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5" r:id="rId4"/>
  </p:sldMasterIdLst>
  <p:notesMasterIdLst>
    <p:notesMasterId r:id="rId30"/>
  </p:notesMasterIdLst>
  <p:handoutMasterIdLst>
    <p:handoutMasterId r:id="rId31"/>
  </p:handoutMasterIdLst>
  <p:sldIdLst>
    <p:sldId id="304" r:id="rId5"/>
    <p:sldId id="303" r:id="rId6"/>
    <p:sldId id="309" r:id="rId7"/>
    <p:sldId id="310" r:id="rId8"/>
    <p:sldId id="299" r:id="rId9"/>
    <p:sldId id="281" r:id="rId10"/>
    <p:sldId id="311" r:id="rId11"/>
    <p:sldId id="314" r:id="rId12"/>
    <p:sldId id="332" r:id="rId13"/>
    <p:sldId id="335" r:id="rId14"/>
    <p:sldId id="320" r:id="rId15"/>
    <p:sldId id="2147375585" r:id="rId16"/>
    <p:sldId id="323" r:id="rId17"/>
    <p:sldId id="324" r:id="rId18"/>
    <p:sldId id="325" r:id="rId19"/>
    <p:sldId id="326" r:id="rId20"/>
    <p:sldId id="327" r:id="rId21"/>
    <p:sldId id="328" r:id="rId22"/>
    <p:sldId id="329" r:id="rId23"/>
    <p:sldId id="330" r:id="rId24"/>
    <p:sldId id="331" r:id="rId25"/>
    <p:sldId id="2147375565" r:id="rId26"/>
    <p:sldId id="318" r:id="rId27"/>
    <p:sldId id="2147375610" r:id="rId28"/>
    <p:sldId id="292" r:id="rId29"/>
  </p:sldIdLst>
  <p:sldSz cx="12192000" cy="6858000"/>
  <p:notesSz cx="6858000" cy="9144000"/>
  <p:embeddedFontLst>
    <p:embeddedFont>
      <p:font typeface="Acumin Pro Condensed" panose="020B0604020202020204" charset="0"/>
      <p:regular r:id="rId32"/>
      <p:bold r:id="rId33"/>
      <p:italic r:id="rId34"/>
      <p:boldItalic r:id="rId35"/>
    </p:embeddedFont>
    <p:embeddedFont>
      <p:font typeface="Bahnschrift" panose="020B0502040204020203" pitchFamily="34" charset="0"/>
      <p:regular r:id="rId36"/>
      <p:bold r:id="rId37"/>
    </p:embeddedFont>
    <p:embeddedFont>
      <p:font typeface="RM Pro" panose="020B0604020202020204" charset="0"/>
      <p:regular r:id="rId38"/>
      <p: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0D8A3D-A4AB-CC48-B003-5C48549C1B3F}" name="James Lampard" initials="JL" userId="S::James.Lampard@cbi.org.uk::c7d87b69-9416-417c-acc5-c833a0028238" providerId="AD"/>
  <p188:author id="{DF8ADE4A-6962-FBBA-EDA4-22215C92E050}" name="Rachel Irwin" initials="" userId="S::Rachel.Irwin@cbi.org.uk::81e3a71a-22eb-4f4d-8c7e-9d176c47d592" providerId="AD"/>
  <p188:author id="{C620E456-E8C0-6E22-ADA9-62F55D141DD3}" name="Lizzie O'Brien" initials="LO" userId="S::Lizzie.OBrien@cbi.org.uk::089413c0-9c61-41fe-bd1d-3425f48b4210" providerId="AD"/>
  <p188:author id="{9773AC85-56FD-A314-3E1D-5C64FE6A957F}" name="James Lampard" initials="JL" userId="S::james.lampard@cbi.org.uk::c7d87b69-9416-417c-acc5-c833a0028238" providerId="AD"/>
  <p188:author id="{D4BD3FCB-EF09-CD7B-8CB4-E611A8D66363}" name="Rachel Irwin" initials="RI" userId="S::rachel.irwin@cbi.org.uk::81e3a71a-22eb-4f4d-8c7e-9d176c47d5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6EDD"/>
    <a:srgbClr val="FF0000"/>
    <a:srgbClr val="0B2659"/>
    <a:srgbClr val="8B0CBA"/>
    <a:srgbClr val="00CFFF"/>
    <a:srgbClr val="FFCE00"/>
    <a:srgbClr val="F5F5F5"/>
    <a:srgbClr val="0E0E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E7444-7F04-45ED-B914-7B57E0E2B1C2}" v="11" dt="2024-03-01T14:36:51.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Waters" userId="de9c0eaa-dcb5-47ec-803b-c4eb2855b85d" providerId="ADAL" clId="{428E7444-7F04-45ED-B914-7B57E0E2B1C2}"/>
    <pc:docChg chg="undo custSel delSld modSld sldOrd">
      <pc:chgData name="Damian Waters" userId="de9c0eaa-dcb5-47ec-803b-c4eb2855b85d" providerId="ADAL" clId="{428E7444-7F04-45ED-B914-7B57E0E2B1C2}" dt="2024-03-04T14:30:29.510" v="150"/>
      <pc:docMkLst>
        <pc:docMk/>
      </pc:docMkLst>
      <pc:sldChg chg="modSp mod">
        <pc:chgData name="Damian Waters" userId="de9c0eaa-dcb5-47ec-803b-c4eb2855b85d" providerId="ADAL" clId="{428E7444-7F04-45ED-B914-7B57E0E2B1C2}" dt="2024-03-01T14:38:48.475" v="146" actId="13926"/>
        <pc:sldMkLst>
          <pc:docMk/>
          <pc:sldMk cId="2843318736" sldId="292"/>
        </pc:sldMkLst>
        <pc:spChg chg="mod">
          <ac:chgData name="Damian Waters" userId="de9c0eaa-dcb5-47ec-803b-c4eb2855b85d" providerId="ADAL" clId="{428E7444-7F04-45ED-B914-7B57E0E2B1C2}" dt="2024-03-01T14:38:48.475" v="146" actId="13926"/>
          <ac:spMkLst>
            <pc:docMk/>
            <pc:sldMk cId="2843318736" sldId="292"/>
            <ac:spMk id="7" creationId="{B89DCD17-EC9A-073E-12CA-982527E35171}"/>
          </ac:spMkLst>
        </pc:spChg>
      </pc:sldChg>
      <pc:sldChg chg="addSp delSp modSp mod">
        <pc:chgData name="Damian Waters" userId="de9c0eaa-dcb5-47ec-803b-c4eb2855b85d" providerId="ADAL" clId="{428E7444-7F04-45ED-B914-7B57E0E2B1C2}" dt="2024-03-01T14:30:00.087" v="18" actId="1076"/>
        <pc:sldMkLst>
          <pc:docMk/>
          <pc:sldMk cId="1067232482" sldId="304"/>
        </pc:sldMkLst>
        <pc:spChg chg="add del">
          <ac:chgData name="Damian Waters" userId="de9c0eaa-dcb5-47ec-803b-c4eb2855b85d" providerId="ADAL" clId="{428E7444-7F04-45ED-B914-7B57E0E2B1C2}" dt="2024-03-01T14:28:54.526" v="13" actId="478"/>
          <ac:spMkLst>
            <pc:docMk/>
            <pc:sldMk cId="1067232482" sldId="304"/>
            <ac:spMk id="5" creationId="{3B66852C-DAA4-BC2B-9042-2DE9A7D9A38A}"/>
          </ac:spMkLst>
        </pc:spChg>
        <pc:spChg chg="mod">
          <ac:chgData name="Damian Waters" userId="de9c0eaa-dcb5-47ec-803b-c4eb2855b85d" providerId="ADAL" clId="{428E7444-7F04-45ED-B914-7B57E0E2B1C2}" dt="2024-03-01T14:27:54.408" v="10" actId="6549"/>
          <ac:spMkLst>
            <pc:docMk/>
            <pc:sldMk cId="1067232482" sldId="304"/>
            <ac:spMk id="9" creationId="{093EC0A9-4280-30CB-5229-37AA4E9E4910}"/>
          </ac:spMkLst>
        </pc:spChg>
        <pc:picChg chg="add mod">
          <ac:chgData name="Damian Waters" userId="de9c0eaa-dcb5-47ec-803b-c4eb2855b85d" providerId="ADAL" clId="{428E7444-7F04-45ED-B914-7B57E0E2B1C2}" dt="2024-03-01T14:29:35.436" v="16" actId="1076"/>
          <ac:picMkLst>
            <pc:docMk/>
            <pc:sldMk cId="1067232482" sldId="304"/>
            <ac:picMk id="1026" creationId="{1B78CE91-6733-F42D-7607-1CA0C00E3E44}"/>
          </ac:picMkLst>
        </pc:picChg>
        <pc:picChg chg="add mod">
          <ac:chgData name="Damian Waters" userId="de9c0eaa-dcb5-47ec-803b-c4eb2855b85d" providerId="ADAL" clId="{428E7444-7F04-45ED-B914-7B57E0E2B1C2}" dt="2024-03-01T14:30:00.087" v="18" actId="1076"/>
          <ac:picMkLst>
            <pc:docMk/>
            <pc:sldMk cId="1067232482" sldId="304"/>
            <ac:picMk id="1028" creationId="{DC6BC830-3E87-B329-BADF-C15581FC691A}"/>
          </ac:picMkLst>
        </pc:picChg>
      </pc:sldChg>
      <pc:sldChg chg="del">
        <pc:chgData name="Damian Waters" userId="de9c0eaa-dcb5-47ec-803b-c4eb2855b85d" providerId="ADAL" clId="{428E7444-7F04-45ED-B914-7B57E0E2B1C2}" dt="2024-03-04T14:28:36.588" v="147" actId="47"/>
        <pc:sldMkLst>
          <pc:docMk/>
          <pc:sldMk cId="1365727880" sldId="312"/>
        </pc:sldMkLst>
      </pc:sldChg>
      <pc:sldChg chg="del">
        <pc:chgData name="Damian Waters" userId="de9c0eaa-dcb5-47ec-803b-c4eb2855b85d" providerId="ADAL" clId="{428E7444-7F04-45ED-B914-7B57E0E2B1C2}" dt="2024-03-01T14:38:05.754" v="28" actId="47"/>
        <pc:sldMkLst>
          <pc:docMk/>
          <pc:sldMk cId="2818719006" sldId="313"/>
        </pc:sldMkLst>
      </pc:sldChg>
      <pc:sldChg chg="del">
        <pc:chgData name="Damian Waters" userId="de9c0eaa-dcb5-47ec-803b-c4eb2855b85d" providerId="ADAL" clId="{428E7444-7F04-45ED-B914-7B57E0E2B1C2}" dt="2024-03-01T14:31:01.246" v="19" actId="47"/>
        <pc:sldMkLst>
          <pc:docMk/>
          <pc:sldMk cId="1384767765" sldId="319"/>
        </pc:sldMkLst>
      </pc:sldChg>
      <pc:sldChg chg="addSp delSp mod">
        <pc:chgData name="Damian Waters" userId="de9c0eaa-dcb5-47ec-803b-c4eb2855b85d" providerId="ADAL" clId="{428E7444-7F04-45ED-B914-7B57E0E2B1C2}" dt="2024-03-01T14:32:05.789" v="22" actId="22"/>
        <pc:sldMkLst>
          <pc:docMk/>
          <pc:sldMk cId="3658277215" sldId="320"/>
        </pc:sldMkLst>
        <pc:spChg chg="add">
          <ac:chgData name="Damian Waters" userId="de9c0eaa-dcb5-47ec-803b-c4eb2855b85d" providerId="ADAL" clId="{428E7444-7F04-45ED-B914-7B57E0E2B1C2}" dt="2024-03-01T14:31:50.909" v="20" actId="22"/>
          <ac:spMkLst>
            <pc:docMk/>
            <pc:sldMk cId="3658277215" sldId="320"/>
            <ac:spMk id="9" creationId="{539E7C2C-5BCA-DEB2-D44D-A7093C462C17}"/>
          </ac:spMkLst>
        </pc:spChg>
        <pc:spChg chg="add del">
          <ac:chgData name="Damian Waters" userId="de9c0eaa-dcb5-47ec-803b-c4eb2855b85d" providerId="ADAL" clId="{428E7444-7F04-45ED-B914-7B57E0E2B1C2}" dt="2024-03-01T14:32:05.789" v="22" actId="22"/>
          <ac:spMkLst>
            <pc:docMk/>
            <pc:sldMk cId="3658277215" sldId="320"/>
            <ac:spMk id="11" creationId="{413C2090-6FE4-983F-5951-65C8060274AA}"/>
          </ac:spMkLst>
        </pc:spChg>
      </pc:sldChg>
      <pc:sldChg chg="del">
        <pc:chgData name="Damian Waters" userId="de9c0eaa-dcb5-47ec-803b-c4eb2855b85d" providerId="ADAL" clId="{428E7444-7F04-45ED-B914-7B57E0E2B1C2}" dt="2024-03-04T14:29:55.293" v="148" actId="47"/>
        <pc:sldMkLst>
          <pc:docMk/>
          <pc:sldMk cId="3790120859" sldId="322"/>
        </pc:sldMkLst>
      </pc:sldChg>
      <pc:sldChg chg="ord">
        <pc:chgData name="Damian Waters" userId="de9c0eaa-dcb5-47ec-803b-c4eb2855b85d" providerId="ADAL" clId="{428E7444-7F04-45ED-B914-7B57E0E2B1C2}" dt="2024-03-04T14:30:29.510" v="150"/>
        <pc:sldMkLst>
          <pc:docMk/>
          <pc:sldMk cId="740692934" sldId="2147375565"/>
        </pc:sldMkLst>
      </pc:sldChg>
      <pc:sldChg chg="delSp modSp mod">
        <pc:chgData name="Damian Waters" userId="de9c0eaa-dcb5-47ec-803b-c4eb2855b85d" providerId="ADAL" clId="{428E7444-7F04-45ED-B914-7B57E0E2B1C2}" dt="2024-03-01T14:35:04.484" v="25" actId="478"/>
        <pc:sldMkLst>
          <pc:docMk/>
          <pc:sldMk cId="943468729" sldId="2147375585"/>
        </pc:sldMkLst>
        <pc:spChg chg="del mod">
          <ac:chgData name="Damian Waters" userId="de9c0eaa-dcb5-47ec-803b-c4eb2855b85d" providerId="ADAL" clId="{428E7444-7F04-45ED-B914-7B57E0E2B1C2}" dt="2024-03-01T14:35:04.484" v="25" actId="478"/>
          <ac:spMkLst>
            <pc:docMk/>
            <pc:sldMk cId="943468729" sldId="2147375585"/>
            <ac:spMk id="3" creationId="{A9813E1C-B0F7-5557-FB60-5967F6D45D37}"/>
          </ac:spMkLst>
        </pc:spChg>
        <pc:spChg chg="del">
          <ac:chgData name="Damian Waters" userId="de9c0eaa-dcb5-47ec-803b-c4eb2855b85d" providerId="ADAL" clId="{428E7444-7F04-45ED-B914-7B57E0E2B1C2}" dt="2024-03-01T14:35:00.720" v="24" actId="478"/>
          <ac:spMkLst>
            <pc:docMk/>
            <pc:sldMk cId="943468729" sldId="2147375585"/>
            <ac:spMk id="34" creationId="{9A1FCAD5-532A-166C-02B8-A64ED900E66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9B959A-F775-D388-4871-A7ADD0EFB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F30EC9-C35C-9EB2-0049-02A544AC98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F5D7D3-66DD-8B4B-9FE8-69D95758A14A}" type="datetimeFigureOut">
              <a:rPr lang="en-US" smtClean="0"/>
              <a:t>3/4/2024</a:t>
            </a:fld>
            <a:endParaRPr lang="en-US"/>
          </a:p>
        </p:txBody>
      </p:sp>
      <p:sp>
        <p:nvSpPr>
          <p:cNvPr id="4" name="Footer Placeholder 3">
            <a:extLst>
              <a:ext uri="{FF2B5EF4-FFF2-40B4-BE49-F238E27FC236}">
                <a16:creationId xmlns:a16="http://schemas.microsoft.com/office/drawing/2014/main" id="{EFB00B57-DF2F-7469-B48D-1A6B4344C7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5232-DE30-C5CE-87C9-93181E3CDD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7A0CD0-D00D-BE44-91C9-56B8A08DB5CC}" type="slidenum">
              <a:rPr lang="en-US" smtClean="0"/>
              <a:t>‹#›</a:t>
            </a:fld>
            <a:endParaRPr lang="en-US"/>
          </a:p>
        </p:txBody>
      </p:sp>
    </p:spTree>
    <p:extLst>
      <p:ext uri="{BB962C8B-B14F-4D97-AF65-F5344CB8AC3E}">
        <p14:creationId xmlns:p14="http://schemas.microsoft.com/office/powerpoint/2010/main" val="3233615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0625E-F4BB-434E-9F6E-97513C103E8F}"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8D5C0-0FD9-3348-959F-BD649834F8E6}" type="slidenum">
              <a:rPr lang="en-US" smtClean="0"/>
              <a:t>‹#›</a:t>
            </a:fld>
            <a:endParaRPr lang="en-US"/>
          </a:p>
        </p:txBody>
      </p:sp>
    </p:spTree>
    <p:extLst>
      <p:ext uri="{BB962C8B-B14F-4D97-AF65-F5344CB8AC3E}">
        <p14:creationId xmlns:p14="http://schemas.microsoft.com/office/powerpoint/2010/main" val="123702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68D5C0-0FD9-3348-959F-BD649834F8E6}" type="slidenum">
              <a:rPr lang="en-US" smtClean="0"/>
              <a:t>7</a:t>
            </a:fld>
            <a:endParaRPr lang="en-US"/>
          </a:p>
        </p:txBody>
      </p:sp>
    </p:spTree>
    <p:extLst>
      <p:ext uri="{BB962C8B-B14F-4D97-AF65-F5344CB8AC3E}">
        <p14:creationId xmlns:p14="http://schemas.microsoft.com/office/powerpoint/2010/main" val="379822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70E3-7CEA-3D44-4179-9F490BD4B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CBD14-D4A4-CB8B-BCB6-D096C1B53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5AF98-9FDC-A2C5-8B0E-740578CCBB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DC72A9-94F3-7A06-AB90-683CCAC2C036}"/>
              </a:ext>
            </a:extLst>
          </p:cNvPr>
          <p:cNvSpPr>
            <a:spLocks noGrp="1"/>
          </p:cNvSpPr>
          <p:nvPr>
            <p:ph type="sldNum" sz="quarter" idx="5"/>
          </p:nvPr>
        </p:nvSpPr>
        <p:spPr/>
        <p:txBody>
          <a:bodyPr/>
          <a:lstStyle/>
          <a:p>
            <a:fld id="{4368D5C0-0FD9-3348-959F-BD649834F8E6}" type="slidenum">
              <a:rPr lang="en-US" smtClean="0"/>
              <a:t>16</a:t>
            </a:fld>
            <a:endParaRPr lang="en-US"/>
          </a:p>
        </p:txBody>
      </p:sp>
    </p:spTree>
    <p:extLst>
      <p:ext uri="{BB962C8B-B14F-4D97-AF65-F5344CB8AC3E}">
        <p14:creationId xmlns:p14="http://schemas.microsoft.com/office/powerpoint/2010/main" val="1668241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16E6-9A79-8EC8-6B20-FF3AB3638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88098-BB69-9299-E804-FD71E5FA3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D0B34-697D-6B2E-3D7E-9FE2BC7014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CADCC0-AE78-4218-19A1-51E597CB0BDD}"/>
              </a:ext>
            </a:extLst>
          </p:cNvPr>
          <p:cNvSpPr>
            <a:spLocks noGrp="1"/>
          </p:cNvSpPr>
          <p:nvPr>
            <p:ph type="sldNum" sz="quarter" idx="5"/>
          </p:nvPr>
        </p:nvSpPr>
        <p:spPr/>
        <p:txBody>
          <a:bodyPr/>
          <a:lstStyle/>
          <a:p>
            <a:fld id="{4368D5C0-0FD9-3348-959F-BD649834F8E6}" type="slidenum">
              <a:rPr lang="en-US" smtClean="0"/>
              <a:t>17</a:t>
            </a:fld>
            <a:endParaRPr lang="en-US"/>
          </a:p>
        </p:txBody>
      </p:sp>
    </p:spTree>
    <p:extLst>
      <p:ext uri="{BB962C8B-B14F-4D97-AF65-F5344CB8AC3E}">
        <p14:creationId xmlns:p14="http://schemas.microsoft.com/office/powerpoint/2010/main" val="175604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B2AC-A874-6B27-7157-96C3257A4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68811-CAEC-F8F3-EBCF-B8674B2C0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D7D7B-ECB2-2F9E-A63D-B36A166BAB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3A71CD-89B9-2D8B-7B75-C5A6B456F359}"/>
              </a:ext>
            </a:extLst>
          </p:cNvPr>
          <p:cNvSpPr>
            <a:spLocks noGrp="1"/>
          </p:cNvSpPr>
          <p:nvPr>
            <p:ph type="sldNum" sz="quarter" idx="5"/>
          </p:nvPr>
        </p:nvSpPr>
        <p:spPr/>
        <p:txBody>
          <a:bodyPr/>
          <a:lstStyle/>
          <a:p>
            <a:fld id="{4368D5C0-0FD9-3348-959F-BD649834F8E6}" type="slidenum">
              <a:rPr lang="en-US" smtClean="0"/>
              <a:t>18</a:t>
            </a:fld>
            <a:endParaRPr lang="en-US"/>
          </a:p>
        </p:txBody>
      </p:sp>
    </p:spTree>
    <p:extLst>
      <p:ext uri="{BB962C8B-B14F-4D97-AF65-F5344CB8AC3E}">
        <p14:creationId xmlns:p14="http://schemas.microsoft.com/office/powerpoint/2010/main" val="77537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8145-E4CB-210E-4B85-915AB963D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B1BF3-EF6C-1440-87D1-9C6CB5F3B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164ED-2635-FEE8-EF10-CFB8964648F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19E48A-0B6B-063B-B413-13E4C13EEE5C}"/>
              </a:ext>
            </a:extLst>
          </p:cNvPr>
          <p:cNvSpPr>
            <a:spLocks noGrp="1"/>
          </p:cNvSpPr>
          <p:nvPr>
            <p:ph type="sldNum" sz="quarter" idx="5"/>
          </p:nvPr>
        </p:nvSpPr>
        <p:spPr/>
        <p:txBody>
          <a:bodyPr/>
          <a:lstStyle/>
          <a:p>
            <a:fld id="{4368D5C0-0FD9-3348-959F-BD649834F8E6}" type="slidenum">
              <a:rPr lang="en-US" smtClean="0"/>
              <a:t>19</a:t>
            </a:fld>
            <a:endParaRPr lang="en-US"/>
          </a:p>
        </p:txBody>
      </p:sp>
    </p:spTree>
    <p:extLst>
      <p:ext uri="{BB962C8B-B14F-4D97-AF65-F5344CB8AC3E}">
        <p14:creationId xmlns:p14="http://schemas.microsoft.com/office/powerpoint/2010/main" val="392512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EAD38-C7B3-815C-D22E-5AA11E140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1AA76-3149-FBBD-6735-672BA5159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A07E74-C3E1-8BDD-A07C-4967B933EB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E9D7C7-16B4-CE76-025C-3380FC66233A}"/>
              </a:ext>
            </a:extLst>
          </p:cNvPr>
          <p:cNvSpPr>
            <a:spLocks noGrp="1"/>
          </p:cNvSpPr>
          <p:nvPr>
            <p:ph type="sldNum" sz="quarter" idx="5"/>
          </p:nvPr>
        </p:nvSpPr>
        <p:spPr/>
        <p:txBody>
          <a:bodyPr/>
          <a:lstStyle/>
          <a:p>
            <a:fld id="{4368D5C0-0FD9-3348-959F-BD649834F8E6}" type="slidenum">
              <a:rPr lang="en-US" smtClean="0"/>
              <a:t>20</a:t>
            </a:fld>
            <a:endParaRPr lang="en-US"/>
          </a:p>
        </p:txBody>
      </p:sp>
    </p:spTree>
    <p:extLst>
      <p:ext uri="{BB962C8B-B14F-4D97-AF65-F5344CB8AC3E}">
        <p14:creationId xmlns:p14="http://schemas.microsoft.com/office/powerpoint/2010/main" val="390284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CEBD-AC9E-F9F0-8CF1-690F75744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36EDB-0DC7-D989-05EB-5E2C2DAF3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42811-0566-EE4C-BA75-79E09D6D63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A6736B-EC02-C1A9-EC28-4E0C6658C3CC}"/>
              </a:ext>
            </a:extLst>
          </p:cNvPr>
          <p:cNvSpPr>
            <a:spLocks noGrp="1"/>
          </p:cNvSpPr>
          <p:nvPr>
            <p:ph type="sldNum" sz="quarter" idx="5"/>
          </p:nvPr>
        </p:nvSpPr>
        <p:spPr/>
        <p:txBody>
          <a:bodyPr/>
          <a:lstStyle/>
          <a:p>
            <a:fld id="{4368D5C0-0FD9-3348-959F-BD649834F8E6}" type="slidenum">
              <a:rPr lang="en-US" smtClean="0"/>
              <a:t>21</a:t>
            </a:fld>
            <a:endParaRPr lang="en-US"/>
          </a:p>
        </p:txBody>
      </p:sp>
    </p:spTree>
    <p:extLst>
      <p:ext uri="{BB962C8B-B14F-4D97-AF65-F5344CB8AC3E}">
        <p14:creationId xmlns:p14="http://schemas.microsoft.com/office/powerpoint/2010/main" val="111288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68D5C0-0FD9-3348-959F-BD649834F8E6}" type="slidenum">
              <a:rPr lang="en-US" smtClean="0"/>
              <a:t>22</a:t>
            </a:fld>
            <a:endParaRPr lang="en-US"/>
          </a:p>
        </p:txBody>
      </p:sp>
    </p:spTree>
    <p:extLst>
      <p:ext uri="{BB962C8B-B14F-4D97-AF65-F5344CB8AC3E}">
        <p14:creationId xmlns:p14="http://schemas.microsoft.com/office/powerpoint/2010/main" val="342753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68D5C0-0FD9-3348-959F-BD649834F8E6}" type="slidenum">
              <a:rPr lang="en-US" smtClean="0"/>
              <a:t>8</a:t>
            </a:fld>
            <a:endParaRPr lang="en-US"/>
          </a:p>
        </p:txBody>
      </p:sp>
    </p:spTree>
    <p:extLst>
      <p:ext uri="{BB962C8B-B14F-4D97-AF65-F5344CB8AC3E}">
        <p14:creationId xmlns:p14="http://schemas.microsoft.com/office/powerpoint/2010/main" val="372512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68D5C0-0FD9-3348-959F-BD649834F8E6}" type="slidenum">
              <a:rPr lang="en-US" smtClean="0"/>
              <a:t>9</a:t>
            </a:fld>
            <a:endParaRPr lang="en-US"/>
          </a:p>
        </p:txBody>
      </p:sp>
    </p:spTree>
    <p:extLst>
      <p:ext uri="{BB962C8B-B14F-4D97-AF65-F5344CB8AC3E}">
        <p14:creationId xmlns:p14="http://schemas.microsoft.com/office/powerpoint/2010/main" val="419318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68D5C0-0FD9-3348-959F-BD649834F8E6}" type="slidenum">
              <a:rPr lang="en-US" smtClean="0"/>
              <a:t>10</a:t>
            </a:fld>
            <a:endParaRPr lang="en-US"/>
          </a:p>
        </p:txBody>
      </p:sp>
    </p:spTree>
    <p:extLst>
      <p:ext uri="{BB962C8B-B14F-4D97-AF65-F5344CB8AC3E}">
        <p14:creationId xmlns:p14="http://schemas.microsoft.com/office/powerpoint/2010/main" val="428322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68D5C0-0FD9-3348-959F-BD649834F8E6}" type="slidenum">
              <a:rPr lang="en-US" smtClean="0"/>
              <a:t>11</a:t>
            </a:fld>
            <a:endParaRPr lang="en-US"/>
          </a:p>
        </p:txBody>
      </p:sp>
    </p:spTree>
    <p:extLst>
      <p:ext uri="{BB962C8B-B14F-4D97-AF65-F5344CB8AC3E}">
        <p14:creationId xmlns:p14="http://schemas.microsoft.com/office/powerpoint/2010/main" val="239527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68D5C0-0FD9-3348-959F-BD649834F8E6}" type="slidenum">
              <a:rPr lang="en-US" smtClean="0"/>
              <a:t>12</a:t>
            </a:fld>
            <a:endParaRPr lang="en-US"/>
          </a:p>
        </p:txBody>
      </p:sp>
    </p:spTree>
    <p:extLst>
      <p:ext uri="{BB962C8B-B14F-4D97-AF65-F5344CB8AC3E}">
        <p14:creationId xmlns:p14="http://schemas.microsoft.com/office/powerpoint/2010/main" val="210620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9B729-F488-462B-4D22-5D7CA38CF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D27AA-D771-894C-0889-88B7121A4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CB1F2-DEE6-1A02-8190-9CDC96F25C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B346F3-1744-0C8B-C5F8-A74F226F231E}"/>
              </a:ext>
            </a:extLst>
          </p:cNvPr>
          <p:cNvSpPr>
            <a:spLocks noGrp="1"/>
          </p:cNvSpPr>
          <p:nvPr>
            <p:ph type="sldNum" sz="quarter" idx="5"/>
          </p:nvPr>
        </p:nvSpPr>
        <p:spPr/>
        <p:txBody>
          <a:bodyPr/>
          <a:lstStyle/>
          <a:p>
            <a:fld id="{4368D5C0-0FD9-3348-959F-BD649834F8E6}" type="slidenum">
              <a:rPr lang="en-US" smtClean="0"/>
              <a:t>13</a:t>
            </a:fld>
            <a:endParaRPr lang="en-US"/>
          </a:p>
        </p:txBody>
      </p:sp>
    </p:spTree>
    <p:extLst>
      <p:ext uri="{BB962C8B-B14F-4D97-AF65-F5344CB8AC3E}">
        <p14:creationId xmlns:p14="http://schemas.microsoft.com/office/powerpoint/2010/main" val="223884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C3B0-91D5-F57D-813D-7DF6CBD32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33FAE-C5CA-E87E-F576-FF8CFFBEA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E0438-3790-AC3D-DE9F-B86FC78002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6BCD0FC-841A-BD5F-D9F8-CAB5306E3B04}"/>
              </a:ext>
            </a:extLst>
          </p:cNvPr>
          <p:cNvSpPr>
            <a:spLocks noGrp="1"/>
          </p:cNvSpPr>
          <p:nvPr>
            <p:ph type="sldNum" sz="quarter" idx="5"/>
          </p:nvPr>
        </p:nvSpPr>
        <p:spPr/>
        <p:txBody>
          <a:bodyPr/>
          <a:lstStyle/>
          <a:p>
            <a:fld id="{4368D5C0-0FD9-3348-959F-BD649834F8E6}" type="slidenum">
              <a:rPr lang="en-US" smtClean="0"/>
              <a:t>14</a:t>
            </a:fld>
            <a:endParaRPr lang="en-US"/>
          </a:p>
        </p:txBody>
      </p:sp>
    </p:spTree>
    <p:extLst>
      <p:ext uri="{BB962C8B-B14F-4D97-AF65-F5344CB8AC3E}">
        <p14:creationId xmlns:p14="http://schemas.microsoft.com/office/powerpoint/2010/main" val="84916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B3EC-A298-0006-2FE2-E03E1F1E0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AC63B-1520-3654-8860-5A6957493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8F74B-2ECA-6840-E8E5-A9CBC304D84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B01083-915E-028C-52D1-A7F9008DBE7D}"/>
              </a:ext>
            </a:extLst>
          </p:cNvPr>
          <p:cNvSpPr>
            <a:spLocks noGrp="1"/>
          </p:cNvSpPr>
          <p:nvPr>
            <p:ph type="sldNum" sz="quarter" idx="5"/>
          </p:nvPr>
        </p:nvSpPr>
        <p:spPr/>
        <p:txBody>
          <a:bodyPr/>
          <a:lstStyle/>
          <a:p>
            <a:fld id="{4368D5C0-0FD9-3348-959F-BD649834F8E6}" type="slidenum">
              <a:rPr lang="en-US" smtClean="0"/>
              <a:t>15</a:t>
            </a:fld>
            <a:endParaRPr lang="en-US"/>
          </a:p>
        </p:txBody>
      </p:sp>
    </p:spTree>
    <p:extLst>
      <p:ext uri="{BB962C8B-B14F-4D97-AF65-F5344CB8AC3E}">
        <p14:creationId xmlns:p14="http://schemas.microsoft.com/office/powerpoint/2010/main" val="2392906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859BD-3876-6987-D979-33CB329562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of Rectangle 6">
            <a:extLst>
              <a:ext uri="{FF2B5EF4-FFF2-40B4-BE49-F238E27FC236}">
                <a16:creationId xmlns:a16="http://schemas.microsoft.com/office/drawing/2014/main" id="{46823808-2FBF-E47D-D76D-8C6C9274E939}"/>
              </a:ext>
            </a:extLst>
          </p:cNvPr>
          <p:cNvSpPr/>
          <p:nvPr userDrawn="1"/>
        </p:nvSpPr>
        <p:spPr>
          <a:xfrm flipH="1">
            <a:off x="6997307" y="1266825"/>
            <a:ext cx="5194693" cy="5591175"/>
          </a:xfrm>
          <a:prstGeom prst="round1Rect">
            <a:avLst/>
          </a:prstGeom>
          <a:gradFill flip="none" rotWithShape="1">
            <a:gsLst>
              <a:gs pos="52000">
                <a:schemeClr val="accent2"/>
              </a:gs>
              <a:gs pos="95008">
                <a:srgbClr val="0BC3FF"/>
              </a:gs>
              <a:gs pos="0">
                <a:schemeClr val="accent1"/>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80E87A-605E-49E2-B880-BC8D068EE7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39747" y="430699"/>
            <a:ext cx="1165917" cy="421951"/>
          </a:xfrm>
          <a:prstGeom prst="rect">
            <a:avLst/>
          </a:prstGeom>
        </p:spPr>
      </p:pic>
      <p:pic>
        <p:nvPicPr>
          <p:cNvPr id="11" name="Picture 10">
            <a:extLst>
              <a:ext uri="{FF2B5EF4-FFF2-40B4-BE49-F238E27FC236}">
                <a16:creationId xmlns:a16="http://schemas.microsoft.com/office/drawing/2014/main" id="{CD01AD01-C06B-2B18-5C1F-BAFFE85AB826}"/>
              </a:ext>
            </a:extLst>
          </p:cNvPr>
          <p:cNvPicPr>
            <a:picLocks noChangeAspect="1"/>
          </p:cNvPicPr>
          <p:nvPr userDrawn="1"/>
        </p:nvPicPr>
        <p:blipFill>
          <a:blip r:embed="rId3"/>
          <a:stretch>
            <a:fillRect/>
          </a:stretch>
        </p:blipFill>
        <p:spPr>
          <a:xfrm>
            <a:off x="8565952" y="1578613"/>
            <a:ext cx="3432773" cy="3432773"/>
          </a:xfrm>
          <a:prstGeom prst="rect">
            <a:avLst/>
          </a:prstGeom>
        </p:spPr>
      </p:pic>
      <p:pic>
        <p:nvPicPr>
          <p:cNvPr id="6" name="Picture 5">
            <a:extLst>
              <a:ext uri="{FF2B5EF4-FFF2-40B4-BE49-F238E27FC236}">
                <a16:creationId xmlns:a16="http://schemas.microsoft.com/office/drawing/2014/main" id="{F6992542-3C69-2ED1-2A88-8442CD7E20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31377" y="1211667"/>
            <a:ext cx="7560623" cy="5646333"/>
          </a:xfrm>
          <a:prstGeom prst="rect">
            <a:avLst/>
          </a:prstGeom>
        </p:spPr>
      </p:pic>
      <p:sp>
        <p:nvSpPr>
          <p:cNvPr id="13" name="Rectangle 12">
            <a:extLst>
              <a:ext uri="{FF2B5EF4-FFF2-40B4-BE49-F238E27FC236}">
                <a16:creationId xmlns:a16="http://schemas.microsoft.com/office/drawing/2014/main" id="{4AC6E6B5-634D-DBEC-74CA-BEECF649AC40}"/>
              </a:ext>
            </a:extLst>
          </p:cNvPr>
          <p:cNvSpPr/>
          <p:nvPr userDrawn="1"/>
        </p:nvSpPr>
        <p:spPr>
          <a:xfrm>
            <a:off x="0" y="4322618"/>
            <a:ext cx="12192000" cy="2535382"/>
          </a:xfrm>
          <a:prstGeom prst="rect">
            <a:avLst/>
          </a:prstGeom>
          <a:gradFill>
            <a:gsLst>
              <a:gs pos="43000">
                <a:schemeClr val="bg1">
                  <a:alpha val="0"/>
                </a:schemeClr>
              </a:gs>
              <a:gs pos="0">
                <a:schemeClr val="tx2"/>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F8C3D26-CA8A-0414-D3F5-CA5AE4EB2C3E}"/>
              </a:ext>
            </a:extLst>
          </p:cNvPr>
          <p:cNvSpPr>
            <a:spLocks noGrp="1"/>
          </p:cNvSpPr>
          <p:nvPr>
            <p:ph idx="1" hasCustomPrompt="1"/>
          </p:nvPr>
        </p:nvSpPr>
        <p:spPr>
          <a:xfrm>
            <a:off x="666750" y="1789779"/>
            <a:ext cx="3964627" cy="3090831"/>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9pPr>
              <a:defRPr>
                <a:solidFill>
                  <a:schemeClr val="bg1"/>
                </a:solidFill>
              </a:defRPr>
            </a:lvl9pPr>
          </a:lstStyle>
          <a:p>
            <a:pPr lvl="0"/>
            <a:r>
              <a:rPr lang="en-GB"/>
              <a:t>Click to edit Master text styles (title)</a:t>
            </a:r>
          </a:p>
          <a:p>
            <a:pPr lvl="8"/>
            <a:endParaRPr lang="en-GB"/>
          </a:p>
          <a:p>
            <a:pPr lvl="8"/>
            <a:endParaRPr lang="en-GB"/>
          </a:p>
          <a:p>
            <a:pPr lvl="7"/>
            <a:endParaRPr lang="en-GB"/>
          </a:p>
        </p:txBody>
      </p:sp>
      <p:pic>
        <p:nvPicPr>
          <p:cNvPr id="10" name="Picture 9">
            <a:extLst>
              <a:ext uri="{FF2B5EF4-FFF2-40B4-BE49-F238E27FC236}">
                <a16:creationId xmlns:a16="http://schemas.microsoft.com/office/drawing/2014/main" id="{A23B596A-F184-FB13-5610-347442B409B5}"/>
              </a:ext>
            </a:extLst>
          </p:cNvPr>
          <p:cNvPicPr>
            <a:picLocks noChangeAspect="1"/>
          </p:cNvPicPr>
          <p:nvPr userDrawn="1"/>
        </p:nvPicPr>
        <p:blipFill>
          <a:blip r:embed="rId5"/>
          <a:stretch>
            <a:fillRect/>
          </a:stretch>
        </p:blipFill>
        <p:spPr>
          <a:xfrm>
            <a:off x="7199993" y="6005203"/>
            <a:ext cx="4584700" cy="571500"/>
          </a:xfrm>
          <a:prstGeom prst="rect">
            <a:avLst/>
          </a:prstGeom>
        </p:spPr>
      </p:pic>
      <p:pic>
        <p:nvPicPr>
          <p:cNvPr id="12" name="Picture 11">
            <a:extLst>
              <a:ext uri="{FF2B5EF4-FFF2-40B4-BE49-F238E27FC236}">
                <a16:creationId xmlns:a16="http://schemas.microsoft.com/office/drawing/2014/main" id="{96809736-34DE-4A01-9104-A73F262195D3}"/>
              </a:ext>
            </a:extLst>
          </p:cNvPr>
          <p:cNvPicPr>
            <a:picLocks noChangeAspect="1"/>
          </p:cNvPicPr>
          <p:nvPr userDrawn="1"/>
        </p:nvPicPr>
        <p:blipFill>
          <a:blip r:embed="rId6"/>
          <a:stretch>
            <a:fillRect/>
          </a:stretch>
        </p:blipFill>
        <p:spPr>
          <a:xfrm>
            <a:off x="7070982" y="1408779"/>
            <a:ext cx="1003300" cy="762000"/>
          </a:xfrm>
          <a:prstGeom prst="rect">
            <a:avLst/>
          </a:prstGeom>
        </p:spPr>
      </p:pic>
      <p:sp>
        <p:nvSpPr>
          <p:cNvPr id="17" name="Round Single Corner of Rectangle 16">
            <a:extLst>
              <a:ext uri="{FF2B5EF4-FFF2-40B4-BE49-F238E27FC236}">
                <a16:creationId xmlns:a16="http://schemas.microsoft.com/office/drawing/2014/main" id="{580EC1FD-9E4F-EB16-B56A-3F42817D3819}"/>
              </a:ext>
            </a:extLst>
          </p:cNvPr>
          <p:cNvSpPr/>
          <p:nvPr userDrawn="1"/>
        </p:nvSpPr>
        <p:spPr>
          <a:xfrm flipH="1">
            <a:off x="439747" y="5035586"/>
            <a:ext cx="2979420" cy="112014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37E2CD6-BB23-3FC0-08BF-D305DE0404E9}"/>
              </a:ext>
            </a:extLst>
          </p:cNvPr>
          <p:cNvSpPr>
            <a:spLocks noGrp="1"/>
          </p:cNvSpPr>
          <p:nvPr>
            <p:ph sz="quarter" idx="10" hasCustomPrompt="1"/>
          </p:nvPr>
        </p:nvSpPr>
        <p:spPr>
          <a:xfrm>
            <a:off x="666750" y="5104534"/>
            <a:ext cx="2556510" cy="971550"/>
          </a:xfrm>
        </p:spPr>
        <p:txBody>
          <a:bodyPr anchor="ctr">
            <a:normAutofit/>
          </a:bodyPr>
          <a:lstStyle>
            <a:lvl1pPr algn="ctr">
              <a:defRPr sz="1600"/>
            </a:lvl1pPr>
          </a:lstStyle>
          <a:p>
            <a:pPr lvl="0"/>
            <a:r>
              <a:rPr lang="en-US"/>
              <a:t>Add company logo here </a:t>
            </a:r>
          </a:p>
        </p:txBody>
      </p:sp>
    </p:spTree>
    <p:extLst>
      <p:ext uri="{BB962C8B-B14F-4D97-AF65-F5344CB8AC3E}">
        <p14:creationId xmlns:p14="http://schemas.microsoft.com/office/powerpoint/2010/main" val="160338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4091C240-E37F-0E78-59E7-296612216695}"/>
              </a:ext>
            </a:extLst>
          </p:cNvPr>
          <p:cNvSpPr>
            <a:spLocks noGrp="1"/>
          </p:cNvSpPr>
          <p:nvPr>
            <p:ph type="chart" sz="quarter" idx="15"/>
          </p:nvPr>
        </p:nvSpPr>
        <p:spPr>
          <a:xfrm>
            <a:off x="5346700" y="679450"/>
            <a:ext cx="6515100" cy="5765800"/>
          </a:xfrm>
          <a:prstGeom prst="rect">
            <a:avLst/>
          </a:prstGeom>
        </p:spPr>
        <p:txBody>
          <a:bodyPr/>
          <a:lstStyle/>
          <a:p>
            <a:r>
              <a:rPr lang="en-GB"/>
              <a:t>Click icon to add chart</a:t>
            </a:r>
            <a:endParaRPr lang="en-US"/>
          </a:p>
        </p:txBody>
      </p:sp>
      <p:sp>
        <p:nvSpPr>
          <p:cNvPr id="2" name="Text Placeholder 2">
            <a:extLst>
              <a:ext uri="{FF2B5EF4-FFF2-40B4-BE49-F238E27FC236}">
                <a16:creationId xmlns:a16="http://schemas.microsoft.com/office/drawing/2014/main" id="{31228B0F-0512-EA5B-05DA-D20E53CDE186}"/>
              </a:ext>
            </a:extLst>
          </p:cNvPr>
          <p:cNvSpPr>
            <a:spLocks noGrp="1"/>
          </p:cNvSpPr>
          <p:nvPr>
            <p:ph idx="1" hasCustomPrompt="1"/>
          </p:nvPr>
        </p:nvSpPr>
        <p:spPr>
          <a:xfrm>
            <a:off x="495301" y="679450"/>
            <a:ext cx="4705350" cy="5765800"/>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362403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E528E-68C6-9AB6-D7D2-59E0D36D295D}"/>
              </a:ext>
            </a:extLst>
          </p:cNvPr>
          <p:cNvSpPr/>
          <p:nvPr userDrawn="1"/>
        </p:nvSpPr>
        <p:spPr>
          <a:xfrm>
            <a:off x="0" y="0"/>
            <a:ext cx="12192000" cy="6858000"/>
          </a:xfrm>
          <a:prstGeom prst="rect">
            <a:avLst/>
          </a:prstGeom>
          <a:gradFill flip="none" rotWithShape="0">
            <a:gsLst>
              <a:gs pos="0">
                <a:schemeClr val="accent2"/>
              </a:gs>
              <a:gs pos="100000">
                <a:schemeClr val="accent3"/>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4">
            <a:extLst>
              <a:ext uri="{FF2B5EF4-FFF2-40B4-BE49-F238E27FC236}">
                <a16:creationId xmlns:a16="http://schemas.microsoft.com/office/drawing/2014/main" id="{01218130-BC10-D499-FE12-BF6C846774A2}"/>
              </a:ext>
            </a:extLst>
          </p:cNvPr>
          <p:cNvSpPr>
            <a:spLocks noGrp="1"/>
          </p:cNvSpPr>
          <p:nvPr>
            <p:ph type="body" sz="quarter" idx="15" hasCustomPrompt="1"/>
          </p:nvPr>
        </p:nvSpPr>
        <p:spPr>
          <a:xfrm>
            <a:off x="1516283" y="1956122"/>
            <a:ext cx="9537199" cy="3183037"/>
          </a:xfrm>
          <a:prstGeom prst="rect">
            <a:avLst/>
          </a:prstGeom>
        </p:spPr>
        <p:txBody>
          <a:bodyPr/>
          <a:lstStyle>
            <a:lvl1pPr marL="0" indent="0">
              <a:buNone/>
              <a:defRPr sz="1600" b="0" i="0">
                <a:solidFill>
                  <a:schemeClr val="tx2"/>
                </a:solidFill>
                <a:latin typeface="Arial" panose="020B0604020202020204" pitchFamily="34" charset="0"/>
                <a:cs typeface="Arial" panose="020B0604020202020204" pitchFamily="34" charset="0"/>
              </a:defRPr>
            </a:lvl1pPr>
            <a:lvl2pPr marL="11113" indent="0">
              <a:buNone/>
              <a:tabLst/>
              <a:defRPr sz="1800" b="0" i="0">
                <a:solidFill>
                  <a:schemeClr val="tx2"/>
                </a:solidFill>
                <a:latin typeface="Arial" panose="020B0604020202020204" pitchFamily="34" charset="0"/>
                <a:cs typeface="Arial" panose="020B0604020202020204" pitchFamily="34" charset="0"/>
              </a:defRPr>
            </a:lvl2pPr>
            <a:lvl3pPr marL="11113" indent="0">
              <a:buNone/>
              <a:tabLst/>
              <a:defRPr sz="1400" b="1">
                <a:solidFill>
                  <a:schemeClr val="tx2"/>
                </a:solidFill>
              </a:defRPr>
            </a:lvl3pPr>
            <a:lvl4pPr marL="11113" indent="0">
              <a:buNone/>
              <a:tabLst/>
              <a:defRPr sz="1300"/>
            </a:lvl4pPr>
            <a:lvl5pPr marL="11113" indent="0">
              <a:buNone/>
              <a:tabLst/>
              <a:defRPr sz="1300"/>
            </a:lvl5pPr>
          </a:lstStyle>
          <a:p>
            <a:pPr marL="0" marR="0" lvl="0" indent="0" algn="l" defTabSz="407979" rtl="0" eaLnBrk="1" fontAlgn="auto" latinLnBrk="0" hangingPunct="1">
              <a:lnSpc>
                <a:spcPct val="100000"/>
              </a:lnSpc>
              <a:spcBef>
                <a:spcPct val="20000"/>
              </a:spcBef>
              <a:spcAft>
                <a:spcPts val="0"/>
              </a:spcAft>
              <a:buClrTx/>
              <a:buSzTx/>
              <a:buFont typeface="Arial"/>
              <a:buNone/>
              <a:tabLst/>
              <a:defRPr/>
            </a:pPr>
            <a:r>
              <a:rPr lang="en-GB"/>
              <a:t>“Quote – 18pt”</a:t>
            </a:r>
          </a:p>
        </p:txBody>
      </p:sp>
      <p:sp>
        <p:nvSpPr>
          <p:cNvPr id="7" name="Title 7">
            <a:extLst>
              <a:ext uri="{FF2B5EF4-FFF2-40B4-BE49-F238E27FC236}">
                <a16:creationId xmlns:a16="http://schemas.microsoft.com/office/drawing/2014/main" id="{18C42AC1-9FE6-D8C0-4FA3-1279F1F9D221}"/>
              </a:ext>
            </a:extLst>
          </p:cNvPr>
          <p:cNvSpPr>
            <a:spLocks noGrp="1"/>
          </p:cNvSpPr>
          <p:nvPr>
            <p:ph type="title" hasCustomPrompt="1"/>
          </p:nvPr>
        </p:nvSpPr>
        <p:spPr>
          <a:xfrm>
            <a:off x="754062" y="674357"/>
            <a:ext cx="10299419" cy="598858"/>
          </a:xfrm>
          <a:prstGeom prst="rect">
            <a:avLst/>
          </a:prstGeom>
        </p:spPr>
        <p:txBody>
          <a:bodyPr/>
          <a:lstStyle>
            <a:lvl1pPr algn="l">
              <a:defRPr sz="3000" b="1" i="0">
                <a:solidFill>
                  <a:schemeClr val="tx2"/>
                </a:solidFill>
                <a:latin typeface="Acumin Pro Condensed" panose="020B0506020202020204" pitchFamily="34" charset="77"/>
                <a:cs typeface="Acumin Pro Condensed" panose="020B0506020202020204" pitchFamily="34" charset="77"/>
              </a:defRPr>
            </a:lvl1pPr>
          </a:lstStyle>
          <a:p>
            <a:r>
              <a:rPr lang="en-US"/>
              <a:t>Quote</a:t>
            </a:r>
          </a:p>
        </p:txBody>
      </p:sp>
      <p:sp>
        <p:nvSpPr>
          <p:cNvPr id="8" name="TextBox 7">
            <a:extLst>
              <a:ext uri="{FF2B5EF4-FFF2-40B4-BE49-F238E27FC236}">
                <a16:creationId xmlns:a16="http://schemas.microsoft.com/office/drawing/2014/main" id="{A6F3CE48-DA65-BD01-6169-65B955CF755B}"/>
              </a:ext>
            </a:extLst>
          </p:cNvPr>
          <p:cNvSpPr txBox="1"/>
          <p:nvPr userDrawn="1"/>
        </p:nvSpPr>
        <p:spPr>
          <a:xfrm>
            <a:off x="790832" y="1492031"/>
            <a:ext cx="883589" cy="1569660"/>
          </a:xfrm>
          <a:prstGeom prst="rect">
            <a:avLst/>
          </a:prstGeom>
          <a:noFill/>
        </p:spPr>
        <p:txBody>
          <a:bodyPr wrap="square">
            <a:spAutoFit/>
          </a:bodyPr>
          <a:lstStyle/>
          <a:p>
            <a:r>
              <a:rPr lang="en-US" sz="9600" b="1" i="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6600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Quote">
    <p:bg>
      <p:bgPr>
        <a:solidFill>
          <a:schemeClr val="bg1"/>
        </a:solid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30F8FE0-32AA-653E-6718-2D1E974769C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3CA9A749-76BD-2740-BA58-F98A5276E891}" type="slidenum">
              <a:rPr lang="en-US" smtClean="0"/>
              <a:pPr/>
              <a:t>‹#›</a:t>
            </a:fld>
            <a:endParaRPr lang="en-US"/>
          </a:p>
        </p:txBody>
      </p:sp>
      <p:sp>
        <p:nvSpPr>
          <p:cNvPr id="3" name="Rectangle 2">
            <a:extLst>
              <a:ext uri="{FF2B5EF4-FFF2-40B4-BE49-F238E27FC236}">
                <a16:creationId xmlns:a16="http://schemas.microsoft.com/office/drawing/2014/main" id="{5042F233-CFA6-8F2C-C398-138676F450C0}"/>
              </a:ext>
            </a:extLst>
          </p:cNvPr>
          <p:cNvSpPr/>
          <p:nvPr userDrawn="1"/>
        </p:nvSpPr>
        <p:spPr>
          <a:xfrm>
            <a:off x="0" y="0"/>
            <a:ext cx="12192000" cy="6858000"/>
          </a:xfrm>
          <a:prstGeom prst="rect">
            <a:avLst/>
          </a:prstGeom>
          <a:gradFill flip="none" rotWithShape="1">
            <a:gsLst>
              <a:gs pos="0">
                <a:schemeClr val="accent4"/>
              </a:gs>
              <a:gs pos="50000">
                <a:srgbClr val="80D25E"/>
              </a:gs>
              <a:gs pos="100000">
                <a:schemeClr val="accent6"/>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4">
            <a:extLst>
              <a:ext uri="{FF2B5EF4-FFF2-40B4-BE49-F238E27FC236}">
                <a16:creationId xmlns:a16="http://schemas.microsoft.com/office/drawing/2014/main" id="{FB35B94E-58E5-BB48-737D-F2E0B1DE044B}"/>
              </a:ext>
            </a:extLst>
          </p:cNvPr>
          <p:cNvSpPr>
            <a:spLocks noGrp="1"/>
          </p:cNvSpPr>
          <p:nvPr>
            <p:ph type="body" sz="quarter" idx="15" hasCustomPrompt="1"/>
          </p:nvPr>
        </p:nvSpPr>
        <p:spPr>
          <a:xfrm>
            <a:off x="1516283" y="1956122"/>
            <a:ext cx="9537199" cy="3183037"/>
          </a:xfrm>
          <a:prstGeom prst="rect">
            <a:avLst/>
          </a:prstGeom>
        </p:spPr>
        <p:txBody>
          <a:bodyPr/>
          <a:lstStyle>
            <a:lvl1pPr marL="0" indent="0">
              <a:buNone/>
              <a:defRPr sz="1600" b="0" i="0">
                <a:solidFill>
                  <a:schemeClr val="tx2"/>
                </a:solidFill>
                <a:latin typeface="Arial" panose="020B0604020202020204" pitchFamily="34" charset="0"/>
                <a:cs typeface="Arial" panose="020B0604020202020204" pitchFamily="34" charset="0"/>
              </a:defRPr>
            </a:lvl1pPr>
            <a:lvl2pPr marL="11113" indent="0">
              <a:buNone/>
              <a:tabLst/>
              <a:defRPr sz="1800" b="0" i="0">
                <a:solidFill>
                  <a:schemeClr val="tx2"/>
                </a:solidFill>
                <a:latin typeface="Arial" panose="020B0604020202020204" pitchFamily="34" charset="0"/>
                <a:cs typeface="Arial" panose="020B0604020202020204" pitchFamily="34" charset="0"/>
              </a:defRPr>
            </a:lvl2pPr>
            <a:lvl3pPr marL="11113" indent="0">
              <a:buNone/>
              <a:tabLst/>
              <a:defRPr sz="1400" b="1">
                <a:solidFill>
                  <a:schemeClr val="tx2"/>
                </a:solidFill>
              </a:defRPr>
            </a:lvl3pPr>
            <a:lvl4pPr marL="11113" indent="0">
              <a:buNone/>
              <a:tabLst/>
              <a:defRPr sz="1300"/>
            </a:lvl4pPr>
            <a:lvl5pPr marL="11113" indent="0">
              <a:buNone/>
              <a:tabLst/>
              <a:defRPr sz="1300"/>
            </a:lvl5pPr>
          </a:lstStyle>
          <a:p>
            <a:pPr marL="0" marR="0" lvl="0" indent="0" algn="l" defTabSz="407979" rtl="0" eaLnBrk="1" fontAlgn="auto" latinLnBrk="0" hangingPunct="1">
              <a:lnSpc>
                <a:spcPct val="100000"/>
              </a:lnSpc>
              <a:spcBef>
                <a:spcPct val="20000"/>
              </a:spcBef>
              <a:spcAft>
                <a:spcPts val="0"/>
              </a:spcAft>
              <a:buClrTx/>
              <a:buSzTx/>
              <a:buFont typeface="Arial"/>
              <a:buNone/>
              <a:tabLst/>
              <a:defRPr/>
            </a:pPr>
            <a:r>
              <a:rPr lang="en-GB"/>
              <a:t>“Quote – 18pt”</a:t>
            </a:r>
          </a:p>
        </p:txBody>
      </p:sp>
      <p:sp>
        <p:nvSpPr>
          <p:cNvPr id="6" name="Title 7">
            <a:extLst>
              <a:ext uri="{FF2B5EF4-FFF2-40B4-BE49-F238E27FC236}">
                <a16:creationId xmlns:a16="http://schemas.microsoft.com/office/drawing/2014/main" id="{CF0D3ED1-DA50-E697-38BC-71F6672F79AD}"/>
              </a:ext>
            </a:extLst>
          </p:cNvPr>
          <p:cNvSpPr>
            <a:spLocks noGrp="1"/>
          </p:cNvSpPr>
          <p:nvPr>
            <p:ph type="title" hasCustomPrompt="1"/>
          </p:nvPr>
        </p:nvSpPr>
        <p:spPr>
          <a:xfrm>
            <a:off x="754062" y="674357"/>
            <a:ext cx="10299419" cy="598858"/>
          </a:xfrm>
          <a:prstGeom prst="rect">
            <a:avLst/>
          </a:prstGeom>
        </p:spPr>
        <p:txBody>
          <a:bodyPr/>
          <a:lstStyle>
            <a:lvl1pPr algn="l">
              <a:defRPr sz="3000" b="1" i="0">
                <a:solidFill>
                  <a:schemeClr val="tx2"/>
                </a:solidFill>
                <a:latin typeface="Acumin Pro Condensed" panose="020B0506020202020204" pitchFamily="34" charset="77"/>
                <a:cs typeface="Acumin Pro Condensed" panose="020B0506020202020204" pitchFamily="34" charset="77"/>
              </a:defRPr>
            </a:lvl1pPr>
          </a:lstStyle>
          <a:p>
            <a:r>
              <a:rPr lang="en-US"/>
              <a:t>Quote</a:t>
            </a:r>
          </a:p>
        </p:txBody>
      </p:sp>
      <p:sp>
        <p:nvSpPr>
          <p:cNvPr id="7" name="TextBox 6">
            <a:extLst>
              <a:ext uri="{FF2B5EF4-FFF2-40B4-BE49-F238E27FC236}">
                <a16:creationId xmlns:a16="http://schemas.microsoft.com/office/drawing/2014/main" id="{926273BF-D595-A567-50BD-7A51DAF530A9}"/>
              </a:ext>
            </a:extLst>
          </p:cNvPr>
          <p:cNvSpPr txBox="1"/>
          <p:nvPr userDrawn="1"/>
        </p:nvSpPr>
        <p:spPr>
          <a:xfrm>
            <a:off x="790832" y="1492031"/>
            <a:ext cx="883589" cy="1569660"/>
          </a:xfrm>
          <a:prstGeom prst="rect">
            <a:avLst/>
          </a:prstGeom>
          <a:noFill/>
        </p:spPr>
        <p:txBody>
          <a:bodyPr wrap="square">
            <a:spAutoFit/>
          </a:bodyPr>
          <a:lstStyle/>
          <a:p>
            <a:r>
              <a:rPr lang="en-US" sz="9600" b="1" i="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9492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End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A8AE40-6583-D33E-019F-4918BACF07E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D2EC1911-AA1F-DA0A-7CD9-0AD94E923093}"/>
              </a:ext>
            </a:extLst>
          </p:cNvPr>
          <p:cNvSpPr>
            <a:spLocks noGrp="1"/>
          </p:cNvSpPr>
          <p:nvPr>
            <p:ph type="body" sz="quarter" idx="10" hasCustomPrompt="1"/>
          </p:nvPr>
        </p:nvSpPr>
        <p:spPr>
          <a:xfrm>
            <a:off x="911937" y="2667966"/>
            <a:ext cx="4665903" cy="2922606"/>
          </a:xfrm>
          <a:prstGeom prst="rect">
            <a:avLst/>
          </a:prstGeom>
        </p:spPr>
        <p:txBody>
          <a:bodyPr/>
          <a:lstStyle>
            <a:lvl1pPr marL="0" indent="11113" algn="ctr">
              <a:buNone/>
              <a:tabLst/>
              <a:defRPr sz="1800" b="0" i="0">
                <a:solidFill>
                  <a:schemeClr val="bg1"/>
                </a:solidFill>
                <a:latin typeface="Arial" panose="020B0604020202020204" pitchFamily="34" charset="0"/>
                <a:cs typeface="Arial" panose="020B0604020202020204" pitchFamily="34" charset="0"/>
              </a:defRPr>
            </a:lvl1pPr>
          </a:lstStyle>
          <a:p>
            <a:pPr lvl="0"/>
            <a:r>
              <a:rPr lang="en-US"/>
              <a:t>Sub heading – 18pt</a:t>
            </a:r>
          </a:p>
        </p:txBody>
      </p:sp>
      <p:sp>
        <p:nvSpPr>
          <p:cNvPr id="4" name="TextBox 3">
            <a:extLst>
              <a:ext uri="{FF2B5EF4-FFF2-40B4-BE49-F238E27FC236}">
                <a16:creationId xmlns:a16="http://schemas.microsoft.com/office/drawing/2014/main" id="{FB296436-58E5-2429-6A2E-D05763D030A9}"/>
              </a:ext>
            </a:extLst>
          </p:cNvPr>
          <p:cNvSpPr txBox="1"/>
          <p:nvPr userDrawn="1"/>
        </p:nvSpPr>
        <p:spPr>
          <a:xfrm>
            <a:off x="911937" y="5924380"/>
            <a:ext cx="1636953" cy="369332"/>
          </a:xfrm>
          <a:prstGeom prst="rect">
            <a:avLst/>
          </a:prstGeom>
          <a:noFill/>
        </p:spPr>
        <p:txBody>
          <a:bodyPr wrap="square" rtlCol="0">
            <a:spAutoFit/>
          </a:bodyPr>
          <a:lstStyle/>
          <a:p>
            <a:pPr algn="l"/>
            <a:r>
              <a:rPr lang="en-US" b="1">
                <a:solidFill>
                  <a:schemeClr val="tx2"/>
                </a:solidFill>
                <a:latin typeface="Arial" panose="020B0604020202020204" pitchFamily="34" charset="0"/>
                <a:cs typeface="Arial" panose="020B0604020202020204" pitchFamily="34" charset="0"/>
              </a:rPr>
              <a:t>cbi.org.uk</a:t>
            </a:r>
          </a:p>
        </p:txBody>
      </p:sp>
      <p:sp>
        <p:nvSpPr>
          <p:cNvPr id="9" name="Text Placeholder 6">
            <a:extLst>
              <a:ext uri="{FF2B5EF4-FFF2-40B4-BE49-F238E27FC236}">
                <a16:creationId xmlns:a16="http://schemas.microsoft.com/office/drawing/2014/main" id="{BAA4A487-EC06-6A68-AC75-A5092DF51FDE}"/>
              </a:ext>
            </a:extLst>
          </p:cNvPr>
          <p:cNvSpPr>
            <a:spLocks noGrp="1"/>
          </p:cNvSpPr>
          <p:nvPr>
            <p:ph type="body" sz="quarter" idx="11" hasCustomPrompt="1"/>
          </p:nvPr>
        </p:nvSpPr>
        <p:spPr>
          <a:xfrm>
            <a:off x="911937" y="1866257"/>
            <a:ext cx="4665903" cy="658813"/>
          </a:xfrm>
          <a:prstGeom prst="rect">
            <a:avLst/>
          </a:prstGeom>
        </p:spPr>
        <p:txBody>
          <a:bodyPr/>
          <a:lstStyle>
            <a:lvl1pPr marL="0" indent="0" algn="ctr">
              <a:buNone/>
              <a:defRPr sz="3600" b="1" i="0">
                <a:solidFill>
                  <a:schemeClr val="bg1"/>
                </a:solidFill>
                <a:latin typeface="Acumin Pro Condensed" panose="020B0506020202020204" pitchFamily="34" charset="77"/>
              </a:defRPr>
            </a:lvl1pPr>
          </a:lstStyle>
          <a:p>
            <a:pPr lvl="0"/>
            <a:r>
              <a:rPr lang="en-GB"/>
              <a:t>Thank you</a:t>
            </a:r>
          </a:p>
        </p:txBody>
      </p:sp>
      <p:pic>
        <p:nvPicPr>
          <p:cNvPr id="2" name="Picture 1">
            <a:extLst>
              <a:ext uri="{FF2B5EF4-FFF2-40B4-BE49-F238E27FC236}">
                <a16:creationId xmlns:a16="http://schemas.microsoft.com/office/drawing/2014/main" id="{0AE78325-4269-932C-C3AB-F2E72BC18C23}"/>
              </a:ext>
            </a:extLst>
          </p:cNvPr>
          <p:cNvPicPr>
            <a:picLocks noChangeAspect="1"/>
          </p:cNvPicPr>
          <p:nvPr userDrawn="1"/>
        </p:nvPicPr>
        <p:blipFill>
          <a:blip r:embed="rId2"/>
          <a:stretch>
            <a:fillRect/>
          </a:stretch>
        </p:blipFill>
        <p:spPr>
          <a:xfrm>
            <a:off x="429337" y="430699"/>
            <a:ext cx="1186738" cy="421951"/>
          </a:xfrm>
          <a:prstGeom prst="rect">
            <a:avLst/>
          </a:prstGeom>
        </p:spPr>
      </p:pic>
      <p:pic>
        <p:nvPicPr>
          <p:cNvPr id="8" name="Picture 7">
            <a:extLst>
              <a:ext uri="{FF2B5EF4-FFF2-40B4-BE49-F238E27FC236}">
                <a16:creationId xmlns:a16="http://schemas.microsoft.com/office/drawing/2014/main" id="{04A68533-5BBE-9D08-4F07-E54F05829F8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9747" y="430699"/>
            <a:ext cx="1165917" cy="421951"/>
          </a:xfrm>
          <a:prstGeom prst="rect">
            <a:avLst/>
          </a:prstGeom>
        </p:spPr>
      </p:pic>
      <p:pic>
        <p:nvPicPr>
          <p:cNvPr id="10" name="Picture 9">
            <a:extLst>
              <a:ext uri="{FF2B5EF4-FFF2-40B4-BE49-F238E27FC236}">
                <a16:creationId xmlns:a16="http://schemas.microsoft.com/office/drawing/2014/main" id="{651169AA-DB4F-FFCB-9089-62A0187904C2}"/>
              </a:ext>
            </a:extLst>
          </p:cNvPr>
          <p:cNvPicPr>
            <a:picLocks noChangeAspect="1"/>
          </p:cNvPicPr>
          <p:nvPr userDrawn="1"/>
        </p:nvPicPr>
        <p:blipFill>
          <a:blip r:embed="rId4"/>
          <a:stretch>
            <a:fillRect/>
          </a:stretch>
        </p:blipFill>
        <p:spPr>
          <a:xfrm>
            <a:off x="5577840" y="1970839"/>
            <a:ext cx="4709160" cy="4564581"/>
          </a:xfrm>
          <a:prstGeom prst="rect">
            <a:avLst/>
          </a:prstGeom>
        </p:spPr>
      </p:pic>
      <p:pic>
        <p:nvPicPr>
          <p:cNvPr id="6" name="Picture 5" descr="A group of people shaking hands&#10;&#10;Description automatically generated">
            <a:extLst>
              <a:ext uri="{FF2B5EF4-FFF2-40B4-BE49-F238E27FC236}">
                <a16:creationId xmlns:a16="http://schemas.microsoft.com/office/drawing/2014/main" id="{7666E6CA-9E6F-A457-92AB-1061F60784D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flipH="1">
            <a:off x="4857748" y="639063"/>
            <a:ext cx="7344662" cy="6218937"/>
          </a:xfrm>
          <a:prstGeom prst="rect">
            <a:avLst/>
          </a:prstGeom>
        </p:spPr>
      </p:pic>
    </p:spTree>
    <p:extLst>
      <p:ext uri="{BB962C8B-B14F-4D97-AF65-F5344CB8AC3E}">
        <p14:creationId xmlns:p14="http://schemas.microsoft.com/office/powerpoint/2010/main" val="62947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688586-1B51-8DDE-0ED8-301B5C2B1213}"/>
              </a:ext>
            </a:extLst>
          </p:cNvPr>
          <p:cNvSpPr>
            <a:spLocks noGrp="1"/>
          </p:cNvSpPr>
          <p:nvPr>
            <p:ph type="ftr" sz="quarter" idx="10"/>
          </p:nvPr>
        </p:nvSpPr>
        <p:spPr/>
        <p:txBody>
          <a:bodyPr/>
          <a:lstStyle/>
          <a:p>
            <a:endParaRPr lang="en-US"/>
          </a:p>
        </p:txBody>
      </p:sp>
      <p:sp>
        <p:nvSpPr>
          <p:cNvPr id="4" name="Title 3">
            <a:extLst>
              <a:ext uri="{FF2B5EF4-FFF2-40B4-BE49-F238E27FC236}">
                <a16:creationId xmlns:a16="http://schemas.microsoft.com/office/drawing/2014/main" id="{6B0BAB00-83A6-FDC5-90F8-6F5D659E4BB6}"/>
              </a:ext>
            </a:extLst>
          </p:cNvPr>
          <p:cNvSpPr>
            <a:spLocks noGrp="1"/>
          </p:cNvSpPr>
          <p:nvPr>
            <p:ph type="title" hasCustomPrompt="1"/>
          </p:nvPr>
        </p:nvSpPr>
        <p:spPr/>
        <p:txBody>
          <a:bodyPr/>
          <a:lstStyle/>
          <a:p>
            <a:r>
              <a:rPr kumimoji="0" lang="en-GB" sz="4400" b="1" i="0" u="none" strike="noStrike" kern="1200" cap="none" spc="0" normalizeH="0" baseline="0" noProof="0">
                <a:ln>
                  <a:noFill/>
                </a:ln>
                <a:solidFill>
                  <a:srgbClr val="00275B"/>
                </a:solidFill>
                <a:effectLst/>
                <a:uLnTx/>
                <a:uFillTx/>
                <a:latin typeface="Acumin Pro Condensed" panose="020B0406020202020204" pitchFamily="34" charset="77"/>
                <a:ea typeface="+mn-ea"/>
                <a:cs typeface="+mn-cs"/>
              </a:rPr>
              <a:t>Click to edit Master text styles (title)</a:t>
            </a:r>
            <a:endParaRPr lang="en-US"/>
          </a:p>
        </p:txBody>
      </p:sp>
    </p:spTree>
    <p:extLst>
      <p:ext uri="{BB962C8B-B14F-4D97-AF65-F5344CB8AC3E}">
        <p14:creationId xmlns:p14="http://schemas.microsoft.com/office/powerpoint/2010/main" val="45919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3D34A7-43C2-25F2-6265-F0810FE9938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3869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ront cover">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46823808-2FBF-E47D-D76D-8C6C9274E939}"/>
              </a:ext>
            </a:extLst>
          </p:cNvPr>
          <p:cNvSpPr/>
          <p:nvPr userDrawn="1"/>
        </p:nvSpPr>
        <p:spPr>
          <a:xfrm flipH="1">
            <a:off x="6997307" y="1266825"/>
            <a:ext cx="5194693" cy="5591175"/>
          </a:xfrm>
          <a:prstGeom prst="round1Rect">
            <a:avLst/>
          </a:prstGeom>
          <a:gradFill flip="none" rotWithShape="0">
            <a:gsLst>
              <a:gs pos="0">
                <a:schemeClr val="accent1"/>
              </a:gs>
              <a:gs pos="50000">
                <a:schemeClr val="accent2"/>
              </a:gs>
              <a:gs pos="100000">
                <a:schemeClr val="accent3"/>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B84903C-9891-F998-7612-761D629F47E4}"/>
              </a:ext>
            </a:extLst>
          </p:cNvPr>
          <p:cNvSpPr>
            <a:spLocks noGrp="1"/>
          </p:cNvSpPr>
          <p:nvPr>
            <p:ph type="title" hasCustomPrompt="1"/>
          </p:nvPr>
        </p:nvSpPr>
        <p:spPr>
          <a:xfrm>
            <a:off x="786212" y="1907417"/>
            <a:ext cx="5919387" cy="648715"/>
          </a:xfrm>
          <a:prstGeom prst="rect">
            <a:avLst/>
          </a:prstGeom>
        </p:spPr>
        <p:txBody>
          <a:bodyPr/>
          <a:lstStyle>
            <a:lvl1pPr>
              <a:defRPr sz="3600" b="1" i="0">
                <a:solidFill>
                  <a:schemeClr val="tx2"/>
                </a:solidFill>
                <a:latin typeface="Acumin Pro Condensed" panose="020B0506020202020204" pitchFamily="34" charset="77"/>
              </a:defRPr>
            </a:lvl1pPr>
          </a:lstStyle>
          <a:p>
            <a:r>
              <a:rPr lang="en-GB"/>
              <a:t>Heading - 36 </a:t>
            </a:r>
            <a:r>
              <a:rPr lang="en-GB" err="1"/>
              <a:t>pt</a:t>
            </a:r>
            <a:endParaRPr lang="en-US"/>
          </a:p>
        </p:txBody>
      </p:sp>
      <p:pic>
        <p:nvPicPr>
          <p:cNvPr id="2" name="Picture 1">
            <a:extLst>
              <a:ext uri="{FF2B5EF4-FFF2-40B4-BE49-F238E27FC236}">
                <a16:creationId xmlns:a16="http://schemas.microsoft.com/office/drawing/2014/main" id="{3580E87A-605E-49E2-B880-BC8D068EE76E}"/>
              </a:ext>
            </a:extLst>
          </p:cNvPr>
          <p:cNvPicPr>
            <a:picLocks noChangeAspect="1"/>
          </p:cNvPicPr>
          <p:nvPr userDrawn="1"/>
        </p:nvPicPr>
        <p:blipFill>
          <a:blip r:embed="rId2"/>
          <a:stretch>
            <a:fillRect/>
          </a:stretch>
        </p:blipFill>
        <p:spPr>
          <a:xfrm>
            <a:off x="429337" y="430699"/>
            <a:ext cx="1186738" cy="421951"/>
          </a:xfrm>
          <a:prstGeom prst="rect">
            <a:avLst/>
          </a:prstGeom>
        </p:spPr>
      </p:pic>
      <p:sp>
        <p:nvSpPr>
          <p:cNvPr id="3" name="Text Placeholder 2">
            <a:extLst>
              <a:ext uri="{FF2B5EF4-FFF2-40B4-BE49-F238E27FC236}">
                <a16:creationId xmlns:a16="http://schemas.microsoft.com/office/drawing/2014/main" id="{FD88EF83-7DF0-1D7B-1979-2447293A7E5F}"/>
              </a:ext>
            </a:extLst>
          </p:cNvPr>
          <p:cNvSpPr>
            <a:spLocks noGrp="1"/>
          </p:cNvSpPr>
          <p:nvPr>
            <p:ph idx="1"/>
          </p:nvPr>
        </p:nvSpPr>
        <p:spPr>
          <a:xfrm>
            <a:off x="786212" y="2556132"/>
            <a:ext cx="5257800" cy="4351338"/>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4"/>
            <a:r>
              <a:rPr lang="en-GB"/>
              <a:t>Fourth level smaller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7"/>
            <a:endParaRPr lang="en-GB"/>
          </a:p>
        </p:txBody>
      </p:sp>
    </p:spTree>
    <p:extLst>
      <p:ext uri="{BB962C8B-B14F-4D97-AF65-F5344CB8AC3E}">
        <p14:creationId xmlns:p14="http://schemas.microsoft.com/office/powerpoint/2010/main" val="1304926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54AC12-EAA7-D355-C0A1-65E8F54E6D67}"/>
              </a:ext>
            </a:extLst>
          </p:cNvPr>
          <p:cNvSpPr>
            <a:spLocks noGrp="1"/>
          </p:cNvSpPr>
          <p:nvPr>
            <p:ph sz="quarter" idx="10" hasCustomPrompt="1"/>
          </p:nvPr>
        </p:nvSpPr>
        <p:spPr>
          <a:xfrm>
            <a:off x="427038" y="588963"/>
            <a:ext cx="11236325" cy="5821362"/>
          </a:xfrm>
        </p:spPr>
        <p:txBody>
          <a:bodyPr/>
          <a:lstStyle/>
          <a:p>
            <a:pPr lvl="0"/>
            <a:r>
              <a:rPr lang="en-GB"/>
              <a:t>Click to edit Master text styles – Heading 36pt</a:t>
            </a:r>
          </a:p>
          <a:p>
            <a:pPr lvl="1"/>
            <a:r>
              <a:rPr lang="en-GB"/>
              <a:t>Second level – Subheading 20pt</a:t>
            </a:r>
          </a:p>
          <a:p>
            <a:pPr lvl="2"/>
            <a:r>
              <a:rPr lang="en-GB"/>
              <a:t>Third level – Bold 14pt</a:t>
            </a:r>
          </a:p>
          <a:p>
            <a:pPr lvl="3"/>
            <a:r>
              <a:rPr lang="en-GB"/>
              <a:t>Fourth level – Regular 13pt</a:t>
            </a:r>
          </a:p>
          <a:p>
            <a:pPr lvl="4"/>
            <a:r>
              <a:rPr lang="en-GB"/>
              <a:t>Fifth level 12pt - (Bullet one)</a:t>
            </a:r>
          </a:p>
          <a:p>
            <a:pPr lvl="5"/>
            <a:r>
              <a:rPr lang="en-GB"/>
              <a:t>Sixth level 12pt - (Bullet two)</a:t>
            </a:r>
          </a:p>
          <a:p>
            <a:pPr lvl="7"/>
            <a:r>
              <a:rPr lang="en-GB"/>
              <a:t>Seventh level 12pt - (Bullet three)</a:t>
            </a:r>
          </a:p>
          <a:p>
            <a:pPr lvl="8"/>
            <a:r>
              <a:rPr lang="en-GB"/>
              <a:t>Eighth level 12pt - (Bullet four)</a:t>
            </a:r>
          </a:p>
        </p:txBody>
      </p:sp>
    </p:spTree>
    <p:extLst>
      <p:ext uri="{BB962C8B-B14F-4D97-AF65-F5344CB8AC3E}">
        <p14:creationId xmlns:p14="http://schemas.microsoft.com/office/powerpoint/2010/main" val="3768486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ext">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E438008-E57E-D1D8-480D-227F2072E132}"/>
              </a:ext>
            </a:extLst>
          </p:cNvPr>
          <p:cNvSpPr>
            <a:spLocks noGrp="1"/>
          </p:cNvSpPr>
          <p:nvPr>
            <p:ph type="body" sz="quarter" idx="14"/>
          </p:nvPr>
        </p:nvSpPr>
        <p:spPr>
          <a:xfrm>
            <a:off x="753763" y="679621"/>
            <a:ext cx="10679805" cy="5765542"/>
          </a:xfrm>
          <a:prstGeom prst="rect">
            <a:avLst/>
          </a:prstGeom>
        </p:spPr>
        <p:txBody>
          <a:bodyPr/>
          <a:lstStyle>
            <a:lvl1pPr marL="0" indent="0">
              <a:lnSpc>
                <a:spcPct val="100000"/>
              </a:lnSpc>
              <a:buNone/>
              <a:defRPr sz="3000" b="1" i="0">
                <a:solidFill>
                  <a:schemeClr val="tx2"/>
                </a:solidFill>
                <a:latin typeface="Acumin Pro Condensed" panose="020B0506020202020204" pitchFamily="34" charset="77"/>
              </a:defRPr>
            </a:lvl1pPr>
            <a:lvl2pPr marL="7938" indent="0">
              <a:buNone/>
              <a:tabLst/>
              <a:defRPr sz="1800">
                <a:solidFill>
                  <a:schemeClr val="accent1"/>
                </a:solidFill>
                <a:latin typeface="Arial" panose="020B0604020202020204" pitchFamily="34" charset="0"/>
                <a:cs typeface="Arial" panose="020B0604020202020204" pitchFamily="34" charset="0"/>
              </a:defRPr>
            </a:lvl2pPr>
            <a:lvl3pPr marL="7938" indent="0">
              <a:buNone/>
              <a:tabLst/>
              <a:defRPr sz="1400" b="1">
                <a:latin typeface="Arial" panose="020B0604020202020204" pitchFamily="34" charset="0"/>
                <a:cs typeface="Arial" panose="020B0604020202020204" pitchFamily="34" charset="0"/>
              </a:defRPr>
            </a:lvl3pPr>
            <a:lvl4pPr marL="7938" indent="0">
              <a:buNone/>
              <a:tabLst/>
              <a:defRPr sz="1300">
                <a:latin typeface="Arial" panose="020B0604020202020204" pitchFamily="34" charset="0"/>
                <a:cs typeface="Arial" panose="020B0604020202020204" pitchFamily="34" charset="0"/>
              </a:defRPr>
            </a:lvl4pPr>
            <a:lvl5pPr marL="7938"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999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Front cover">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46823808-2FBF-E47D-D76D-8C6C9274E939}"/>
              </a:ext>
            </a:extLst>
          </p:cNvPr>
          <p:cNvSpPr/>
          <p:nvPr userDrawn="1"/>
        </p:nvSpPr>
        <p:spPr>
          <a:xfrm flipH="1">
            <a:off x="6997307" y="1266825"/>
            <a:ext cx="5194693" cy="5591175"/>
          </a:xfrm>
          <a:prstGeom prst="round1Rect">
            <a:avLst/>
          </a:prstGeom>
          <a:gradFill flip="none" rotWithShape="1">
            <a:gsLst>
              <a:gs pos="0">
                <a:schemeClr val="accent2"/>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80E87A-605E-49E2-B880-BC8D068EE76E}"/>
              </a:ext>
            </a:extLst>
          </p:cNvPr>
          <p:cNvPicPr>
            <a:picLocks noChangeAspect="1"/>
          </p:cNvPicPr>
          <p:nvPr userDrawn="1"/>
        </p:nvPicPr>
        <p:blipFill>
          <a:blip r:embed="rId2"/>
          <a:stretch>
            <a:fillRect/>
          </a:stretch>
        </p:blipFill>
        <p:spPr>
          <a:xfrm>
            <a:off x="429337" y="430699"/>
            <a:ext cx="1186738" cy="421951"/>
          </a:xfrm>
          <a:prstGeom prst="rect">
            <a:avLst/>
          </a:prstGeom>
        </p:spPr>
      </p:pic>
    </p:spTree>
    <p:extLst>
      <p:ext uri="{BB962C8B-B14F-4D97-AF65-F5344CB8AC3E}">
        <p14:creationId xmlns:p14="http://schemas.microsoft.com/office/powerpoint/2010/main" val="11811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ext and image">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46823808-2FBF-E47D-D76D-8C6C9274E939}"/>
              </a:ext>
            </a:extLst>
          </p:cNvPr>
          <p:cNvSpPr/>
          <p:nvPr userDrawn="1"/>
        </p:nvSpPr>
        <p:spPr>
          <a:xfrm flipH="1">
            <a:off x="6997307" y="1266825"/>
            <a:ext cx="5194693" cy="5591175"/>
          </a:xfrm>
          <a:prstGeom prst="round1Rect">
            <a:avLst/>
          </a:prstGeom>
          <a:gradFill flip="none" rotWithShape="0">
            <a:gsLst>
              <a:gs pos="0">
                <a:schemeClr val="accent2"/>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C3B256B2-8276-C083-2A04-B5E70F62F81E}"/>
              </a:ext>
            </a:extLst>
          </p:cNvPr>
          <p:cNvSpPr>
            <a:spLocks noGrp="1"/>
          </p:cNvSpPr>
          <p:nvPr>
            <p:ph idx="1" hasCustomPrompt="1"/>
          </p:nvPr>
        </p:nvSpPr>
        <p:spPr>
          <a:xfrm>
            <a:off x="666750" y="1789779"/>
            <a:ext cx="6330557" cy="4351338"/>
          </a:xfrm>
          <a:prstGeom prst="rect">
            <a:avLst/>
          </a:prstGeom>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vl4pPr>
              <a:lnSpc>
                <a:spcPct val="100000"/>
              </a:lnSpc>
              <a:defRPr/>
            </a:lvl4pPr>
            <a:lvl6pPr>
              <a:lnSpc>
                <a:spcPct val="100000"/>
              </a:lnSpc>
              <a:defRPr/>
            </a:lvl6pPr>
            <a:lvl7pPr>
              <a:lnSpc>
                <a:spcPct val="100000"/>
              </a:lnSpc>
              <a:defRPr/>
            </a:lvl7pPr>
            <a:lvl8pPr>
              <a:lnSpc>
                <a:spcPct val="100000"/>
              </a:lnSpc>
              <a:defRPr/>
            </a:lvl8pPr>
            <a:lvl9pPr marL="540000" indent="0">
              <a:lnSpc>
                <a:spcPct val="100000"/>
              </a:lnSpc>
              <a:buNone/>
              <a:defRPr/>
            </a:lvl9pPr>
          </a:lstStyle>
          <a:p>
            <a:pPr lvl="0"/>
            <a:r>
              <a:rPr lang="en-GB"/>
              <a:t>Click to edit Master text 0 (title)</a:t>
            </a:r>
          </a:p>
          <a:p>
            <a:pPr lvl="1"/>
            <a:r>
              <a:rPr lang="en-GB"/>
              <a:t>Second level (Subhead)</a:t>
            </a:r>
          </a:p>
          <a:p>
            <a:pPr lvl="2"/>
            <a:r>
              <a:rPr lang="en-GB"/>
              <a:t>Third level (Bold copy)</a:t>
            </a:r>
          </a:p>
          <a:p>
            <a:pPr lvl="3"/>
            <a:r>
              <a:rPr lang="en-GB"/>
              <a:t>Fourth level (Normal copy)</a:t>
            </a:r>
          </a:p>
          <a:p>
            <a:pPr lvl="4"/>
            <a:r>
              <a:rPr lang="en-GB"/>
              <a:t>Normal copy smaller </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376900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ext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75FB61-1FA0-02B5-6DCC-128C905AC296}"/>
              </a:ext>
            </a:extLst>
          </p:cNvPr>
          <p:cNvSpPr>
            <a:spLocks noGrp="1"/>
          </p:cNvSpPr>
          <p:nvPr>
            <p:ph type="pic" sz="quarter" idx="13"/>
          </p:nvPr>
        </p:nvSpPr>
        <p:spPr>
          <a:xfrm>
            <a:off x="6990347" y="1257300"/>
            <a:ext cx="5201653" cy="5600700"/>
          </a:xfrm>
          <a:custGeom>
            <a:avLst/>
            <a:gdLst>
              <a:gd name="connsiteX0" fmla="*/ 0 w 5194300"/>
              <a:gd name="connsiteY0" fmla="*/ 0 h 5591175"/>
              <a:gd name="connsiteX1" fmla="*/ 5194300 w 5194300"/>
              <a:gd name="connsiteY1" fmla="*/ 0 h 5591175"/>
              <a:gd name="connsiteX2" fmla="*/ 5194300 w 5194300"/>
              <a:gd name="connsiteY2" fmla="*/ 5591175 h 5591175"/>
              <a:gd name="connsiteX3" fmla="*/ 0 w 5194300"/>
              <a:gd name="connsiteY3" fmla="*/ 5591175 h 5591175"/>
              <a:gd name="connsiteX4" fmla="*/ 0 w 5194300"/>
              <a:gd name="connsiteY4" fmla="*/ 0 h 5591175"/>
              <a:gd name="connsiteX0" fmla="*/ 0 w 5194300"/>
              <a:gd name="connsiteY0" fmla="*/ 9525 h 5600700"/>
              <a:gd name="connsiteX1" fmla="*/ 925095 w 5194300"/>
              <a:gd name="connsiteY1" fmla="*/ 0 h 5600700"/>
              <a:gd name="connsiteX2" fmla="*/ 5194300 w 5194300"/>
              <a:gd name="connsiteY2" fmla="*/ 9525 h 5600700"/>
              <a:gd name="connsiteX3" fmla="*/ 5194300 w 5194300"/>
              <a:gd name="connsiteY3" fmla="*/ 5600700 h 5600700"/>
              <a:gd name="connsiteX4" fmla="*/ 0 w 5194300"/>
              <a:gd name="connsiteY4" fmla="*/ 5600700 h 5600700"/>
              <a:gd name="connsiteX5" fmla="*/ 0 w 5194300"/>
              <a:gd name="connsiteY5" fmla="*/ 9525 h 5600700"/>
              <a:gd name="connsiteX0" fmla="*/ 7353 w 5201653"/>
              <a:gd name="connsiteY0" fmla="*/ 9525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7353 w 5201653"/>
              <a:gd name="connsiteY6" fmla="*/ 9525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4243 h 5604152"/>
              <a:gd name="connsiteX1" fmla="*/ 932448 w 5201653"/>
              <a:gd name="connsiteY1" fmla="*/ 3452 h 5604152"/>
              <a:gd name="connsiteX2" fmla="*/ 5201653 w 5201653"/>
              <a:gd name="connsiteY2" fmla="*/ 12977 h 5604152"/>
              <a:gd name="connsiteX3" fmla="*/ 5201653 w 5201653"/>
              <a:gd name="connsiteY3" fmla="*/ 5604152 h 5604152"/>
              <a:gd name="connsiteX4" fmla="*/ 7353 w 5201653"/>
              <a:gd name="connsiteY4" fmla="*/ 5604152 h 5604152"/>
              <a:gd name="connsiteX5" fmla="*/ 0 w 5201653"/>
              <a:gd name="connsiteY5" fmla="*/ 881757 h 5604152"/>
              <a:gd name="connsiteX6" fmla="*/ 255823 w 5201653"/>
              <a:gd name="connsiteY6" fmla="*/ 264243 h 5604152"/>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7 h 5600736"/>
              <a:gd name="connsiteX1" fmla="*/ 932448 w 5201653"/>
              <a:gd name="connsiteY1" fmla="*/ 36 h 5600736"/>
              <a:gd name="connsiteX2" fmla="*/ 5201653 w 5201653"/>
              <a:gd name="connsiteY2" fmla="*/ 9561 h 5600736"/>
              <a:gd name="connsiteX3" fmla="*/ 5201653 w 5201653"/>
              <a:gd name="connsiteY3" fmla="*/ 5600736 h 5600736"/>
              <a:gd name="connsiteX4" fmla="*/ 7353 w 5201653"/>
              <a:gd name="connsiteY4" fmla="*/ 5600736 h 5600736"/>
              <a:gd name="connsiteX5" fmla="*/ 0 w 5201653"/>
              <a:gd name="connsiteY5" fmla="*/ 878341 h 5600736"/>
              <a:gd name="connsiteX6" fmla="*/ 255823 w 5201653"/>
              <a:gd name="connsiteY6" fmla="*/ 260827 h 5600736"/>
              <a:gd name="connsiteX0" fmla="*/ 255862 w 5201692"/>
              <a:gd name="connsiteY0" fmla="*/ 260827 h 5600736"/>
              <a:gd name="connsiteX1" fmla="*/ 932487 w 5201692"/>
              <a:gd name="connsiteY1" fmla="*/ 36 h 5600736"/>
              <a:gd name="connsiteX2" fmla="*/ 5201692 w 5201692"/>
              <a:gd name="connsiteY2" fmla="*/ 9561 h 5600736"/>
              <a:gd name="connsiteX3" fmla="*/ 5201692 w 5201692"/>
              <a:gd name="connsiteY3" fmla="*/ 5600736 h 5600736"/>
              <a:gd name="connsiteX4" fmla="*/ 7392 w 5201692"/>
              <a:gd name="connsiteY4" fmla="*/ 5600736 h 5600736"/>
              <a:gd name="connsiteX5" fmla="*/ 39 w 5201692"/>
              <a:gd name="connsiteY5" fmla="*/ 878341 h 5600736"/>
              <a:gd name="connsiteX6" fmla="*/ 255862 w 5201692"/>
              <a:gd name="connsiteY6" fmla="*/ 260827 h 5600736"/>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653" h="5600700">
                <a:moveTo>
                  <a:pt x="255823" y="260791"/>
                </a:moveTo>
                <a:cubicBezTo>
                  <a:pt x="451841" y="91151"/>
                  <a:pt x="615203" y="1143"/>
                  <a:pt x="932448" y="0"/>
                </a:cubicBezTo>
                <a:lnTo>
                  <a:pt x="5201653" y="9525"/>
                </a:lnTo>
                <a:lnTo>
                  <a:pt x="5201653" y="5600700"/>
                </a:lnTo>
                <a:lnTo>
                  <a:pt x="7353" y="5600700"/>
                </a:lnTo>
                <a:lnTo>
                  <a:pt x="0" y="878305"/>
                </a:lnTo>
                <a:cubicBezTo>
                  <a:pt x="794" y="664166"/>
                  <a:pt x="110512" y="403514"/>
                  <a:pt x="255823" y="260791"/>
                </a:cubicBezTo>
                <a:close/>
              </a:path>
            </a:pathLst>
          </a:custGeom>
          <a:noFill/>
        </p:spPr>
        <p:txBody>
          <a:bodyPr/>
          <a:lstStyle/>
          <a:p>
            <a:r>
              <a:rPr lang="en-GB"/>
              <a:t>Click icon to add picture</a:t>
            </a:r>
            <a:endParaRPr lang="en-US"/>
          </a:p>
        </p:txBody>
      </p:sp>
      <p:sp>
        <p:nvSpPr>
          <p:cNvPr id="3" name="Text Placeholder 2">
            <a:extLst>
              <a:ext uri="{FF2B5EF4-FFF2-40B4-BE49-F238E27FC236}">
                <a16:creationId xmlns:a16="http://schemas.microsoft.com/office/drawing/2014/main" id="{5C974434-07BD-4260-C11D-D710BC4CFB7F}"/>
              </a:ext>
            </a:extLst>
          </p:cNvPr>
          <p:cNvSpPr>
            <a:spLocks noGrp="1"/>
          </p:cNvSpPr>
          <p:nvPr>
            <p:ph idx="1" hasCustomPrompt="1"/>
          </p:nvPr>
        </p:nvSpPr>
        <p:spPr>
          <a:xfrm>
            <a:off x="666750" y="1257300"/>
            <a:ext cx="6330557" cy="4883817"/>
          </a:xfrm>
          <a:prstGeom prst="rect">
            <a:avLst/>
          </a:prstGeom>
        </p:spPr>
        <p:txBody>
          <a:bodyPr vert="horz" lIns="91440" tIns="45720" rIns="91440" bIns="45720" rtlCol="0">
            <a:normAutofit/>
          </a:bodyPr>
          <a:lstStyle>
            <a:lvl1pPr>
              <a:lnSpc>
                <a:spcPct val="100000"/>
              </a:lnSpc>
              <a:defRPr/>
            </a:lvl1pPr>
            <a:lvl2pPr>
              <a:lnSpc>
                <a:spcPct val="100000"/>
              </a:lnSpc>
              <a:spcAft>
                <a:spcPts val="300"/>
              </a:spcAft>
              <a:defRPr/>
            </a:lvl2pPr>
            <a:lvl3pPr>
              <a:lnSpc>
                <a:spcPct val="100000"/>
              </a:lnSpc>
              <a:spcAft>
                <a:spcPts val="300"/>
              </a:spcAft>
              <a:defRPr/>
            </a:lvl3pPr>
            <a:lvl4pPr>
              <a:lnSpc>
                <a:spcPct val="100000"/>
              </a:lnSpc>
              <a:spcAft>
                <a:spcPts val="600"/>
              </a:spcAft>
              <a:defRPr sz="1300"/>
            </a:lvl4pPr>
            <a:lvl5pPr>
              <a:spcAft>
                <a:spcPts val="600"/>
              </a:spcAft>
              <a:defRPr/>
            </a:lvl5pPr>
            <a:lvl6pPr>
              <a:lnSpc>
                <a:spcPct val="100000"/>
              </a:lnSpc>
              <a:spcAft>
                <a:spcPts val="300"/>
              </a:spcAft>
              <a:defRPr/>
            </a:lvl6pPr>
            <a:lvl7pPr>
              <a:lnSpc>
                <a:spcPct val="100000"/>
              </a:lnSpc>
              <a:spcAft>
                <a:spcPts val="300"/>
              </a:spcAft>
              <a:defRPr/>
            </a:lvl7pPr>
            <a:lvl8pPr>
              <a:lnSpc>
                <a:spcPct val="100000"/>
              </a:lnSpc>
              <a:spcAft>
                <a:spcPts val="300"/>
              </a:spcAft>
              <a:defRPr/>
            </a:lvl8pPr>
            <a:lvl9pPr>
              <a:lnSpc>
                <a:spcPct val="100000"/>
              </a:lnSpc>
              <a:spcAft>
                <a:spcPts val="300"/>
              </a:spcAft>
              <a:defRPr/>
            </a:lvl9pPr>
          </a:lstStyle>
          <a:p>
            <a:pPr lvl="0"/>
            <a:r>
              <a:rPr lang="en-GB"/>
              <a:t>Click to edit Master text 0 (title)</a:t>
            </a:r>
          </a:p>
          <a:p>
            <a:pPr lvl="1"/>
            <a:r>
              <a:rPr lang="en-GB"/>
              <a:t>Second level (Subhead)</a:t>
            </a:r>
          </a:p>
          <a:p>
            <a:pPr lvl="2"/>
            <a:r>
              <a:rPr lang="en-GB"/>
              <a:t>Third level (Bold copy)</a:t>
            </a:r>
          </a:p>
          <a:p>
            <a:pPr lvl="3"/>
            <a:r>
              <a:rPr lang="en-GB"/>
              <a:t>Fourth level (Normal copy)</a:t>
            </a:r>
          </a:p>
          <a:p>
            <a:pPr lvl="4"/>
            <a:r>
              <a:rPr lang="en-GB"/>
              <a:t>Normal copy smaller </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114823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75FB61-1FA0-02B5-6DCC-128C905AC296}"/>
              </a:ext>
            </a:extLst>
          </p:cNvPr>
          <p:cNvSpPr>
            <a:spLocks noGrp="1"/>
          </p:cNvSpPr>
          <p:nvPr>
            <p:ph type="pic" sz="quarter" idx="13"/>
          </p:nvPr>
        </p:nvSpPr>
        <p:spPr>
          <a:xfrm>
            <a:off x="6990347" y="1257300"/>
            <a:ext cx="5201653" cy="5600700"/>
          </a:xfrm>
          <a:custGeom>
            <a:avLst/>
            <a:gdLst>
              <a:gd name="connsiteX0" fmla="*/ 0 w 5194300"/>
              <a:gd name="connsiteY0" fmla="*/ 0 h 5591175"/>
              <a:gd name="connsiteX1" fmla="*/ 5194300 w 5194300"/>
              <a:gd name="connsiteY1" fmla="*/ 0 h 5591175"/>
              <a:gd name="connsiteX2" fmla="*/ 5194300 w 5194300"/>
              <a:gd name="connsiteY2" fmla="*/ 5591175 h 5591175"/>
              <a:gd name="connsiteX3" fmla="*/ 0 w 5194300"/>
              <a:gd name="connsiteY3" fmla="*/ 5591175 h 5591175"/>
              <a:gd name="connsiteX4" fmla="*/ 0 w 5194300"/>
              <a:gd name="connsiteY4" fmla="*/ 0 h 5591175"/>
              <a:gd name="connsiteX0" fmla="*/ 0 w 5194300"/>
              <a:gd name="connsiteY0" fmla="*/ 9525 h 5600700"/>
              <a:gd name="connsiteX1" fmla="*/ 925095 w 5194300"/>
              <a:gd name="connsiteY1" fmla="*/ 0 h 5600700"/>
              <a:gd name="connsiteX2" fmla="*/ 5194300 w 5194300"/>
              <a:gd name="connsiteY2" fmla="*/ 9525 h 5600700"/>
              <a:gd name="connsiteX3" fmla="*/ 5194300 w 5194300"/>
              <a:gd name="connsiteY3" fmla="*/ 5600700 h 5600700"/>
              <a:gd name="connsiteX4" fmla="*/ 0 w 5194300"/>
              <a:gd name="connsiteY4" fmla="*/ 5600700 h 5600700"/>
              <a:gd name="connsiteX5" fmla="*/ 0 w 5194300"/>
              <a:gd name="connsiteY5" fmla="*/ 9525 h 5600700"/>
              <a:gd name="connsiteX0" fmla="*/ 7353 w 5201653"/>
              <a:gd name="connsiteY0" fmla="*/ 9525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7353 w 5201653"/>
              <a:gd name="connsiteY6" fmla="*/ 9525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4243 h 5604152"/>
              <a:gd name="connsiteX1" fmla="*/ 932448 w 5201653"/>
              <a:gd name="connsiteY1" fmla="*/ 3452 h 5604152"/>
              <a:gd name="connsiteX2" fmla="*/ 5201653 w 5201653"/>
              <a:gd name="connsiteY2" fmla="*/ 12977 h 5604152"/>
              <a:gd name="connsiteX3" fmla="*/ 5201653 w 5201653"/>
              <a:gd name="connsiteY3" fmla="*/ 5604152 h 5604152"/>
              <a:gd name="connsiteX4" fmla="*/ 7353 w 5201653"/>
              <a:gd name="connsiteY4" fmla="*/ 5604152 h 5604152"/>
              <a:gd name="connsiteX5" fmla="*/ 0 w 5201653"/>
              <a:gd name="connsiteY5" fmla="*/ 881757 h 5604152"/>
              <a:gd name="connsiteX6" fmla="*/ 255823 w 5201653"/>
              <a:gd name="connsiteY6" fmla="*/ 264243 h 5604152"/>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7 h 5600736"/>
              <a:gd name="connsiteX1" fmla="*/ 932448 w 5201653"/>
              <a:gd name="connsiteY1" fmla="*/ 36 h 5600736"/>
              <a:gd name="connsiteX2" fmla="*/ 5201653 w 5201653"/>
              <a:gd name="connsiteY2" fmla="*/ 9561 h 5600736"/>
              <a:gd name="connsiteX3" fmla="*/ 5201653 w 5201653"/>
              <a:gd name="connsiteY3" fmla="*/ 5600736 h 5600736"/>
              <a:gd name="connsiteX4" fmla="*/ 7353 w 5201653"/>
              <a:gd name="connsiteY4" fmla="*/ 5600736 h 5600736"/>
              <a:gd name="connsiteX5" fmla="*/ 0 w 5201653"/>
              <a:gd name="connsiteY5" fmla="*/ 878341 h 5600736"/>
              <a:gd name="connsiteX6" fmla="*/ 255823 w 5201653"/>
              <a:gd name="connsiteY6" fmla="*/ 260827 h 5600736"/>
              <a:gd name="connsiteX0" fmla="*/ 255862 w 5201692"/>
              <a:gd name="connsiteY0" fmla="*/ 260827 h 5600736"/>
              <a:gd name="connsiteX1" fmla="*/ 932487 w 5201692"/>
              <a:gd name="connsiteY1" fmla="*/ 36 h 5600736"/>
              <a:gd name="connsiteX2" fmla="*/ 5201692 w 5201692"/>
              <a:gd name="connsiteY2" fmla="*/ 9561 h 5600736"/>
              <a:gd name="connsiteX3" fmla="*/ 5201692 w 5201692"/>
              <a:gd name="connsiteY3" fmla="*/ 5600736 h 5600736"/>
              <a:gd name="connsiteX4" fmla="*/ 7392 w 5201692"/>
              <a:gd name="connsiteY4" fmla="*/ 5600736 h 5600736"/>
              <a:gd name="connsiteX5" fmla="*/ 39 w 5201692"/>
              <a:gd name="connsiteY5" fmla="*/ 878341 h 5600736"/>
              <a:gd name="connsiteX6" fmla="*/ 255862 w 5201692"/>
              <a:gd name="connsiteY6" fmla="*/ 260827 h 5600736"/>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653" h="5600700">
                <a:moveTo>
                  <a:pt x="255823" y="260791"/>
                </a:moveTo>
                <a:cubicBezTo>
                  <a:pt x="451841" y="91151"/>
                  <a:pt x="615203" y="1143"/>
                  <a:pt x="932448" y="0"/>
                </a:cubicBezTo>
                <a:lnTo>
                  <a:pt x="5201653" y="9525"/>
                </a:lnTo>
                <a:lnTo>
                  <a:pt x="5201653" y="5600700"/>
                </a:lnTo>
                <a:lnTo>
                  <a:pt x="7353" y="5600700"/>
                </a:lnTo>
                <a:lnTo>
                  <a:pt x="0" y="878305"/>
                </a:lnTo>
                <a:cubicBezTo>
                  <a:pt x="794" y="664166"/>
                  <a:pt x="110512" y="403514"/>
                  <a:pt x="255823" y="260791"/>
                </a:cubicBezTo>
                <a:close/>
              </a:path>
            </a:pathLst>
          </a:custGeom>
          <a:noFill/>
        </p:spPr>
        <p:txBody>
          <a:bodyPr/>
          <a:lstStyle/>
          <a:p>
            <a:r>
              <a:rPr lang="en-GB"/>
              <a:t>Click icon to add picture</a:t>
            </a:r>
            <a:endParaRPr lang="en-US"/>
          </a:p>
        </p:txBody>
      </p:sp>
      <p:sp>
        <p:nvSpPr>
          <p:cNvPr id="3" name="Text Placeholder 2">
            <a:extLst>
              <a:ext uri="{FF2B5EF4-FFF2-40B4-BE49-F238E27FC236}">
                <a16:creationId xmlns:a16="http://schemas.microsoft.com/office/drawing/2014/main" id="{5C974434-07BD-4260-C11D-D710BC4CFB7F}"/>
              </a:ext>
            </a:extLst>
          </p:cNvPr>
          <p:cNvSpPr>
            <a:spLocks noGrp="1"/>
          </p:cNvSpPr>
          <p:nvPr>
            <p:ph idx="1" hasCustomPrompt="1"/>
          </p:nvPr>
        </p:nvSpPr>
        <p:spPr>
          <a:xfrm>
            <a:off x="666750" y="1789779"/>
            <a:ext cx="6330557" cy="4351338"/>
          </a:xfrm>
          <a:prstGeom prst="rect">
            <a:avLst/>
          </a:prstGeom>
        </p:spPr>
        <p:txBody>
          <a:bodyPr vert="horz" lIns="91440" tIns="45720" rIns="91440" bIns="45720" rtlCol="0">
            <a:normAutofit/>
          </a:bodyPr>
          <a:lstStyle>
            <a:lvl1pPr>
              <a:lnSpc>
                <a:spcPct val="100000"/>
              </a:lnSpc>
              <a:defRPr/>
            </a:lvl1pPr>
            <a:lvl2pPr>
              <a:lnSpc>
                <a:spcPct val="100000"/>
              </a:lnSpc>
              <a:spcAft>
                <a:spcPts val="300"/>
              </a:spcAft>
              <a:defRPr/>
            </a:lvl2pPr>
            <a:lvl3pPr>
              <a:lnSpc>
                <a:spcPct val="100000"/>
              </a:lnSpc>
              <a:spcAft>
                <a:spcPts val="300"/>
              </a:spcAft>
              <a:defRPr/>
            </a:lvl3pPr>
            <a:lvl4pPr>
              <a:lnSpc>
                <a:spcPct val="100000"/>
              </a:lnSpc>
              <a:spcAft>
                <a:spcPts val="600"/>
              </a:spcAft>
              <a:defRPr sz="1300"/>
            </a:lvl4pPr>
            <a:lvl5pPr>
              <a:spcAft>
                <a:spcPts val="600"/>
              </a:spcAft>
              <a:defRPr/>
            </a:lvl5pPr>
            <a:lvl6pPr>
              <a:lnSpc>
                <a:spcPct val="100000"/>
              </a:lnSpc>
              <a:spcAft>
                <a:spcPts val="300"/>
              </a:spcAft>
              <a:defRPr/>
            </a:lvl6pPr>
            <a:lvl7pPr>
              <a:lnSpc>
                <a:spcPct val="100000"/>
              </a:lnSpc>
              <a:spcAft>
                <a:spcPts val="300"/>
              </a:spcAft>
              <a:defRPr/>
            </a:lvl7pPr>
            <a:lvl8pPr>
              <a:lnSpc>
                <a:spcPct val="100000"/>
              </a:lnSpc>
              <a:spcAft>
                <a:spcPts val="300"/>
              </a:spcAft>
              <a:defRPr/>
            </a:lvl8pPr>
            <a:lvl9pPr>
              <a:lnSpc>
                <a:spcPct val="100000"/>
              </a:lnSpc>
              <a:spcAft>
                <a:spcPts val="300"/>
              </a:spcAft>
              <a:defRPr/>
            </a:lvl9pPr>
          </a:lstStyle>
          <a:p>
            <a:pPr lvl="0"/>
            <a:r>
              <a:rPr lang="en-GB"/>
              <a:t>Click to edit Master text 0 (title)</a:t>
            </a:r>
          </a:p>
          <a:p>
            <a:pPr lvl="1"/>
            <a:r>
              <a:rPr lang="en-GB"/>
              <a:t>Second level (Subhead)</a:t>
            </a:r>
          </a:p>
          <a:p>
            <a:pPr lvl="2"/>
            <a:r>
              <a:rPr lang="en-GB"/>
              <a:t>Third level (Bold copy)</a:t>
            </a:r>
          </a:p>
          <a:p>
            <a:pPr lvl="3"/>
            <a:r>
              <a:rPr lang="en-GB"/>
              <a:t>Fourth level (Normal copy)</a:t>
            </a:r>
          </a:p>
          <a:p>
            <a:pPr lvl="4"/>
            <a:r>
              <a:rPr lang="en-GB"/>
              <a:t>Normal copy smaller </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416910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with imag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B5BA328-3F59-90B2-F8C5-EBDAAE8C2014}"/>
              </a:ext>
            </a:extLst>
          </p:cNvPr>
          <p:cNvSpPr>
            <a:spLocks noGrp="1"/>
          </p:cNvSpPr>
          <p:nvPr>
            <p:ph type="pic" sz="quarter" idx="13"/>
          </p:nvPr>
        </p:nvSpPr>
        <p:spPr>
          <a:xfrm>
            <a:off x="365013" y="765175"/>
            <a:ext cx="5201653" cy="5600700"/>
          </a:xfrm>
          <a:custGeom>
            <a:avLst/>
            <a:gdLst>
              <a:gd name="connsiteX0" fmla="*/ 0 w 5194300"/>
              <a:gd name="connsiteY0" fmla="*/ 0 h 5591175"/>
              <a:gd name="connsiteX1" fmla="*/ 5194300 w 5194300"/>
              <a:gd name="connsiteY1" fmla="*/ 0 h 5591175"/>
              <a:gd name="connsiteX2" fmla="*/ 5194300 w 5194300"/>
              <a:gd name="connsiteY2" fmla="*/ 5591175 h 5591175"/>
              <a:gd name="connsiteX3" fmla="*/ 0 w 5194300"/>
              <a:gd name="connsiteY3" fmla="*/ 5591175 h 5591175"/>
              <a:gd name="connsiteX4" fmla="*/ 0 w 5194300"/>
              <a:gd name="connsiteY4" fmla="*/ 0 h 5591175"/>
              <a:gd name="connsiteX0" fmla="*/ 0 w 5194300"/>
              <a:gd name="connsiteY0" fmla="*/ 9525 h 5600700"/>
              <a:gd name="connsiteX1" fmla="*/ 925095 w 5194300"/>
              <a:gd name="connsiteY1" fmla="*/ 0 h 5600700"/>
              <a:gd name="connsiteX2" fmla="*/ 5194300 w 5194300"/>
              <a:gd name="connsiteY2" fmla="*/ 9525 h 5600700"/>
              <a:gd name="connsiteX3" fmla="*/ 5194300 w 5194300"/>
              <a:gd name="connsiteY3" fmla="*/ 5600700 h 5600700"/>
              <a:gd name="connsiteX4" fmla="*/ 0 w 5194300"/>
              <a:gd name="connsiteY4" fmla="*/ 5600700 h 5600700"/>
              <a:gd name="connsiteX5" fmla="*/ 0 w 5194300"/>
              <a:gd name="connsiteY5" fmla="*/ 9525 h 5600700"/>
              <a:gd name="connsiteX0" fmla="*/ 7353 w 5201653"/>
              <a:gd name="connsiteY0" fmla="*/ 9525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7353 w 5201653"/>
              <a:gd name="connsiteY6" fmla="*/ 9525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41969 w 5201653"/>
              <a:gd name="connsiteY0" fmla="*/ 256173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41969 w 5201653"/>
              <a:gd name="connsiteY6" fmla="*/ 256173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 name="connsiteX0" fmla="*/ 255823 w 5201653"/>
              <a:gd name="connsiteY0" fmla="*/ 264243 h 5604152"/>
              <a:gd name="connsiteX1" fmla="*/ 932448 w 5201653"/>
              <a:gd name="connsiteY1" fmla="*/ 3452 h 5604152"/>
              <a:gd name="connsiteX2" fmla="*/ 5201653 w 5201653"/>
              <a:gd name="connsiteY2" fmla="*/ 12977 h 5604152"/>
              <a:gd name="connsiteX3" fmla="*/ 5201653 w 5201653"/>
              <a:gd name="connsiteY3" fmla="*/ 5604152 h 5604152"/>
              <a:gd name="connsiteX4" fmla="*/ 7353 w 5201653"/>
              <a:gd name="connsiteY4" fmla="*/ 5604152 h 5604152"/>
              <a:gd name="connsiteX5" fmla="*/ 0 w 5201653"/>
              <a:gd name="connsiteY5" fmla="*/ 881757 h 5604152"/>
              <a:gd name="connsiteX6" fmla="*/ 255823 w 5201653"/>
              <a:gd name="connsiteY6" fmla="*/ 264243 h 5604152"/>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4 h 5600733"/>
              <a:gd name="connsiteX1" fmla="*/ 932448 w 5201653"/>
              <a:gd name="connsiteY1" fmla="*/ 33 h 5600733"/>
              <a:gd name="connsiteX2" fmla="*/ 5201653 w 5201653"/>
              <a:gd name="connsiteY2" fmla="*/ 9558 h 5600733"/>
              <a:gd name="connsiteX3" fmla="*/ 5201653 w 5201653"/>
              <a:gd name="connsiteY3" fmla="*/ 5600733 h 5600733"/>
              <a:gd name="connsiteX4" fmla="*/ 7353 w 5201653"/>
              <a:gd name="connsiteY4" fmla="*/ 5600733 h 5600733"/>
              <a:gd name="connsiteX5" fmla="*/ 0 w 5201653"/>
              <a:gd name="connsiteY5" fmla="*/ 878338 h 5600733"/>
              <a:gd name="connsiteX6" fmla="*/ 255823 w 5201653"/>
              <a:gd name="connsiteY6" fmla="*/ 260824 h 5600733"/>
              <a:gd name="connsiteX0" fmla="*/ 255823 w 5201653"/>
              <a:gd name="connsiteY0" fmla="*/ 260827 h 5600736"/>
              <a:gd name="connsiteX1" fmla="*/ 932448 w 5201653"/>
              <a:gd name="connsiteY1" fmla="*/ 36 h 5600736"/>
              <a:gd name="connsiteX2" fmla="*/ 5201653 w 5201653"/>
              <a:gd name="connsiteY2" fmla="*/ 9561 h 5600736"/>
              <a:gd name="connsiteX3" fmla="*/ 5201653 w 5201653"/>
              <a:gd name="connsiteY3" fmla="*/ 5600736 h 5600736"/>
              <a:gd name="connsiteX4" fmla="*/ 7353 w 5201653"/>
              <a:gd name="connsiteY4" fmla="*/ 5600736 h 5600736"/>
              <a:gd name="connsiteX5" fmla="*/ 0 w 5201653"/>
              <a:gd name="connsiteY5" fmla="*/ 878341 h 5600736"/>
              <a:gd name="connsiteX6" fmla="*/ 255823 w 5201653"/>
              <a:gd name="connsiteY6" fmla="*/ 260827 h 5600736"/>
              <a:gd name="connsiteX0" fmla="*/ 255862 w 5201692"/>
              <a:gd name="connsiteY0" fmla="*/ 260827 h 5600736"/>
              <a:gd name="connsiteX1" fmla="*/ 932487 w 5201692"/>
              <a:gd name="connsiteY1" fmla="*/ 36 h 5600736"/>
              <a:gd name="connsiteX2" fmla="*/ 5201692 w 5201692"/>
              <a:gd name="connsiteY2" fmla="*/ 9561 h 5600736"/>
              <a:gd name="connsiteX3" fmla="*/ 5201692 w 5201692"/>
              <a:gd name="connsiteY3" fmla="*/ 5600736 h 5600736"/>
              <a:gd name="connsiteX4" fmla="*/ 7392 w 5201692"/>
              <a:gd name="connsiteY4" fmla="*/ 5600736 h 5600736"/>
              <a:gd name="connsiteX5" fmla="*/ 39 w 5201692"/>
              <a:gd name="connsiteY5" fmla="*/ 878341 h 5600736"/>
              <a:gd name="connsiteX6" fmla="*/ 255862 w 5201692"/>
              <a:gd name="connsiteY6" fmla="*/ 260827 h 5600736"/>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62 w 5201692"/>
              <a:gd name="connsiteY0" fmla="*/ 260791 h 5600700"/>
              <a:gd name="connsiteX1" fmla="*/ 932487 w 5201692"/>
              <a:gd name="connsiteY1" fmla="*/ 0 h 5600700"/>
              <a:gd name="connsiteX2" fmla="*/ 5201692 w 5201692"/>
              <a:gd name="connsiteY2" fmla="*/ 9525 h 5600700"/>
              <a:gd name="connsiteX3" fmla="*/ 5201692 w 5201692"/>
              <a:gd name="connsiteY3" fmla="*/ 5600700 h 5600700"/>
              <a:gd name="connsiteX4" fmla="*/ 7392 w 5201692"/>
              <a:gd name="connsiteY4" fmla="*/ 5600700 h 5600700"/>
              <a:gd name="connsiteX5" fmla="*/ 39 w 5201692"/>
              <a:gd name="connsiteY5" fmla="*/ 878305 h 5600700"/>
              <a:gd name="connsiteX6" fmla="*/ 255862 w 5201692"/>
              <a:gd name="connsiteY6" fmla="*/ 260791 h 5600700"/>
              <a:gd name="connsiteX0" fmla="*/ 255823 w 5201653"/>
              <a:gd name="connsiteY0" fmla="*/ 260791 h 5600700"/>
              <a:gd name="connsiteX1" fmla="*/ 932448 w 5201653"/>
              <a:gd name="connsiteY1" fmla="*/ 0 h 5600700"/>
              <a:gd name="connsiteX2" fmla="*/ 5201653 w 5201653"/>
              <a:gd name="connsiteY2" fmla="*/ 9525 h 5600700"/>
              <a:gd name="connsiteX3" fmla="*/ 5201653 w 5201653"/>
              <a:gd name="connsiteY3" fmla="*/ 5600700 h 5600700"/>
              <a:gd name="connsiteX4" fmla="*/ 7353 w 5201653"/>
              <a:gd name="connsiteY4" fmla="*/ 5600700 h 5600700"/>
              <a:gd name="connsiteX5" fmla="*/ 0 w 5201653"/>
              <a:gd name="connsiteY5" fmla="*/ 878305 h 5600700"/>
              <a:gd name="connsiteX6" fmla="*/ 255823 w 5201653"/>
              <a:gd name="connsiteY6" fmla="*/ 260791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1653" h="5600700">
                <a:moveTo>
                  <a:pt x="255823" y="260791"/>
                </a:moveTo>
                <a:cubicBezTo>
                  <a:pt x="451841" y="91151"/>
                  <a:pt x="615203" y="1143"/>
                  <a:pt x="932448" y="0"/>
                </a:cubicBezTo>
                <a:lnTo>
                  <a:pt x="5201653" y="9525"/>
                </a:lnTo>
                <a:lnTo>
                  <a:pt x="5201653" y="5600700"/>
                </a:lnTo>
                <a:lnTo>
                  <a:pt x="7353" y="5600700"/>
                </a:lnTo>
                <a:lnTo>
                  <a:pt x="0" y="878305"/>
                </a:lnTo>
                <a:cubicBezTo>
                  <a:pt x="794" y="664166"/>
                  <a:pt x="110512" y="403514"/>
                  <a:pt x="255823" y="260791"/>
                </a:cubicBezTo>
                <a:close/>
              </a:path>
            </a:pathLst>
          </a:custGeom>
          <a:noFill/>
        </p:spPr>
        <p:txBody>
          <a:bodyPr/>
          <a:lstStyle/>
          <a:p>
            <a:r>
              <a:rPr lang="en-GB"/>
              <a:t>Click icon to add picture</a:t>
            </a:r>
            <a:endParaRPr lang="en-US"/>
          </a:p>
        </p:txBody>
      </p:sp>
      <p:sp>
        <p:nvSpPr>
          <p:cNvPr id="2" name="Text Placeholder 2">
            <a:extLst>
              <a:ext uri="{FF2B5EF4-FFF2-40B4-BE49-F238E27FC236}">
                <a16:creationId xmlns:a16="http://schemas.microsoft.com/office/drawing/2014/main" id="{9A11275E-806E-3F6E-DD6E-4EEA784202FF}"/>
              </a:ext>
            </a:extLst>
          </p:cNvPr>
          <p:cNvSpPr>
            <a:spLocks noGrp="1"/>
          </p:cNvSpPr>
          <p:nvPr>
            <p:ph idx="1" hasCustomPrompt="1"/>
          </p:nvPr>
        </p:nvSpPr>
        <p:spPr>
          <a:xfrm>
            <a:off x="5753100" y="765175"/>
            <a:ext cx="6330557" cy="4351338"/>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145078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2D2717-90B5-977F-FCD7-58C2FC6048A6}"/>
              </a:ext>
            </a:extLst>
          </p:cNvPr>
          <p:cNvSpPr>
            <a:spLocks noGrp="1"/>
          </p:cNvSpPr>
          <p:nvPr>
            <p:ph idx="1" hasCustomPrompt="1"/>
          </p:nvPr>
        </p:nvSpPr>
        <p:spPr>
          <a:xfrm>
            <a:off x="541020" y="578198"/>
            <a:ext cx="11357610" cy="5971191"/>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331671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2A280A-907A-D9E5-72A3-06C1B70980DF}"/>
              </a:ext>
            </a:extLst>
          </p:cNvPr>
          <p:cNvSpPr/>
          <p:nvPr userDrawn="1"/>
        </p:nvSpPr>
        <p:spPr>
          <a:xfrm>
            <a:off x="0" y="0"/>
            <a:ext cx="162560" cy="6858000"/>
          </a:xfrm>
          <a:prstGeom prst="rect">
            <a:avLst/>
          </a:prstGeom>
          <a:gradFill>
            <a:gsLst>
              <a:gs pos="0">
                <a:srgbClr val="8B0CBA"/>
              </a:gs>
              <a:gs pos="46000">
                <a:srgbClr val="00CFFF"/>
              </a:gs>
              <a:gs pos="100000">
                <a:srgbClr val="FFC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8">
            <a:extLst>
              <a:ext uri="{FF2B5EF4-FFF2-40B4-BE49-F238E27FC236}">
                <a16:creationId xmlns:a16="http://schemas.microsoft.com/office/drawing/2014/main" id="{F6A55167-D1F3-A53F-7A59-53281E078A87}"/>
              </a:ext>
            </a:extLst>
          </p:cNvPr>
          <p:cNvSpPr>
            <a:spLocks noGrp="1"/>
          </p:cNvSpPr>
          <p:nvPr>
            <p:ph type="tbl" sz="quarter" idx="14"/>
          </p:nvPr>
        </p:nvSpPr>
        <p:spPr>
          <a:xfrm>
            <a:off x="558799" y="2933700"/>
            <a:ext cx="11268187" cy="3587751"/>
          </a:xfrm>
          <a:prstGeom prst="rect">
            <a:avLst/>
          </a:prstGeom>
        </p:spPr>
        <p:txBody>
          <a:bodyPr/>
          <a:lstStyle/>
          <a:p>
            <a:r>
              <a:rPr lang="en-GB"/>
              <a:t>Click icon to add table</a:t>
            </a:r>
            <a:endParaRPr lang="en-US"/>
          </a:p>
        </p:txBody>
      </p:sp>
      <p:sp>
        <p:nvSpPr>
          <p:cNvPr id="2" name="Text Placeholder 2">
            <a:extLst>
              <a:ext uri="{FF2B5EF4-FFF2-40B4-BE49-F238E27FC236}">
                <a16:creationId xmlns:a16="http://schemas.microsoft.com/office/drawing/2014/main" id="{8E72EB02-6CD8-59F2-8AF2-8FEE279E95F1}"/>
              </a:ext>
            </a:extLst>
          </p:cNvPr>
          <p:cNvSpPr>
            <a:spLocks noGrp="1"/>
          </p:cNvSpPr>
          <p:nvPr>
            <p:ph idx="1" hasCustomPrompt="1"/>
          </p:nvPr>
        </p:nvSpPr>
        <p:spPr>
          <a:xfrm>
            <a:off x="558799" y="376237"/>
            <a:ext cx="11268187" cy="2557463"/>
          </a:xfrm>
          <a:prstGeom prst="rect">
            <a:avLst/>
          </a:prstGeom>
        </p:spPr>
        <p:txBody>
          <a:bodyPr vert="horz" lIns="91440" tIns="45720" rIns="91440" bIns="45720" rtlCol="0">
            <a:normAutofit/>
          </a:bodyPr>
          <a:lstStyle>
            <a:lvl2pPr>
              <a:lnSpc>
                <a:spcPct val="100000"/>
              </a:lnSpc>
              <a:defRPr/>
            </a:lvl2pPr>
            <a:lvl3pPr>
              <a:lnSpc>
                <a:spcPct val="100000"/>
              </a:lnSpc>
              <a:defRPr/>
            </a:lvl3pPr>
            <a:lvl4pPr>
              <a:lnSpc>
                <a:spcPct val="100000"/>
              </a:lnSpc>
              <a:defRPr/>
            </a:lvl4pPr>
            <a:lvl6pPr>
              <a:lnSpc>
                <a:spcPct val="100000"/>
              </a:lnSpc>
              <a:defRPr/>
            </a:lvl6pPr>
            <a:lvl7pPr>
              <a:lnSpc>
                <a:spcPct val="100000"/>
              </a:lnSpc>
              <a:defRPr/>
            </a:lvl7pPr>
            <a:lvl9pPr>
              <a:lnSpc>
                <a:spcPct val="100000"/>
              </a:lnSpc>
              <a:defRPr/>
            </a:lvl9p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403470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ext boxe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C260236-6401-7E82-F6FD-E7842A8BED49}"/>
              </a:ext>
            </a:extLst>
          </p:cNvPr>
          <p:cNvSpPr>
            <a:spLocks noGrp="1"/>
          </p:cNvSpPr>
          <p:nvPr>
            <p:ph idx="1" hasCustomPrompt="1"/>
          </p:nvPr>
        </p:nvSpPr>
        <p:spPr>
          <a:xfrm>
            <a:off x="666750" y="582930"/>
            <a:ext cx="11060430" cy="5558187"/>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8"/>
            <a:endParaRPr lang="en-GB"/>
          </a:p>
          <a:p>
            <a:pPr lvl="7"/>
            <a:endParaRPr lang="en-GB"/>
          </a:p>
        </p:txBody>
      </p:sp>
    </p:spTree>
    <p:extLst>
      <p:ext uri="{BB962C8B-B14F-4D97-AF65-F5344CB8AC3E}">
        <p14:creationId xmlns:p14="http://schemas.microsoft.com/office/powerpoint/2010/main" val="265090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F432D7B-8844-00AA-1307-ECE5885F592B}"/>
              </a:ext>
            </a:extLst>
          </p:cNvPr>
          <p:cNvSpPr>
            <a:spLocks noGrp="1"/>
          </p:cNvSpPr>
          <p:nvPr>
            <p:ph type="ftr" sz="quarter" idx="3"/>
          </p:nvPr>
        </p:nvSpPr>
        <p:spPr>
          <a:xfrm>
            <a:off x="7879080" y="6356350"/>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2" name="Rectangle 1">
            <a:extLst>
              <a:ext uri="{FF2B5EF4-FFF2-40B4-BE49-F238E27FC236}">
                <a16:creationId xmlns:a16="http://schemas.microsoft.com/office/drawing/2014/main" id="{44DA134A-0C24-A96B-19F4-B7FBC39CAEA3}"/>
              </a:ext>
            </a:extLst>
          </p:cNvPr>
          <p:cNvSpPr/>
          <p:nvPr userDrawn="1"/>
        </p:nvSpPr>
        <p:spPr>
          <a:xfrm>
            <a:off x="0" y="0"/>
            <a:ext cx="162560" cy="6858000"/>
          </a:xfrm>
          <a:prstGeom prst="rect">
            <a:avLst/>
          </a:prstGeom>
          <a:gradFill>
            <a:gsLst>
              <a:gs pos="0">
                <a:schemeClr val="accent1"/>
              </a:gs>
              <a:gs pos="20000">
                <a:schemeClr val="accent2"/>
              </a:gs>
              <a:gs pos="40000">
                <a:schemeClr val="accent3"/>
              </a:gs>
              <a:gs pos="100000">
                <a:schemeClr val="accent6"/>
              </a:gs>
              <a:gs pos="80000">
                <a:schemeClr val="accent5"/>
              </a:gs>
              <a:gs pos="6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514FC8C-20BF-F655-8A2A-51D98753D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 (title)</a:t>
            </a:r>
          </a:p>
          <a:p>
            <a:pPr lvl="1"/>
            <a:r>
              <a:rPr lang="en-GB"/>
              <a:t>Second level (Subhead)</a:t>
            </a:r>
          </a:p>
          <a:p>
            <a:pPr lvl="2"/>
            <a:r>
              <a:rPr lang="en-GB"/>
              <a:t>Third level (Bold copy)</a:t>
            </a:r>
          </a:p>
          <a:p>
            <a:pPr lvl="3"/>
            <a:r>
              <a:rPr lang="en-GB"/>
              <a:t>Fourth level (Normal copy)</a:t>
            </a:r>
          </a:p>
          <a:p>
            <a:pPr lvl="4"/>
            <a:r>
              <a:rPr lang="en-GB"/>
              <a:t>Fourth level smaller (Normal copy)</a:t>
            </a:r>
          </a:p>
          <a:p>
            <a:pPr lvl="5"/>
            <a:r>
              <a:rPr lang="en-GB"/>
              <a:t>Fifth level (Bullet one)</a:t>
            </a:r>
          </a:p>
          <a:p>
            <a:pPr lvl="6"/>
            <a:r>
              <a:rPr lang="en-GB"/>
              <a:t>Sixth level (Bullet two)</a:t>
            </a:r>
          </a:p>
          <a:p>
            <a:pPr lvl="7"/>
            <a:r>
              <a:rPr lang="en-GB"/>
              <a:t>Seventh level (Bullet three)</a:t>
            </a:r>
          </a:p>
          <a:p>
            <a:pPr lvl="8"/>
            <a:r>
              <a:rPr lang="en-GB"/>
              <a:t>Eighth level (Bullet four)</a:t>
            </a:r>
          </a:p>
          <a:p>
            <a:pPr lvl="8"/>
            <a:endParaRPr lang="en-GB"/>
          </a:p>
          <a:p>
            <a:pPr lvl="7"/>
            <a:endParaRPr lang="en-GB"/>
          </a:p>
        </p:txBody>
      </p:sp>
      <p:sp>
        <p:nvSpPr>
          <p:cNvPr id="4" name="Title Placeholder 3">
            <a:extLst>
              <a:ext uri="{FF2B5EF4-FFF2-40B4-BE49-F238E27FC236}">
                <a16:creationId xmlns:a16="http://schemas.microsoft.com/office/drawing/2014/main" id="{FDF96522-1A5B-24A4-3D57-1A04AF22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9525" marR="0" lvl="0" indent="-952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a:ln>
                  <a:noFill/>
                </a:ln>
                <a:solidFill>
                  <a:srgbClr val="00275B"/>
                </a:solidFill>
                <a:effectLst/>
                <a:uLnTx/>
                <a:uFillTx/>
                <a:latin typeface="Acumin Pro Condensed" panose="020B0406020202020204" pitchFamily="34" charset="77"/>
                <a:ea typeface="+mn-ea"/>
                <a:cs typeface="+mn-cs"/>
              </a:rPr>
              <a:t>Click to edit Master text styles (title)</a:t>
            </a:r>
          </a:p>
        </p:txBody>
      </p:sp>
    </p:spTree>
    <p:extLst>
      <p:ext uri="{BB962C8B-B14F-4D97-AF65-F5344CB8AC3E}">
        <p14:creationId xmlns:p14="http://schemas.microsoft.com/office/powerpoint/2010/main" val="1819808199"/>
      </p:ext>
    </p:extLst>
  </p:cSld>
  <p:clrMap bg1="lt1" tx1="dk1" bg2="lt2" tx2="dk2" accent1="accent1" accent2="accent2" accent3="accent3" accent4="accent4" accent5="accent5" accent6="accent6" hlink="hlink" folHlink="folHlink"/>
  <p:sldLayoutIdLst>
    <p:sldLayoutId id="2147483687" r:id="rId1"/>
    <p:sldLayoutId id="2147483714" r:id="rId2"/>
    <p:sldLayoutId id="2147483715" r:id="rId3"/>
    <p:sldLayoutId id="2147483716" r:id="rId4"/>
    <p:sldLayoutId id="2147483710" r:id="rId5"/>
    <p:sldLayoutId id="2147483702" r:id="rId6"/>
    <p:sldLayoutId id="2147483708" r:id="rId7"/>
    <p:sldLayoutId id="2147483707" r:id="rId8"/>
    <p:sldLayoutId id="2147483701" r:id="rId9"/>
    <p:sldLayoutId id="2147483704" r:id="rId10"/>
    <p:sldLayoutId id="2147483700" r:id="rId11"/>
    <p:sldLayoutId id="2147483705" r:id="rId12"/>
    <p:sldLayoutId id="2147483709" r:id="rId13"/>
    <p:sldLayoutId id="2147483712" r:id="rId14"/>
    <p:sldLayoutId id="2147483713" r:id="rId15"/>
    <p:sldLayoutId id="2147483711" r:id="rId16"/>
    <p:sldLayoutId id="2147483717" r:id="rId17"/>
    <p:sldLayoutId id="2147483718" r:id="rId18"/>
  </p:sldLayoutIdLst>
  <p:hf hdr="0" dt="0"/>
  <p:txStyles>
    <p:titleStyle>
      <a:lvl1pPr marL="9525" marR="0" indent="-952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kern="1200">
          <a:solidFill>
            <a:schemeClr val="tx1"/>
          </a:solidFill>
          <a:latin typeface="+mj-lt"/>
          <a:ea typeface="+mj-ea"/>
          <a:cs typeface="+mj-cs"/>
        </a:defRPr>
      </a:lvl1pPr>
    </p:titleStyle>
    <p:bodyStyle>
      <a:lvl1pPr marL="9525" indent="-9525" algn="l" defTabSz="914400" rtl="0" eaLnBrk="1" latinLnBrk="0" hangingPunct="1">
        <a:lnSpc>
          <a:spcPct val="9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bi.org.uk/event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mailto:Alice.Grimes@cbi.org.uk?subject=CBI%20enquiry%20from%20Member%20Deck%202024" TargetMode="External"/><Relationship Id="rId5" Type="http://schemas.openxmlformats.org/officeDocument/2006/relationships/image" Target="../media/image58.emf"/><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emf"/><Relationship Id="rId7" Type="http://schemas.openxmlformats.org/officeDocument/2006/relationships/hyperlink" Target="mailto:Tania.Kumar@cbi.org.uk?subject=CBI%20enquiry%20from%20Member%20Deck%202024"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emf"/></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hyperlink" Target="mailto:Matthew.Percival@cbi.org.uk?subject=CBI%20enquiry%20from%20Member%20Deck%202024"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mailto:Benjamin.Reid@cbi.org.uk?subject=CBI%20enquiry%20from%20Member%20Deck%202024" TargetMode="External"/><Relationship Id="rId5" Type="http://schemas.openxmlformats.org/officeDocument/2006/relationships/image" Target="../media/image72.emf"/><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hyperlink" Target="mailto:Devon.Geary@cbi.org.uk?subject=CBI%20enquiry%20from%20Member%20Deck%202024" TargetMode="External"/><Relationship Id="rId3" Type="http://schemas.openxmlformats.org/officeDocument/2006/relationships/image" Target="../media/image74.emf"/><Relationship Id="rId7" Type="http://schemas.openxmlformats.org/officeDocument/2006/relationships/hyperlink" Target="mailto:Helena.Coe@cbi.org.uk?subject=CBI%20enquiry%20from%20Member%20Deck%202024" TargetMode="External"/><Relationship Id="rId12"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mailto:Will.Mcgarrigle@cbi.org.uk?subject=CBI%20enquiry%20from%20Member%20Deck%202024" TargetMode="External"/><Relationship Id="rId11" Type="http://schemas.openxmlformats.org/officeDocument/2006/relationships/image" Target="../media/image78.jpeg"/><Relationship Id="rId5" Type="http://schemas.openxmlformats.org/officeDocument/2006/relationships/hyperlink" Target="mailto:Mark.Goldstone@cbi.org.uk?subject=CBI%20enquiry%20from%20Member%20Deck%202024" TargetMode="External"/><Relationship Id="rId10" Type="http://schemas.openxmlformats.org/officeDocument/2006/relationships/image" Target="../media/image77.jpeg"/><Relationship Id="rId4" Type="http://schemas.openxmlformats.org/officeDocument/2006/relationships/image" Target="../media/image75.png"/><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mailto:Megan.Bulford@cbi.org.uk?subject=CBI%20enquiry%20from%20Member%20Deck%202024" TargetMode="External"/><Relationship Id="rId5" Type="http://schemas.openxmlformats.org/officeDocument/2006/relationships/image" Target="../media/image82.emf"/><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mailto:Alice.Jeffries@cbi.org.uk?subject=CBI%20enquiry%20from%20Member%20Deck%202024" TargetMode="External"/><Relationship Id="rId5" Type="http://schemas.openxmlformats.org/officeDocument/2006/relationships/image" Target="../media/image86.emf"/><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8.emf"/><Relationship Id="rId7"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mailto:Louise.Hellem@cbi.org.uk?subject=CBI%20enquiry%20from%20Member%20Deck%202024" TargetMode="External"/><Relationship Id="rId5" Type="http://schemas.openxmlformats.org/officeDocument/2006/relationships/image" Target="../media/image89.png"/><Relationship Id="rId4" Type="http://schemas.openxmlformats.org/officeDocument/2006/relationships/hyperlink" Target="https://www.cbi.org.uk/my-cbi/insight-intelligence-ideas/economic-political-intellige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hyperlink" Target="https://www.cbi.org.uk/what-we-do/economic-consultancy/" TargetMode="External"/><Relationship Id="rId4" Type="http://schemas.openxmlformats.org/officeDocument/2006/relationships/image" Target="../media/image93.emf"/></Relationships>
</file>

<file path=ppt/slides/_rels/slide2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hyperlink" Target="https://www.cbi.org.uk/my-cbi/get-involved/" TargetMode="External"/><Relationship Id="rId2" Type="http://schemas.openxmlformats.org/officeDocument/2006/relationships/image" Target="../media/image97.emf"/><Relationship Id="rId1" Type="http://schemas.openxmlformats.org/officeDocument/2006/relationships/slideLayout" Target="../slideLayouts/slideLayout5.xml"/><Relationship Id="rId5" Type="http://schemas.openxmlformats.org/officeDocument/2006/relationships/image" Target="../media/image99.emf"/><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cbi.org.uk/my-cbi/insight-intelligence-ideas/economic-political-intelligence/" TargetMode="External"/><Relationship Id="rId2" Type="http://schemas.openxmlformats.org/officeDocument/2006/relationships/hyperlink" Target="https://www.cbi.org.uk/events/" TargetMode="External"/><Relationship Id="rId1" Type="http://schemas.openxmlformats.org/officeDocument/2006/relationships/slideLayout" Target="../slideLayouts/slideLayout13.xml"/><Relationship Id="rId4" Type="http://schemas.openxmlformats.org/officeDocument/2006/relationships/image" Target="../media/image101.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8.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em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hyperlink" Target="mailto:nikki.paterson@cbi.org.uk?subject=CBI%20enquiry%20from%20Member%20Deck%202024" TargetMode="External"/><Relationship Id="rId13" Type="http://schemas.openxmlformats.org/officeDocument/2006/relationships/hyperlink" Target="mailto:damian.waters@cbi.org.uk?subject=CBI%20enquiry%20from%20Member%20Deck%202024" TargetMode="External"/><Relationship Id="rId3" Type="http://schemas.openxmlformats.org/officeDocument/2006/relationships/image" Target="../media/image27.svg"/><Relationship Id="rId7" Type="http://schemas.openxmlformats.org/officeDocument/2006/relationships/hyperlink" Target="mailto:beckie.hart@cbi.org.uk?subject=CBI%20enquiry%20from%20Member%20Deck%202024" TargetMode="External"/><Relationship Id="rId12" Type="http://schemas.openxmlformats.org/officeDocument/2006/relationships/hyperlink" Target="mailto:ian.price@cbi.org.uk?subject=CBI%20enquiry%20from%20Member%20Deck%202024" TargetMode="Externa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mailto:angela.mcgowan@cbi.org.uk?subject=CBI%20enquiry%20from%20Member%20Deck%202024" TargetMode="External"/><Relationship Id="rId11" Type="http://schemas.openxmlformats.org/officeDocument/2006/relationships/hyperlink" Target="mailto:ben.rhodes@cbi.org.uk?subject=CBI%20enquiry%20from%20Member%20Deck%202024" TargetMode="External"/><Relationship Id="rId5" Type="http://schemas.openxmlformats.org/officeDocument/2006/relationships/hyperlink" Target="mailto:matt.bratton@cbi.org.uk?subject=CBI%20enquiry%20from%20Member%20Deck%202024" TargetMode="External"/><Relationship Id="rId10" Type="http://schemas.openxmlformats.org/officeDocument/2006/relationships/hyperlink" Target="mailto:anneka.hendrick@cbi.org.uk?subject=CBI%20enquiry%20from%20Member%20Deck%202024" TargetMode="External"/><Relationship Id="rId4" Type="http://schemas.openxmlformats.org/officeDocument/2006/relationships/hyperlink" Target="mailto:tracy.black@cbi.org.uk?subject=CBI%20enquiry%20from%20Member%20Deck%202024" TargetMode="External"/><Relationship Id="rId9" Type="http://schemas.openxmlformats.org/officeDocument/2006/relationships/hyperlink" Target="mailto:richard.tunnicliffe@cbi.org.uk?subject=CBI%20enquiry%20from%20Member%20Deck%20202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hyperlink" Target="https://www.cbi.org.uk/articles/delivering-for-business-the-cbi-s-impact-in-2023/"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93EC0A9-4280-30CB-5229-37AA4E9E4910}"/>
              </a:ext>
            </a:extLst>
          </p:cNvPr>
          <p:cNvSpPr>
            <a:spLocks noGrp="1"/>
          </p:cNvSpPr>
          <p:nvPr>
            <p:ph idx="1"/>
          </p:nvPr>
        </p:nvSpPr>
        <p:spPr/>
        <p:txBody>
          <a:bodyPr/>
          <a:lstStyle/>
          <a:p>
            <a:r>
              <a:rPr lang="en-US" dirty="0"/>
              <a:t>YOUR CBI MEMBERSHIP</a:t>
            </a:r>
          </a:p>
          <a:p>
            <a:pPr lvl="1"/>
            <a:endParaRPr lang="en-US" dirty="0"/>
          </a:p>
          <a:p>
            <a:pPr lvl="1"/>
            <a:r>
              <a:rPr lang="en-US" dirty="0"/>
              <a:t>March 2024</a:t>
            </a:r>
          </a:p>
          <a:p>
            <a:pPr lvl="1"/>
            <a:endParaRPr lang="en-US" dirty="0"/>
          </a:p>
          <a:p>
            <a:pPr lvl="1"/>
            <a:endParaRPr lang="en-US" dirty="0"/>
          </a:p>
          <a:p>
            <a:pPr lvl="1"/>
            <a:endParaRPr lang="en-US" dirty="0"/>
          </a:p>
          <a:p>
            <a:endParaRPr lang="en-US" dirty="0"/>
          </a:p>
        </p:txBody>
      </p:sp>
      <p:pic>
        <p:nvPicPr>
          <p:cNvPr id="1028" name="Picture 4" descr="Image result for the growth company manchester">
            <a:extLst>
              <a:ext uri="{FF2B5EF4-FFF2-40B4-BE49-F238E27FC236}">
                <a16:creationId xmlns:a16="http://schemas.microsoft.com/office/drawing/2014/main" id="{DC6BC830-3E87-B329-BADF-C15581FC6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02" y="4300691"/>
            <a:ext cx="3571875"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23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B76B19-9B80-AEB9-7221-01628F6FC59A}"/>
              </a:ext>
            </a:extLst>
          </p:cNvPr>
          <p:cNvSpPr>
            <a:spLocks noGrp="1"/>
          </p:cNvSpPr>
          <p:nvPr>
            <p:ph idx="1"/>
          </p:nvPr>
        </p:nvSpPr>
        <p:spPr>
          <a:xfrm>
            <a:off x="666751" y="463464"/>
            <a:ext cx="6133758" cy="6052320"/>
          </a:xfrm>
        </p:spPr>
        <p:txBody>
          <a:bodyPr>
            <a:normAutofit fontScale="92500" lnSpcReduction="10000"/>
          </a:bodyPr>
          <a:lstStyle/>
          <a:p>
            <a:r>
              <a:rPr lang="en-US" dirty="0"/>
              <a:t>Learn, connect and be inspired</a:t>
            </a:r>
          </a:p>
          <a:p>
            <a:pPr lvl="1"/>
            <a:r>
              <a:rPr lang="en-US" dirty="0"/>
              <a:t>Supercharge your membership with a CBI event. </a:t>
            </a:r>
          </a:p>
          <a:p>
            <a:pPr lvl="3"/>
            <a:r>
              <a:rPr lang="en-US" b="1" dirty="0">
                <a:solidFill>
                  <a:schemeClr val="accent1"/>
                </a:solidFill>
              </a:rPr>
              <a:t>What are you waiting for?</a:t>
            </a:r>
            <a:br>
              <a:rPr lang="en-US" dirty="0"/>
            </a:br>
            <a:r>
              <a:rPr lang="en-US" dirty="0"/>
              <a:t>Are you looking for new ideas to help solve your business challenges? Do you want to meet some of the most influential figures in British business and politics? At the CBI, we host regular best-in-class events all year round, both nationally and in all regions around the UK. By attending a CBI event, you’ll come away brimming with new ideas and connections you can start using right away.</a:t>
            </a:r>
          </a:p>
          <a:p>
            <a:pPr lvl="2"/>
            <a:r>
              <a:rPr lang="en-US" dirty="0"/>
              <a:t>National events</a:t>
            </a:r>
            <a:br>
              <a:rPr lang="en-US" dirty="0"/>
            </a:br>
            <a:r>
              <a:rPr lang="en-US" sz="1300" b="0" dirty="0">
                <a:solidFill>
                  <a:schemeClr val="tx1"/>
                </a:solidFill>
              </a:rPr>
              <a:t>Our national events connect you with the great and the good of UK business and provide unique opportunities to hear from leading UK politicians on the issues that matter. </a:t>
            </a:r>
            <a:endParaRPr lang="en-US" sz="1200" b="0" dirty="0">
              <a:solidFill>
                <a:schemeClr val="tx1"/>
              </a:solidFill>
            </a:endParaRPr>
          </a:p>
          <a:p>
            <a:pPr lvl="2"/>
            <a:r>
              <a:rPr lang="en-US" dirty="0"/>
              <a:t>Events where you are</a:t>
            </a:r>
            <a:br>
              <a:rPr lang="en-US" dirty="0"/>
            </a:br>
            <a:r>
              <a:rPr lang="en-US" sz="1300" b="0" dirty="0">
                <a:solidFill>
                  <a:schemeClr val="tx1"/>
                </a:solidFill>
              </a:rPr>
              <a:t>Wherever you are in the UK, there are unmissable CBI events waiting for you. Every region has a unique offer that will be a blend of peer networks, high-level networking events and member briefings. </a:t>
            </a:r>
          </a:p>
          <a:p>
            <a:pPr lvl="5">
              <a:spcAft>
                <a:spcPts val="0"/>
              </a:spcAft>
            </a:pPr>
            <a:r>
              <a:rPr lang="en-US" sz="1300" dirty="0"/>
              <a:t>Peer Networks: Our Peer Networks, like our Finance Directors Network, People and Skills Network or our Future Leaders Network, encourage the sharing of brilliant ideas, best practice and learning from others</a:t>
            </a:r>
          </a:p>
          <a:p>
            <a:pPr lvl="5">
              <a:spcAft>
                <a:spcPts val="0"/>
              </a:spcAft>
            </a:pPr>
            <a:r>
              <a:rPr lang="en-US" sz="1300" dirty="0"/>
              <a:t>Regional lunches, dinners, and receptions: Join us at one of our high-level networking events, bringing together the best in business in your region. Catch up with fellow business leaders and colleagues or build more valuable connections with your clients.</a:t>
            </a:r>
          </a:p>
          <a:p>
            <a:pPr lvl="5">
              <a:spcAft>
                <a:spcPts val="0"/>
              </a:spcAft>
            </a:pPr>
            <a:r>
              <a:rPr lang="en-US" sz="1300" dirty="0"/>
              <a:t>Member briefings: Join a small group of senior business leaders in your area to get the latest insight and intelligence from the CBI on a wide range of political, economic and policy topics. It’s also a fantastic opportunity to network with other businesses, and get your voice heard on the key issues of the day.</a:t>
            </a:r>
          </a:p>
          <a:p>
            <a:pPr marL="0" lvl="5" indent="0">
              <a:spcAft>
                <a:spcPts val="0"/>
              </a:spcAft>
              <a:buNone/>
            </a:pPr>
            <a:endParaRPr lang="en-US" sz="1300" dirty="0"/>
          </a:p>
          <a:p>
            <a:pPr lvl="3"/>
            <a:r>
              <a:rPr lang="en-US" b="1" dirty="0">
                <a:hlinkClick r:id="rId3"/>
              </a:rPr>
              <a:t>Register for one of our events</a:t>
            </a:r>
            <a:endParaRPr lang="en-US" b="1" dirty="0"/>
          </a:p>
        </p:txBody>
      </p:sp>
      <p:pic>
        <p:nvPicPr>
          <p:cNvPr id="2" name="Picture 1">
            <a:extLst>
              <a:ext uri="{FF2B5EF4-FFF2-40B4-BE49-F238E27FC236}">
                <a16:creationId xmlns:a16="http://schemas.microsoft.com/office/drawing/2014/main" id="{6D2D3B57-F4DC-EE66-B6C7-1D0C635D1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4856" y="293212"/>
            <a:ext cx="2012515" cy="1989222"/>
          </a:xfrm>
          <a:prstGeom prst="rect">
            <a:avLst/>
          </a:prstGeom>
        </p:spPr>
      </p:pic>
      <p:pic>
        <p:nvPicPr>
          <p:cNvPr id="4" name="Picture 3">
            <a:extLst>
              <a:ext uri="{FF2B5EF4-FFF2-40B4-BE49-F238E27FC236}">
                <a16:creationId xmlns:a16="http://schemas.microsoft.com/office/drawing/2014/main" id="{C15AA265-6731-E64A-B364-48188125D9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0417" y="383341"/>
            <a:ext cx="1049391" cy="940670"/>
          </a:xfrm>
          <a:prstGeom prst="rect">
            <a:avLst/>
          </a:prstGeom>
        </p:spPr>
      </p:pic>
      <p:pic>
        <p:nvPicPr>
          <p:cNvPr id="8" name="Picture 7">
            <a:extLst>
              <a:ext uri="{FF2B5EF4-FFF2-40B4-BE49-F238E27FC236}">
                <a16:creationId xmlns:a16="http://schemas.microsoft.com/office/drawing/2014/main" id="{FCEDBEE0-9E52-79BF-D3D6-50AE406C99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76789" y="1414139"/>
            <a:ext cx="5315211" cy="5443861"/>
          </a:xfrm>
          <a:prstGeom prst="rect">
            <a:avLst/>
          </a:prstGeom>
        </p:spPr>
      </p:pic>
    </p:spTree>
    <p:extLst>
      <p:ext uri="{BB962C8B-B14F-4D97-AF65-F5344CB8AC3E}">
        <p14:creationId xmlns:p14="http://schemas.microsoft.com/office/powerpoint/2010/main" val="11784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804FD-1887-6A5D-54B4-DA8AC51213D3}"/>
              </a:ext>
            </a:extLst>
          </p:cNvPr>
          <p:cNvSpPr>
            <a:spLocks noGrp="1"/>
          </p:cNvSpPr>
          <p:nvPr>
            <p:ph idx="1"/>
          </p:nvPr>
        </p:nvSpPr>
        <p:spPr>
          <a:xfrm>
            <a:off x="666750" y="1789779"/>
            <a:ext cx="6212331" cy="4351338"/>
          </a:xfrm>
        </p:spPr>
        <p:txBody>
          <a:bodyPr/>
          <a:lstStyle/>
          <a:p>
            <a:r>
              <a:rPr lang="en-US" dirty="0"/>
              <a:t>Policy activity led by our Members</a:t>
            </a:r>
          </a:p>
          <a:p>
            <a:pPr lvl="3"/>
            <a:r>
              <a:rPr lang="en-US" dirty="0"/>
              <a:t>Throughout May 2023, we convened over 1,000 business leaders from member companies, to identify where they wanted the CBI to focus its policy development and influence. We also received 269 survey responses. From these conversations, the most critical economic and national issues you identified were:</a:t>
            </a:r>
          </a:p>
          <a:p>
            <a:pPr lvl="5"/>
            <a:r>
              <a:rPr lang="en-GB" sz="1300" dirty="0"/>
              <a:t>The future of work and skills</a:t>
            </a:r>
            <a:endParaRPr lang="en-US" sz="1300" dirty="0"/>
          </a:p>
          <a:p>
            <a:pPr lvl="5"/>
            <a:r>
              <a:rPr lang="en-GB" sz="1300" dirty="0"/>
              <a:t>Establishing the UK as a leading, internationally competitive location for business</a:t>
            </a:r>
            <a:endParaRPr lang="en-US" sz="1300" dirty="0"/>
          </a:p>
          <a:p>
            <a:pPr lvl="5"/>
            <a:r>
              <a:rPr lang="en-GB" sz="1300" dirty="0"/>
              <a:t>Tackling climate challenges and the energy transition.</a:t>
            </a:r>
          </a:p>
          <a:p>
            <a:pPr lvl="3"/>
            <a:r>
              <a:rPr lang="en-US" dirty="0"/>
              <a:t>Driven by those key issues, we have developed ambitions for the UK economy and pledges for how business, in partnership with government, can achieve those ambitions. Our policy priorities, driven by our members, are rooted in real business need and, if </a:t>
            </a:r>
            <a:r>
              <a:rPr lang="en-US" dirty="0" err="1"/>
              <a:t>realised</a:t>
            </a:r>
            <a:r>
              <a:rPr lang="en-US" dirty="0"/>
              <a:t>, would turbocharge the UK economy in service of sustainable growth.</a:t>
            </a:r>
            <a:endParaRPr lang="en-GB" dirty="0"/>
          </a:p>
          <a:p>
            <a:pPr lvl="1"/>
            <a:endParaRPr lang="en-US" dirty="0"/>
          </a:p>
          <a:p>
            <a:endParaRPr lang="en-US" dirty="0"/>
          </a:p>
        </p:txBody>
      </p:sp>
      <p:grpSp>
        <p:nvGrpSpPr>
          <p:cNvPr id="8" name="Group 7">
            <a:extLst>
              <a:ext uri="{FF2B5EF4-FFF2-40B4-BE49-F238E27FC236}">
                <a16:creationId xmlns:a16="http://schemas.microsoft.com/office/drawing/2014/main" id="{44BB106E-C69D-D7D7-CD0F-3E3146588001}"/>
              </a:ext>
            </a:extLst>
          </p:cNvPr>
          <p:cNvGrpSpPr/>
          <p:nvPr/>
        </p:nvGrpSpPr>
        <p:grpSpPr>
          <a:xfrm>
            <a:off x="6829839" y="1099140"/>
            <a:ext cx="5362161" cy="5758860"/>
            <a:chOff x="6829839" y="1099140"/>
            <a:chExt cx="5362161" cy="5758860"/>
          </a:xfrm>
        </p:grpSpPr>
        <p:pic>
          <p:nvPicPr>
            <p:cNvPr id="7" name="Picture 6">
              <a:extLst>
                <a:ext uri="{FF2B5EF4-FFF2-40B4-BE49-F238E27FC236}">
                  <a16:creationId xmlns:a16="http://schemas.microsoft.com/office/drawing/2014/main" id="{D69E44BC-0F0B-3141-6E8F-552F3DB74002}"/>
                </a:ext>
              </a:extLst>
            </p:cNvPr>
            <p:cNvPicPr>
              <a:picLocks noChangeAspect="1"/>
            </p:cNvPicPr>
            <p:nvPr/>
          </p:nvPicPr>
          <p:blipFill>
            <a:blip r:embed="rId3"/>
            <a:stretch>
              <a:fillRect/>
            </a:stretch>
          </p:blipFill>
          <p:spPr>
            <a:xfrm>
              <a:off x="6924182" y="2579784"/>
              <a:ext cx="5222717" cy="3105399"/>
            </a:xfrm>
            <a:prstGeom prst="rect">
              <a:avLst/>
            </a:prstGeom>
          </p:spPr>
        </p:pic>
        <p:pic>
          <p:nvPicPr>
            <p:cNvPr id="4" name="Picture 3" descr="A couple of men shaking hands&#10;&#10;Description automatically generated">
              <a:extLst>
                <a:ext uri="{FF2B5EF4-FFF2-40B4-BE49-F238E27FC236}">
                  <a16:creationId xmlns:a16="http://schemas.microsoft.com/office/drawing/2014/main" id="{7E9CD198-46BC-9545-A0FA-847D4664FF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25139" y="1172817"/>
              <a:ext cx="4866861" cy="5685183"/>
            </a:xfrm>
            <a:prstGeom prst="rect">
              <a:avLst/>
            </a:prstGeom>
          </p:spPr>
        </p:pic>
        <p:pic>
          <p:nvPicPr>
            <p:cNvPr id="5" name="Picture 4">
              <a:extLst>
                <a:ext uri="{FF2B5EF4-FFF2-40B4-BE49-F238E27FC236}">
                  <a16:creationId xmlns:a16="http://schemas.microsoft.com/office/drawing/2014/main" id="{00F2D080-9E68-5392-E148-B8A30FA8BFAE}"/>
                </a:ext>
              </a:extLst>
            </p:cNvPr>
            <p:cNvPicPr>
              <a:picLocks noChangeAspect="1"/>
            </p:cNvPicPr>
            <p:nvPr/>
          </p:nvPicPr>
          <p:blipFill>
            <a:blip r:embed="rId5"/>
            <a:stretch>
              <a:fillRect/>
            </a:stretch>
          </p:blipFill>
          <p:spPr>
            <a:xfrm>
              <a:off x="6829839" y="5414341"/>
              <a:ext cx="495300" cy="571500"/>
            </a:xfrm>
            <a:prstGeom prst="rect">
              <a:avLst/>
            </a:prstGeom>
          </p:spPr>
        </p:pic>
        <p:pic>
          <p:nvPicPr>
            <p:cNvPr id="6" name="Picture 5">
              <a:extLst>
                <a:ext uri="{FF2B5EF4-FFF2-40B4-BE49-F238E27FC236}">
                  <a16:creationId xmlns:a16="http://schemas.microsoft.com/office/drawing/2014/main" id="{4300C29A-32E7-D37F-71B8-C769E65E9F44}"/>
                </a:ext>
              </a:extLst>
            </p:cNvPr>
            <p:cNvPicPr>
              <a:picLocks noChangeAspect="1"/>
            </p:cNvPicPr>
            <p:nvPr/>
          </p:nvPicPr>
          <p:blipFill>
            <a:blip r:embed="rId5"/>
            <a:stretch>
              <a:fillRect/>
            </a:stretch>
          </p:blipFill>
          <p:spPr>
            <a:xfrm rot="9900000">
              <a:off x="11441715" y="1099140"/>
              <a:ext cx="495300" cy="571500"/>
            </a:xfrm>
            <a:prstGeom prst="rect">
              <a:avLst/>
            </a:prstGeom>
          </p:spPr>
        </p:pic>
      </p:grpSp>
      <p:sp>
        <p:nvSpPr>
          <p:cNvPr id="9" name="TextBox 8">
            <a:extLst>
              <a:ext uri="{FF2B5EF4-FFF2-40B4-BE49-F238E27FC236}">
                <a16:creationId xmlns:a16="http://schemas.microsoft.com/office/drawing/2014/main" id="{539E7C2C-5BCA-DEB2-D44D-A7093C462C17}"/>
              </a:ext>
            </a:extLst>
          </p:cNvPr>
          <p:cNvSpPr txBox="1"/>
          <p:nvPr/>
        </p:nvSpPr>
        <p:spPr>
          <a:xfrm>
            <a:off x="3048000" y="3246792"/>
            <a:ext cx="6096000" cy="369332"/>
          </a:xfrm>
          <a:prstGeom prst="rect">
            <a:avLst/>
          </a:prstGeom>
          <a:noFill/>
        </p:spPr>
        <p:txBody>
          <a:bodyPr wrap="square">
            <a:spAutoFit/>
          </a:bodyPr>
          <a:lstStyle/>
          <a:p>
            <a:r>
              <a:rPr lang="en-GB" dirty="0"/>
              <a:t> </a:t>
            </a:r>
          </a:p>
        </p:txBody>
      </p:sp>
    </p:spTree>
    <p:extLst>
      <p:ext uri="{BB962C8B-B14F-4D97-AF65-F5344CB8AC3E}">
        <p14:creationId xmlns:p14="http://schemas.microsoft.com/office/powerpoint/2010/main" val="365827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22B4308-EB53-1956-D7EA-EB3EA467B58D}"/>
              </a:ext>
            </a:extLst>
          </p:cNvPr>
          <p:cNvGrpSpPr/>
          <p:nvPr/>
        </p:nvGrpSpPr>
        <p:grpSpPr>
          <a:xfrm>
            <a:off x="557360" y="4643921"/>
            <a:ext cx="11137448" cy="1011534"/>
            <a:chOff x="557360" y="4941169"/>
            <a:chExt cx="11137448" cy="1011534"/>
          </a:xfrm>
          <a:gradFill>
            <a:gsLst>
              <a:gs pos="50000">
                <a:schemeClr val="accent2"/>
              </a:gs>
              <a:gs pos="0">
                <a:schemeClr val="accent1"/>
              </a:gs>
              <a:gs pos="100000">
                <a:schemeClr val="accent3"/>
              </a:gs>
            </a:gsLst>
            <a:lin ang="18900000" scaled="0"/>
          </a:gradFill>
        </p:grpSpPr>
        <p:sp>
          <p:nvSpPr>
            <p:cNvPr id="26" name="Round Single Corner of Rectangle 25">
              <a:extLst>
                <a:ext uri="{FF2B5EF4-FFF2-40B4-BE49-F238E27FC236}">
                  <a16:creationId xmlns:a16="http://schemas.microsoft.com/office/drawing/2014/main" id="{3BD108D2-7EC5-18A5-7291-CFBCC2D296AA}"/>
                </a:ext>
              </a:extLst>
            </p:cNvPr>
            <p:cNvSpPr/>
            <p:nvPr/>
          </p:nvSpPr>
          <p:spPr>
            <a:xfrm flipH="1">
              <a:off x="557360" y="4986709"/>
              <a:ext cx="2593726" cy="96599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ingle Corner of Rectangle 27">
              <a:extLst>
                <a:ext uri="{FF2B5EF4-FFF2-40B4-BE49-F238E27FC236}">
                  <a16:creationId xmlns:a16="http://schemas.microsoft.com/office/drawing/2014/main" id="{205EF37D-1673-452C-87DC-A307EA6335E4}"/>
                </a:ext>
              </a:extLst>
            </p:cNvPr>
            <p:cNvSpPr/>
            <p:nvPr/>
          </p:nvSpPr>
          <p:spPr>
            <a:xfrm flipH="1">
              <a:off x="3370542" y="4964318"/>
              <a:ext cx="2593726" cy="96599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ingle Corner of Rectangle 28">
              <a:extLst>
                <a:ext uri="{FF2B5EF4-FFF2-40B4-BE49-F238E27FC236}">
                  <a16:creationId xmlns:a16="http://schemas.microsoft.com/office/drawing/2014/main" id="{0C4E6D95-D822-9F41-D17F-58B86FB7582A}"/>
                </a:ext>
              </a:extLst>
            </p:cNvPr>
            <p:cNvSpPr/>
            <p:nvPr/>
          </p:nvSpPr>
          <p:spPr>
            <a:xfrm flipH="1">
              <a:off x="6183724" y="4941169"/>
              <a:ext cx="2593726" cy="96599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ingle Corner of Rectangle 29">
              <a:extLst>
                <a:ext uri="{FF2B5EF4-FFF2-40B4-BE49-F238E27FC236}">
                  <a16:creationId xmlns:a16="http://schemas.microsoft.com/office/drawing/2014/main" id="{DC69F479-FD54-1129-87A6-CE6628F461B7}"/>
                </a:ext>
              </a:extLst>
            </p:cNvPr>
            <p:cNvSpPr/>
            <p:nvPr/>
          </p:nvSpPr>
          <p:spPr>
            <a:xfrm flipH="1">
              <a:off x="9054629" y="4941169"/>
              <a:ext cx="2640179" cy="965994"/>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Rounded Corners 15">
            <a:extLst>
              <a:ext uri="{FF2B5EF4-FFF2-40B4-BE49-F238E27FC236}">
                <a16:creationId xmlns:a16="http://schemas.microsoft.com/office/drawing/2014/main" id="{FF7FE894-089E-4574-A299-8CBB0493E170}"/>
              </a:ext>
            </a:extLst>
          </p:cNvPr>
          <p:cNvSpPr/>
          <p:nvPr/>
        </p:nvSpPr>
        <p:spPr>
          <a:xfrm>
            <a:off x="9054629" y="4653623"/>
            <a:ext cx="2628488" cy="99251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b="1"/>
              <a:t>Working on how to equip the UK – its nations and regions - on how to ensure we have a globally competitive business environment</a:t>
            </a:r>
            <a:r>
              <a:rPr lang="en-GB" sz="1200"/>
              <a:t>.</a:t>
            </a:r>
            <a:endParaRPr lang="en-GB" sz="1200">
              <a:solidFill>
                <a:schemeClr val="bg1"/>
              </a:solidFill>
            </a:endParaRPr>
          </a:p>
        </p:txBody>
      </p:sp>
      <p:sp>
        <p:nvSpPr>
          <p:cNvPr id="22" name="Arrow: Down 21">
            <a:extLst>
              <a:ext uri="{FF2B5EF4-FFF2-40B4-BE49-F238E27FC236}">
                <a16:creationId xmlns:a16="http://schemas.microsoft.com/office/drawing/2014/main" id="{CE56D08F-7BE6-1DA5-D140-72776D1C446C}"/>
              </a:ext>
            </a:extLst>
          </p:cNvPr>
          <p:cNvSpPr/>
          <p:nvPr/>
        </p:nvSpPr>
        <p:spPr>
          <a:xfrm>
            <a:off x="1457025" y="3560391"/>
            <a:ext cx="468522" cy="1030405"/>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3"/>
              </a:solidFill>
            </a:endParaRPr>
          </a:p>
        </p:txBody>
      </p:sp>
      <p:sp>
        <p:nvSpPr>
          <p:cNvPr id="27" name="TextBox 26">
            <a:extLst>
              <a:ext uri="{FF2B5EF4-FFF2-40B4-BE49-F238E27FC236}">
                <a16:creationId xmlns:a16="http://schemas.microsoft.com/office/drawing/2014/main" id="{D6446A3B-373B-BB28-2D93-ABCD60DE14B7}"/>
              </a:ext>
            </a:extLst>
          </p:cNvPr>
          <p:cNvSpPr txBox="1"/>
          <p:nvPr/>
        </p:nvSpPr>
        <p:spPr>
          <a:xfrm>
            <a:off x="2701488" y="1671048"/>
            <a:ext cx="7007360" cy="400110"/>
          </a:xfrm>
          <a:prstGeom prst="rect">
            <a:avLst/>
          </a:prstGeom>
          <a:noFill/>
        </p:spPr>
        <p:txBody>
          <a:bodyPr wrap="square" rtlCol="0">
            <a:spAutoFit/>
          </a:bodyPr>
          <a:lstStyle/>
          <a:p>
            <a:pPr algn="ctr"/>
            <a:r>
              <a:rPr lang="en-GB" sz="2000" b="1">
                <a:solidFill>
                  <a:schemeClr val="accent1"/>
                </a:solidFill>
              </a:rPr>
              <a:t>CBI Key pillars and workstreams</a:t>
            </a:r>
          </a:p>
        </p:txBody>
      </p:sp>
      <p:sp>
        <p:nvSpPr>
          <p:cNvPr id="69" name="TextBox 68">
            <a:extLst>
              <a:ext uri="{FF2B5EF4-FFF2-40B4-BE49-F238E27FC236}">
                <a16:creationId xmlns:a16="http://schemas.microsoft.com/office/drawing/2014/main" id="{6A65B5E1-DA36-D40F-1873-BA014866C33A}"/>
              </a:ext>
            </a:extLst>
          </p:cNvPr>
          <p:cNvSpPr txBox="1"/>
          <p:nvPr/>
        </p:nvSpPr>
        <p:spPr>
          <a:xfrm>
            <a:off x="803395" y="3077857"/>
            <a:ext cx="1945358" cy="338554"/>
          </a:xfrm>
          <a:prstGeom prst="rect">
            <a:avLst/>
          </a:prstGeom>
          <a:solidFill>
            <a:schemeClr val="bg1"/>
          </a:solidFill>
          <a:ln>
            <a:noFill/>
          </a:ln>
        </p:spPr>
        <p:txBody>
          <a:bodyPr wrap="square" rtlCol="0">
            <a:spAutoFit/>
          </a:bodyPr>
          <a:lstStyle/>
          <a:p>
            <a:pPr algn="ctr"/>
            <a:r>
              <a:rPr lang="en-GB" sz="1600" b="1">
                <a:solidFill>
                  <a:schemeClr val="tx2"/>
                </a:solidFill>
              </a:rPr>
              <a:t>Net Zero</a:t>
            </a:r>
          </a:p>
        </p:txBody>
      </p:sp>
      <p:sp>
        <p:nvSpPr>
          <p:cNvPr id="70" name="TextBox 69">
            <a:extLst>
              <a:ext uri="{FF2B5EF4-FFF2-40B4-BE49-F238E27FC236}">
                <a16:creationId xmlns:a16="http://schemas.microsoft.com/office/drawing/2014/main" id="{FF59FBDF-CB40-D48C-AF33-A99182B54E54}"/>
              </a:ext>
            </a:extLst>
          </p:cNvPr>
          <p:cNvSpPr txBox="1"/>
          <p:nvPr/>
        </p:nvSpPr>
        <p:spPr>
          <a:xfrm>
            <a:off x="3347620" y="3077857"/>
            <a:ext cx="2713706" cy="338554"/>
          </a:xfrm>
          <a:prstGeom prst="rect">
            <a:avLst/>
          </a:prstGeom>
          <a:solidFill>
            <a:schemeClr val="bg1"/>
          </a:solidFill>
          <a:ln>
            <a:noFill/>
          </a:ln>
        </p:spPr>
        <p:txBody>
          <a:bodyPr wrap="square" rtlCol="0">
            <a:spAutoFit/>
          </a:bodyPr>
          <a:lstStyle/>
          <a:p>
            <a:pPr algn="ctr"/>
            <a:r>
              <a:rPr lang="en-GB" sz="1600" b="1">
                <a:solidFill>
                  <a:schemeClr val="tx2"/>
                </a:solidFill>
              </a:rPr>
              <a:t>Future of Work </a:t>
            </a:r>
          </a:p>
        </p:txBody>
      </p:sp>
      <p:sp>
        <p:nvSpPr>
          <p:cNvPr id="71" name="TextBox 70">
            <a:extLst>
              <a:ext uri="{FF2B5EF4-FFF2-40B4-BE49-F238E27FC236}">
                <a16:creationId xmlns:a16="http://schemas.microsoft.com/office/drawing/2014/main" id="{CA7F8B04-B0A9-44EE-A307-2A64B18BDC6E}"/>
              </a:ext>
            </a:extLst>
          </p:cNvPr>
          <p:cNvSpPr txBox="1"/>
          <p:nvPr/>
        </p:nvSpPr>
        <p:spPr>
          <a:xfrm>
            <a:off x="6027454" y="3077857"/>
            <a:ext cx="3107454" cy="338554"/>
          </a:xfrm>
          <a:prstGeom prst="rect">
            <a:avLst/>
          </a:prstGeom>
          <a:solidFill>
            <a:schemeClr val="bg1"/>
          </a:solidFill>
          <a:ln>
            <a:noFill/>
          </a:ln>
        </p:spPr>
        <p:txBody>
          <a:bodyPr wrap="square" rtlCol="0">
            <a:spAutoFit/>
          </a:bodyPr>
          <a:lstStyle/>
          <a:p>
            <a:pPr algn="ctr"/>
            <a:r>
              <a:rPr lang="en-GB" sz="1600" b="1">
                <a:solidFill>
                  <a:schemeClr val="tx2"/>
                </a:solidFill>
              </a:rPr>
              <a:t>Technology &amp; Innovation</a:t>
            </a:r>
          </a:p>
        </p:txBody>
      </p:sp>
      <p:sp>
        <p:nvSpPr>
          <p:cNvPr id="72" name="TextBox 71">
            <a:extLst>
              <a:ext uri="{FF2B5EF4-FFF2-40B4-BE49-F238E27FC236}">
                <a16:creationId xmlns:a16="http://schemas.microsoft.com/office/drawing/2014/main" id="{51C61A23-0041-7B8A-6C05-8C2065509660}"/>
              </a:ext>
            </a:extLst>
          </p:cNvPr>
          <p:cNvSpPr txBox="1"/>
          <p:nvPr/>
        </p:nvSpPr>
        <p:spPr>
          <a:xfrm>
            <a:off x="8948882" y="3077857"/>
            <a:ext cx="3029779" cy="338554"/>
          </a:xfrm>
          <a:prstGeom prst="rect">
            <a:avLst/>
          </a:prstGeom>
          <a:solidFill>
            <a:schemeClr val="bg1"/>
          </a:solidFill>
          <a:ln>
            <a:noFill/>
          </a:ln>
        </p:spPr>
        <p:txBody>
          <a:bodyPr wrap="square" rtlCol="0">
            <a:spAutoFit/>
          </a:bodyPr>
          <a:lstStyle/>
          <a:p>
            <a:pPr algn="ctr"/>
            <a:r>
              <a:rPr lang="en-GB" sz="1600" b="1">
                <a:solidFill>
                  <a:schemeClr val="tx2"/>
                </a:solidFill>
              </a:rPr>
              <a:t>UK Competitiveness</a:t>
            </a:r>
          </a:p>
        </p:txBody>
      </p:sp>
      <p:sp>
        <p:nvSpPr>
          <p:cNvPr id="4" name="Rectangle: Rounded Corners 3">
            <a:extLst>
              <a:ext uri="{FF2B5EF4-FFF2-40B4-BE49-F238E27FC236}">
                <a16:creationId xmlns:a16="http://schemas.microsoft.com/office/drawing/2014/main" id="{CAAEC019-B4FC-7502-E2EE-CEE8D9AA8C24}"/>
              </a:ext>
            </a:extLst>
          </p:cNvPr>
          <p:cNvSpPr/>
          <p:nvPr/>
        </p:nvSpPr>
        <p:spPr>
          <a:xfrm>
            <a:off x="557360" y="4717979"/>
            <a:ext cx="2593726" cy="93747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b="1"/>
              <a:t>Helping the UK to lead the global race to net zero while managing the transition of the economy.</a:t>
            </a:r>
          </a:p>
        </p:txBody>
      </p:sp>
      <p:sp>
        <p:nvSpPr>
          <p:cNvPr id="6" name="Rectangle: Rounded Corners 5">
            <a:extLst>
              <a:ext uri="{FF2B5EF4-FFF2-40B4-BE49-F238E27FC236}">
                <a16:creationId xmlns:a16="http://schemas.microsoft.com/office/drawing/2014/main" id="{ABBB43A9-B684-BD84-A0FB-9AC509FFD47A}"/>
              </a:ext>
            </a:extLst>
          </p:cNvPr>
          <p:cNvSpPr/>
          <p:nvPr/>
        </p:nvSpPr>
        <p:spPr>
          <a:xfrm>
            <a:off x="3315112" y="4692470"/>
            <a:ext cx="2628488" cy="99251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b="1"/>
              <a:t>Working with members to respond to the changing nature of the future of work and skills.</a:t>
            </a:r>
          </a:p>
          <a:p>
            <a:pPr algn="ctr"/>
            <a:endParaRPr lang="en-GB" sz="1200">
              <a:solidFill>
                <a:schemeClr val="bg1"/>
              </a:solidFill>
            </a:endParaRPr>
          </a:p>
        </p:txBody>
      </p:sp>
      <p:sp>
        <p:nvSpPr>
          <p:cNvPr id="8" name="Rectangle: Rounded Corners 7">
            <a:extLst>
              <a:ext uri="{FF2B5EF4-FFF2-40B4-BE49-F238E27FC236}">
                <a16:creationId xmlns:a16="http://schemas.microsoft.com/office/drawing/2014/main" id="{2343AF87-DD52-D070-47FD-FA50BB3474B9}"/>
              </a:ext>
            </a:extLst>
          </p:cNvPr>
          <p:cNvSpPr/>
          <p:nvPr/>
        </p:nvSpPr>
        <p:spPr>
          <a:xfrm>
            <a:off x="6096000" y="4694826"/>
            <a:ext cx="2628488" cy="99251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200" b="1"/>
              <a:t>Supporting members to manage the transformation that is being driven by technology and innovation.</a:t>
            </a:r>
          </a:p>
        </p:txBody>
      </p:sp>
      <p:sp>
        <p:nvSpPr>
          <p:cNvPr id="19" name="TextBox 18">
            <a:extLst>
              <a:ext uri="{FF2B5EF4-FFF2-40B4-BE49-F238E27FC236}">
                <a16:creationId xmlns:a16="http://schemas.microsoft.com/office/drawing/2014/main" id="{6BA1601F-F74B-104D-295F-5E1F9190F636}"/>
              </a:ext>
            </a:extLst>
          </p:cNvPr>
          <p:cNvSpPr txBox="1"/>
          <p:nvPr/>
        </p:nvSpPr>
        <p:spPr>
          <a:xfrm>
            <a:off x="611999" y="612000"/>
            <a:ext cx="9221811" cy="646331"/>
          </a:xfrm>
          <a:prstGeom prst="rect">
            <a:avLst/>
          </a:prstGeom>
          <a:noFill/>
        </p:spPr>
        <p:txBody>
          <a:bodyPr wrap="square">
            <a:spAutoFit/>
          </a:bodyPr>
          <a:lstStyle/>
          <a:p>
            <a:pPr marR="0" lvl="0" indent="0" defTabSz="914400" fontAlgn="auto">
              <a:lnSpc>
                <a:spcPct val="100000"/>
              </a:lnSpc>
              <a:spcBef>
                <a:spcPts val="0"/>
              </a:spcBef>
              <a:spcAft>
                <a:spcPts val="0"/>
              </a:spcAft>
              <a:buClrTx/>
              <a:buSzTx/>
              <a:buFontTx/>
              <a:buNone/>
              <a:tabLst/>
              <a:defRPr/>
            </a:pPr>
            <a:r>
              <a:rPr lang="en-GB" sz="3600" b="1">
                <a:solidFill>
                  <a:schemeClr val="tx2"/>
                </a:solidFill>
                <a:latin typeface="Acumin Pro Condensed" panose="020B0506020202020204" pitchFamily="34" charset="77"/>
              </a:rPr>
              <a:t>Overview of the updated CBI policy programme </a:t>
            </a:r>
          </a:p>
        </p:txBody>
      </p:sp>
      <p:pic>
        <p:nvPicPr>
          <p:cNvPr id="21" name="Graphic 20">
            <a:extLst>
              <a:ext uri="{FF2B5EF4-FFF2-40B4-BE49-F238E27FC236}">
                <a16:creationId xmlns:a16="http://schemas.microsoft.com/office/drawing/2014/main" id="{0B158E76-E6FB-352E-1399-479C5FBF94D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50044" y="2480453"/>
            <a:ext cx="570759" cy="570759"/>
          </a:xfrm>
          <a:prstGeom prst="rect">
            <a:avLst/>
          </a:prstGeom>
        </p:spPr>
      </p:pic>
      <p:pic>
        <p:nvPicPr>
          <p:cNvPr id="23" name="Graphic 22">
            <a:extLst>
              <a:ext uri="{FF2B5EF4-FFF2-40B4-BE49-F238E27FC236}">
                <a16:creationId xmlns:a16="http://schemas.microsoft.com/office/drawing/2014/main" id="{B72A6759-7D24-FAF4-1F0D-CB38A233F4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05073" y="2450182"/>
            <a:ext cx="677159" cy="677159"/>
          </a:xfrm>
          <a:prstGeom prst="rect">
            <a:avLst/>
          </a:prstGeom>
        </p:spPr>
      </p:pic>
      <p:pic>
        <p:nvPicPr>
          <p:cNvPr id="24" name="Graphic 23">
            <a:extLst>
              <a:ext uri="{FF2B5EF4-FFF2-40B4-BE49-F238E27FC236}">
                <a16:creationId xmlns:a16="http://schemas.microsoft.com/office/drawing/2014/main" id="{854702AB-A17B-AABB-6619-D9DA9122236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68971" y="2519201"/>
            <a:ext cx="539120" cy="539120"/>
          </a:xfrm>
          <a:prstGeom prst="rect">
            <a:avLst/>
          </a:prstGeom>
        </p:spPr>
      </p:pic>
      <p:pic>
        <p:nvPicPr>
          <p:cNvPr id="25" name="Graphic 24">
            <a:extLst>
              <a:ext uri="{FF2B5EF4-FFF2-40B4-BE49-F238E27FC236}">
                <a16:creationId xmlns:a16="http://schemas.microsoft.com/office/drawing/2014/main" id="{DD94C328-078C-A22E-5AA6-E7FAFD8EEFE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06965" y="2448557"/>
            <a:ext cx="680408" cy="680408"/>
          </a:xfrm>
          <a:prstGeom prst="rect">
            <a:avLst/>
          </a:prstGeom>
        </p:spPr>
      </p:pic>
      <p:sp>
        <p:nvSpPr>
          <p:cNvPr id="38" name="Arrow: Down 21">
            <a:extLst>
              <a:ext uri="{FF2B5EF4-FFF2-40B4-BE49-F238E27FC236}">
                <a16:creationId xmlns:a16="http://schemas.microsoft.com/office/drawing/2014/main" id="{D901B41B-F1DC-E777-AEF2-8693047B0494}"/>
              </a:ext>
            </a:extLst>
          </p:cNvPr>
          <p:cNvSpPr/>
          <p:nvPr/>
        </p:nvSpPr>
        <p:spPr>
          <a:xfrm>
            <a:off x="4443293" y="3438408"/>
            <a:ext cx="468522" cy="1163963"/>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3"/>
              </a:solidFill>
            </a:endParaRPr>
          </a:p>
        </p:txBody>
      </p:sp>
      <p:sp>
        <p:nvSpPr>
          <p:cNvPr id="41" name="Arrow: Down 21">
            <a:extLst>
              <a:ext uri="{FF2B5EF4-FFF2-40B4-BE49-F238E27FC236}">
                <a16:creationId xmlns:a16="http://schemas.microsoft.com/office/drawing/2014/main" id="{A917E944-65C0-7F27-8B0F-A5917EEDCA99}"/>
              </a:ext>
            </a:extLst>
          </p:cNvPr>
          <p:cNvSpPr/>
          <p:nvPr/>
        </p:nvSpPr>
        <p:spPr>
          <a:xfrm>
            <a:off x="7255941" y="3426833"/>
            <a:ext cx="468522" cy="1163964"/>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3"/>
              </a:solidFill>
            </a:endParaRPr>
          </a:p>
        </p:txBody>
      </p:sp>
      <p:sp>
        <p:nvSpPr>
          <p:cNvPr id="42" name="Arrow: Down 21">
            <a:extLst>
              <a:ext uri="{FF2B5EF4-FFF2-40B4-BE49-F238E27FC236}">
                <a16:creationId xmlns:a16="http://schemas.microsoft.com/office/drawing/2014/main" id="{2E79427D-16CC-04A4-E626-A9084529A1C2}"/>
              </a:ext>
            </a:extLst>
          </p:cNvPr>
          <p:cNvSpPr/>
          <p:nvPr/>
        </p:nvSpPr>
        <p:spPr>
          <a:xfrm>
            <a:off x="10242209" y="3438407"/>
            <a:ext cx="468522" cy="1163964"/>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accent3"/>
              </a:solidFill>
            </a:endParaRPr>
          </a:p>
        </p:txBody>
      </p:sp>
      <p:sp>
        <p:nvSpPr>
          <p:cNvPr id="43" name="TextBox 42">
            <a:extLst>
              <a:ext uri="{FF2B5EF4-FFF2-40B4-BE49-F238E27FC236}">
                <a16:creationId xmlns:a16="http://schemas.microsoft.com/office/drawing/2014/main" id="{60CD46A2-29E3-EA8F-588A-A5051D10C6DA}"/>
              </a:ext>
            </a:extLst>
          </p:cNvPr>
          <p:cNvSpPr txBox="1"/>
          <p:nvPr/>
        </p:nvSpPr>
        <p:spPr>
          <a:xfrm>
            <a:off x="1830530" y="3749426"/>
            <a:ext cx="1152320" cy="307777"/>
          </a:xfrm>
          <a:prstGeom prst="rect">
            <a:avLst/>
          </a:prstGeom>
          <a:noFill/>
        </p:spPr>
        <p:txBody>
          <a:bodyPr wrap="square" rtlCol="0">
            <a:spAutoFit/>
          </a:bodyPr>
          <a:lstStyle/>
          <a:p>
            <a:pPr algn="l"/>
            <a:r>
              <a:rPr lang="en-US" sz="1400" i="0">
                <a:solidFill>
                  <a:schemeClr val="tx2"/>
                </a:solidFill>
              </a:rPr>
              <a:t>Ambition</a:t>
            </a:r>
          </a:p>
        </p:txBody>
      </p:sp>
      <p:sp>
        <p:nvSpPr>
          <p:cNvPr id="44" name="TextBox 43">
            <a:extLst>
              <a:ext uri="{FF2B5EF4-FFF2-40B4-BE49-F238E27FC236}">
                <a16:creationId xmlns:a16="http://schemas.microsoft.com/office/drawing/2014/main" id="{3A1D1035-719A-BE2F-DDFA-F0BBF4DBC186}"/>
              </a:ext>
            </a:extLst>
          </p:cNvPr>
          <p:cNvSpPr txBox="1"/>
          <p:nvPr/>
        </p:nvSpPr>
        <p:spPr>
          <a:xfrm>
            <a:off x="4794627" y="3749426"/>
            <a:ext cx="1152320" cy="307777"/>
          </a:xfrm>
          <a:prstGeom prst="rect">
            <a:avLst/>
          </a:prstGeom>
          <a:noFill/>
        </p:spPr>
        <p:txBody>
          <a:bodyPr wrap="square" rtlCol="0">
            <a:spAutoFit/>
          </a:bodyPr>
          <a:lstStyle/>
          <a:p>
            <a:pPr algn="l"/>
            <a:r>
              <a:rPr lang="en-US" sz="1400" i="0">
                <a:solidFill>
                  <a:schemeClr val="tx2"/>
                </a:solidFill>
              </a:rPr>
              <a:t>Ambition</a:t>
            </a:r>
          </a:p>
        </p:txBody>
      </p:sp>
      <p:sp>
        <p:nvSpPr>
          <p:cNvPr id="45" name="TextBox 44">
            <a:extLst>
              <a:ext uri="{FF2B5EF4-FFF2-40B4-BE49-F238E27FC236}">
                <a16:creationId xmlns:a16="http://schemas.microsoft.com/office/drawing/2014/main" id="{3680CA89-6ECB-5C8E-6C0C-4BF99915CACE}"/>
              </a:ext>
            </a:extLst>
          </p:cNvPr>
          <p:cNvSpPr txBox="1"/>
          <p:nvPr/>
        </p:nvSpPr>
        <p:spPr>
          <a:xfrm>
            <a:off x="7619801" y="3749426"/>
            <a:ext cx="1152320" cy="307777"/>
          </a:xfrm>
          <a:prstGeom prst="rect">
            <a:avLst/>
          </a:prstGeom>
          <a:noFill/>
        </p:spPr>
        <p:txBody>
          <a:bodyPr wrap="square" rtlCol="0">
            <a:spAutoFit/>
          </a:bodyPr>
          <a:lstStyle/>
          <a:p>
            <a:pPr algn="l"/>
            <a:r>
              <a:rPr lang="en-US" sz="1400" i="0">
                <a:solidFill>
                  <a:schemeClr val="tx2"/>
                </a:solidFill>
              </a:rPr>
              <a:t>Ambition</a:t>
            </a:r>
          </a:p>
        </p:txBody>
      </p:sp>
      <p:sp>
        <p:nvSpPr>
          <p:cNvPr id="46" name="TextBox 45">
            <a:extLst>
              <a:ext uri="{FF2B5EF4-FFF2-40B4-BE49-F238E27FC236}">
                <a16:creationId xmlns:a16="http://schemas.microsoft.com/office/drawing/2014/main" id="{A699D09B-AD06-A6D8-0115-BD3F78B43B18}"/>
              </a:ext>
            </a:extLst>
          </p:cNvPr>
          <p:cNvSpPr txBox="1"/>
          <p:nvPr/>
        </p:nvSpPr>
        <p:spPr>
          <a:xfrm>
            <a:off x="10592592" y="3749426"/>
            <a:ext cx="1152320" cy="307777"/>
          </a:xfrm>
          <a:prstGeom prst="rect">
            <a:avLst/>
          </a:prstGeom>
          <a:noFill/>
        </p:spPr>
        <p:txBody>
          <a:bodyPr wrap="square" rtlCol="0">
            <a:spAutoFit/>
          </a:bodyPr>
          <a:lstStyle/>
          <a:p>
            <a:pPr algn="l"/>
            <a:r>
              <a:rPr lang="en-US" sz="1400" i="0">
                <a:solidFill>
                  <a:schemeClr val="tx2"/>
                </a:solidFill>
              </a:rPr>
              <a:t>Ambition</a:t>
            </a:r>
          </a:p>
        </p:txBody>
      </p:sp>
      <p:grpSp>
        <p:nvGrpSpPr>
          <p:cNvPr id="59" name="Group 58">
            <a:extLst>
              <a:ext uri="{FF2B5EF4-FFF2-40B4-BE49-F238E27FC236}">
                <a16:creationId xmlns:a16="http://schemas.microsoft.com/office/drawing/2014/main" id="{70454D39-4F61-8A37-8070-B2E173299F12}"/>
              </a:ext>
            </a:extLst>
          </p:cNvPr>
          <p:cNvGrpSpPr/>
          <p:nvPr/>
        </p:nvGrpSpPr>
        <p:grpSpPr>
          <a:xfrm>
            <a:off x="1752600" y="2071021"/>
            <a:ext cx="8716617" cy="305482"/>
            <a:chOff x="1752600" y="2368269"/>
            <a:chExt cx="8716617" cy="305482"/>
          </a:xfrm>
        </p:grpSpPr>
        <p:cxnSp>
          <p:nvCxnSpPr>
            <p:cNvPr id="50" name="Straight Connector 49">
              <a:extLst>
                <a:ext uri="{FF2B5EF4-FFF2-40B4-BE49-F238E27FC236}">
                  <a16:creationId xmlns:a16="http://schemas.microsoft.com/office/drawing/2014/main" id="{7FB50DD1-4C1C-E2D2-51F7-CD9BFA70CB07}"/>
                </a:ext>
              </a:extLst>
            </p:cNvPr>
            <p:cNvCxnSpPr>
              <a:cxnSpLocks/>
            </p:cNvCxnSpPr>
            <p:nvPr/>
          </p:nvCxnSpPr>
          <p:spPr>
            <a:xfrm>
              <a:off x="1752600" y="2391418"/>
              <a:ext cx="871661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28C0939-C7E2-91A5-6F59-4220FD73E93B}"/>
                </a:ext>
              </a:extLst>
            </p:cNvPr>
            <p:cNvCxnSpPr>
              <a:cxnSpLocks/>
            </p:cNvCxnSpPr>
            <p:nvPr/>
          </p:nvCxnSpPr>
          <p:spPr>
            <a:xfrm flipV="1">
              <a:off x="1780891" y="2368269"/>
              <a:ext cx="0" cy="28233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782AA83-4F23-7839-495D-D8B7E7C65345}"/>
                </a:ext>
              </a:extLst>
            </p:cNvPr>
            <p:cNvCxnSpPr>
              <a:cxnSpLocks/>
            </p:cNvCxnSpPr>
            <p:nvPr/>
          </p:nvCxnSpPr>
          <p:spPr>
            <a:xfrm flipV="1">
              <a:off x="4755585" y="2391418"/>
              <a:ext cx="0" cy="28233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B3F20AE-1C04-92A9-9EA5-E6C001178F2B}"/>
                </a:ext>
              </a:extLst>
            </p:cNvPr>
            <p:cNvCxnSpPr>
              <a:cxnSpLocks/>
            </p:cNvCxnSpPr>
            <p:nvPr/>
          </p:nvCxnSpPr>
          <p:spPr>
            <a:xfrm flipV="1">
              <a:off x="7464061" y="2391418"/>
              <a:ext cx="0" cy="28233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E4F22C-BDF7-7C8E-53E6-B26DA2714146}"/>
                </a:ext>
              </a:extLst>
            </p:cNvPr>
            <p:cNvCxnSpPr>
              <a:cxnSpLocks/>
            </p:cNvCxnSpPr>
            <p:nvPr/>
          </p:nvCxnSpPr>
          <p:spPr>
            <a:xfrm flipV="1">
              <a:off x="10440000" y="2385248"/>
              <a:ext cx="0" cy="282333"/>
            </a:xfrm>
            <a:prstGeom prst="line">
              <a:avLst/>
            </a:prstGeom>
            <a:ln w="508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3468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DA90-6B6A-D133-7278-E8EDD6C3C2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F99741-EF9F-F1FC-6356-064D53057FB4}"/>
              </a:ext>
            </a:extLst>
          </p:cNvPr>
          <p:cNvSpPr>
            <a:spLocks noGrp="1"/>
          </p:cNvSpPr>
          <p:nvPr>
            <p:ph idx="1"/>
          </p:nvPr>
        </p:nvSpPr>
        <p:spPr>
          <a:xfrm>
            <a:off x="694801" y="385200"/>
            <a:ext cx="6086198" cy="5413988"/>
          </a:xfrm>
        </p:spPr>
        <p:txBody>
          <a:bodyPr>
            <a:normAutofit/>
          </a:bodyPr>
          <a:lstStyle/>
          <a:p>
            <a:r>
              <a:rPr lang="en-US" dirty="0"/>
              <a:t>Public affairs</a:t>
            </a:r>
          </a:p>
          <a:p>
            <a:pPr lvl="2"/>
            <a:r>
              <a:rPr lang="en-US" dirty="0"/>
              <a:t>The ambition</a:t>
            </a:r>
          </a:p>
          <a:p>
            <a:pPr lvl="3"/>
            <a:r>
              <a:rPr lang="en-GB" sz="1100" dirty="0"/>
              <a:t>To ensure the CBI is the 'go to' UK business organisation for insight, evidence and ideas, which we provide in collaboration with you, our members.</a:t>
            </a:r>
            <a:endParaRPr lang="en-US" sz="1100" dirty="0"/>
          </a:p>
          <a:p>
            <a:pPr lvl="2"/>
            <a:r>
              <a:rPr lang="en-US" dirty="0"/>
              <a:t>Our pledges</a:t>
            </a:r>
          </a:p>
          <a:p>
            <a:pPr lvl="5"/>
            <a:r>
              <a:rPr lang="en-GB" sz="1100" dirty="0"/>
              <a:t>T</a:t>
            </a:r>
            <a:r>
              <a:rPr lang="en-GB" sz="1100" noProof="0" dirty="0"/>
              <a:t>o maintain consistent engagement with key political stakeholders</a:t>
            </a:r>
          </a:p>
          <a:p>
            <a:pPr lvl="5"/>
            <a:r>
              <a:rPr lang="en-GB" sz="1100" dirty="0"/>
              <a:t>T</a:t>
            </a:r>
            <a:r>
              <a:rPr lang="en-GB" sz="1100" noProof="0" dirty="0"/>
              <a:t>o provide members with political engagement opportunities</a:t>
            </a:r>
          </a:p>
          <a:p>
            <a:pPr lvl="5"/>
            <a:r>
              <a:rPr lang="en-GB" sz="1100" noProof="0" dirty="0"/>
              <a:t>To enable sharing of political insight.</a:t>
            </a:r>
          </a:p>
          <a:p>
            <a:pPr marL="0" lvl="5" indent="0">
              <a:buNone/>
            </a:pPr>
            <a:r>
              <a:rPr lang="en-US" sz="1400" b="1" dirty="0">
                <a:solidFill>
                  <a:schemeClr val="accent1"/>
                </a:solidFill>
              </a:rPr>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100" dirty="0"/>
              <a:t>We’ve maintained consistent engagement with key political stakeholders, including with no10, Chancellor Jeremy Hunt, Labour leader Keir Starmer, Shadow Chancellor Rachel Reeves, and many more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100" dirty="0"/>
              <a:t>We’ve provided members with political engagement opportunities, including member roundtables with Gareth Davies, Permanent Secretary at the Department for Business and Trade, and Shadow Net Zero Secretary, Ed Miliband.</a:t>
            </a:r>
          </a:p>
          <a:p>
            <a:pPr marL="0" marR="0" lvl="5" indent="0" algn="l" defTabSz="914400" rtl="0" eaLnBrk="1" fontAlgn="auto" latinLnBrk="0" hangingPunct="1">
              <a:lnSpc>
                <a:spcPct val="100000"/>
              </a:lnSpc>
              <a:spcBef>
                <a:spcPts val="500"/>
              </a:spcBef>
              <a:spcAft>
                <a:spcPts val="300"/>
              </a:spcAft>
              <a:buClr>
                <a:srgbClr val="8A0CB9"/>
              </a:buClr>
              <a:buSzTx/>
              <a:buNone/>
              <a:tabLst/>
              <a:defRPr/>
            </a:pPr>
            <a:r>
              <a:rPr lang="en-US" sz="1400" b="1" dirty="0">
                <a:solidFill>
                  <a:schemeClr val="accent1"/>
                </a:solidFill>
              </a:rPr>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rPr>
              <a:t>We’ll continue to engage with key </a:t>
            </a:r>
            <a:r>
              <a:rPr kumimoji="0" lang="en-GB" sz="1100" b="0" i="0" u="none" strike="noStrike" kern="1200" cap="none" spc="0" normalizeH="0" baseline="0" noProof="0" dirty="0" err="1">
                <a:ln>
                  <a:noFill/>
                </a:ln>
                <a:solidFill>
                  <a:srgbClr val="000000"/>
                </a:solidFill>
                <a:effectLst/>
                <a:uLnTx/>
                <a:uFillTx/>
                <a:latin typeface="Arial" panose="020B0604020202020204"/>
                <a:ea typeface="+mn-ea"/>
                <a:cs typeface="+mn-cs"/>
              </a:rPr>
              <a:t>politica</a:t>
            </a:r>
            <a:r>
              <a:rPr lang="en-GB" sz="1100" dirty="0">
                <a:solidFill>
                  <a:srgbClr val="000000"/>
                </a:solidFill>
                <a:latin typeface="Arial" panose="020B0604020202020204"/>
              </a:rPr>
              <a:t>l stakeholders, including the Chancellor, Shadow Chancellor, and more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100" dirty="0">
                <a:solidFill>
                  <a:srgbClr val="000000"/>
                </a:solidFill>
                <a:latin typeface="Arial" panose="020B0604020202020204"/>
              </a:rPr>
              <a:t>We’ll continue to provide members with engagement opportunities, including with Darren Jones MP, James Murray MP, </a:t>
            </a:r>
            <a:r>
              <a:rPr lang="en-GB" sz="1100" dirty="0" err="1">
                <a:solidFill>
                  <a:srgbClr val="000000"/>
                </a:solidFill>
                <a:latin typeface="Arial" panose="020B0604020202020204"/>
              </a:rPr>
              <a:t>Rushanara</a:t>
            </a:r>
            <a:r>
              <a:rPr lang="en-GB" sz="1100" dirty="0">
                <a:solidFill>
                  <a:srgbClr val="000000"/>
                </a:solidFill>
                <a:latin typeface="Arial" panose="020B0604020202020204"/>
              </a:rPr>
              <a:t> Ali MP, Liam Byrne MP, and more.</a:t>
            </a:r>
            <a:endParaRPr lang="en-US" dirty="0"/>
          </a:p>
        </p:txBody>
      </p:sp>
      <p:grpSp>
        <p:nvGrpSpPr>
          <p:cNvPr id="9" name="Group 8">
            <a:extLst>
              <a:ext uri="{FF2B5EF4-FFF2-40B4-BE49-F238E27FC236}">
                <a16:creationId xmlns:a16="http://schemas.microsoft.com/office/drawing/2014/main" id="{2907FD46-F9FF-B7A2-CE97-54C1FC376AC8}"/>
              </a:ext>
            </a:extLst>
          </p:cNvPr>
          <p:cNvGrpSpPr/>
          <p:nvPr/>
        </p:nvGrpSpPr>
        <p:grpSpPr>
          <a:xfrm>
            <a:off x="6566264" y="204959"/>
            <a:ext cx="5429248" cy="6294697"/>
            <a:chOff x="6096001" y="248455"/>
            <a:chExt cx="5429248" cy="6294697"/>
          </a:xfrm>
        </p:grpSpPr>
        <p:pic>
          <p:nvPicPr>
            <p:cNvPr id="8" name="Picture 7">
              <a:extLst>
                <a:ext uri="{FF2B5EF4-FFF2-40B4-BE49-F238E27FC236}">
                  <a16:creationId xmlns:a16="http://schemas.microsoft.com/office/drawing/2014/main" id="{EEFC25B7-D827-22D4-6C00-644738179862}"/>
                </a:ext>
              </a:extLst>
            </p:cNvPr>
            <p:cNvPicPr>
              <a:picLocks noChangeAspect="1"/>
            </p:cNvPicPr>
            <p:nvPr/>
          </p:nvPicPr>
          <p:blipFill>
            <a:blip r:embed="rId3"/>
            <a:stretch>
              <a:fillRect/>
            </a:stretch>
          </p:blipFill>
          <p:spPr>
            <a:xfrm>
              <a:off x="6096001" y="1434020"/>
              <a:ext cx="5270960" cy="5109132"/>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9EA45D28-7443-9CFB-0DD2-680C448155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03375" y="1406030"/>
              <a:ext cx="4821874" cy="4932046"/>
            </a:xfrm>
            <a:prstGeom prst="rect">
              <a:avLst/>
            </a:prstGeom>
          </p:spPr>
        </p:pic>
        <p:pic>
          <p:nvPicPr>
            <p:cNvPr id="5" name="Picture 4">
              <a:extLst>
                <a:ext uri="{FF2B5EF4-FFF2-40B4-BE49-F238E27FC236}">
                  <a16:creationId xmlns:a16="http://schemas.microsoft.com/office/drawing/2014/main" id="{C54FB524-A481-CE1E-0BDA-0BC4E8829602}"/>
                </a:ext>
              </a:extLst>
            </p:cNvPr>
            <p:cNvPicPr>
              <a:picLocks noChangeAspect="1"/>
            </p:cNvPicPr>
            <p:nvPr/>
          </p:nvPicPr>
          <p:blipFill>
            <a:blip r:embed="rId5"/>
            <a:stretch>
              <a:fillRect/>
            </a:stretch>
          </p:blipFill>
          <p:spPr>
            <a:xfrm>
              <a:off x="9668289" y="827243"/>
              <a:ext cx="1130300" cy="952500"/>
            </a:xfrm>
            <a:prstGeom prst="rect">
              <a:avLst/>
            </a:prstGeom>
          </p:spPr>
        </p:pic>
        <p:pic>
          <p:nvPicPr>
            <p:cNvPr id="6" name="Picture 5">
              <a:extLst>
                <a:ext uri="{FF2B5EF4-FFF2-40B4-BE49-F238E27FC236}">
                  <a16:creationId xmlns:a16="http://schemas.microsoft.com/office/drawing/2014/main" id="{56310E73-9C1F-FF49-F99F-C812E7400AA5}"/>
                </a:ext>
              </a:extLst>
            </p:cNvPr>
            <p:cNvPicPr>
              <a:picLocks noChangeAspect="1"/>
            </p:cNvPicPr>
            <p:nvPr/>
          </p:nvPicPr>
          <p:blipFill>
            <a:blip r:embed="rId5"/>
            <a:stretch>
              <a:fillRect/>
            </a:stretch>
          </p:blipFill>
          <p:spPr>
            <a:xfrm flipH="1">
              <a:off x="8325567" y="248455"/>
              <a:ext cx="1130300" cy="952500"/>
            </a:xfrm>
            <a:prstGeom prst="rect">
              <a:avLst/>
            </a:prstGeom>
          </p:spPr>
        </p:pic>
      </p:grpSp>
      <p:sp>
        <p:nvSpPr>
          <p:cNvPr id="12" name="Content Placeholder 1">
            <a:extLst>
              <a:ext uri="{FF2B5EF4-FFF2-40B4-BE49-F238E27FC236}">
                <a16:creationId xmlns:a16="http://schemas.microsoft.com/office/drawing/2014/main" id="{01DB4CC3-E68A-F58D-AA3C-9DCA64CB7D96}"/>
              </a:ext>
            </a:extLst>
          </p:cNvPr>
          <p:cNvSpPr txBox="1">
            <a:spLocks/>
          </p:cNvSpPr>
          <p:nvPr/>
        </p:nvSpPr>
        <p:spPr>
          <a:xfrm>
            <a:off x="1307379" y="5790302"/>
            <a:ext cx="6086198"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sz="1100" dirty="0">
                <a:effectLst/>
              </a:rPr>
              <a:t>Are you interested in feeding into our policy submissions ahead of key fiscal moments? Would you like to find out more about current and upcoming Public Affairs opportunities, meetings or events? Reach out to</a:t>
            </a:r>
            <a:r>
              <a:rPr lang="en-GB" sz="1100" b="1" dirty="0">
                <a:solidFill>
                  <a:srgbClr val="695BFC"/>
                </a:solidFill>
                <a:effectLst/>
              </a:rPr>
              <a:t> </a:t>
            </a:r>
            <a:r>
              <a:rPr lang="en-GB" sz="1100" b="1" u="sng" dirty="0">
                <a:solidFill>
                  <a:srgbClr val="695BFC"/>
                </a:solidFill>
                <a:effectLst/>
                <a:hlinkClick r:id="rId6"/>
              </a:rPr>
              <a:t>Alice Grimes</a:t>
            </a:r>
            <a:r>
              <a:rPr lang="en-GB" sz="1100" dirty="0">
                <a:effectLst/>
              </a:rPr>
              <a:t>, Head of Public Affairs.</a:t>
            </a:r>
          </a:p>
          <a:p>
            <a:endParaRPr lang="en-US" dirty="0">
              <a:latin typeface="+mn-lt"/>
            </a:endParaRPr>
          </a:p>
        </p:txBody>
      </p:sp>
      <p:sp>
        <p:nvSpPr>
          <p:cNvPr id="16" name="Oval 15">
            <a:extLst>
              <a:ext uri="{FF2B5EF4-FFF2-40B4-BE49-F238E27FC236}">
                <a16:creationId xmlns:a16="http://schemas.microsoft.com/office/drawing/2014/main" id="{648CA492-C610-AC7C-4A9A-C44F997138CD}"/>
              </a:ext>
            </a:extLst>
          </p:cNvPr>
          <p:cNvSpPr/>
          <p:nvPr/>
        </p:nvSpPr>
        <p:spPr>
          <a:xfrm>
            <a:off x="590883" y="5799188"/>
            <a:ext cx="673504" cy="673504"/>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59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26D1-ECC1-1687-6041-31724DB392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485B44-273A-A854-3AE5-0CBA00CB2020}"/>
              </a:ext>
            </a:extLst>
          </p:cNvPr>
          <p:cNvSpPr>
            <a:spLocks noGrp="1"/>
          </p:cNvSpPr>
          <p:nvPr>
            <p:ph idx="1"/>
          </p:nvPr>
        </p:nvSpPr>
        <p:spPr>
          <a:xfrm>
            <a:off x="694800" y="385200"/>
            <a:ext cx="6330557" cy="5405102"/>
          </a:xfrm>
        </p:spPr>
        <p:txBody>
          <a:bodyPr>
            <a:normAutofit lnSpcReduction="10000"/>
          </a:bodyPr>
          <a:lstStyle/>
          <a:p>
            <a:r>
              <a:rPr lang="en-US"/>
              <a:t>Net zero</a:t>
            </a:r>
          </a:p>
          <a:p>
            <a:pPr lvl="2"/>
            <a:r>
              <a:rPr lang="en-US"/>
              <a:t>The ambition</a:t>
            </a:r>
          </a:p>
          <a:p>
            <a:pPr lvl="3"/>
            <a:r>
              <a:rPr lang="en-GB" sz="1200"/>
              <a:t>For businesses to lead a successful transition to net zero in the UK, with a world-leading environment for the growth in green industries, maximising the investment opportunities associated with the change.</a:t>
            </a:r>
            <a:endParaRPr lang="en-US" sz="1200"/>
          </a:p>
          <a:p>
            <a:pPr lvl="2"/>
            <a:r>
              <a:rPr lang="en-US"/>
              <a:t>Our pledges</a:t>
            </a:r>
          </a:p>
          <a:p>
            <a:pPr lvl="5"/>
            <a:r>
              <a:rPr lang="en-GB"/>
              <a:t>T</a:t>
            </a:r>
            <a:r>
              <a:rPr lang="en-GB" noProof="0"/>
              <a:t>o speed up net zero infrastructure delivery</a:t>
            </a:r>
          </a:p>
          <a:p>
            <a:pPr lvl="5"/>
            <a:r>
              <a:rPr lang="en-GB"/>
              <a:t>T</a:t>
            </a:r>
            <a:r>
              <a:rPr lang="en-GB" noProof="0"/>
              <a:t>o strengthen green investment incentives</a:t>
            </a:r>
          </a:p>
          <a:p>
            <a:pPr lvl="5"/>
            <a:r>
              <a:rPr lang="en-GB"/>
              <a:t>T</a:t>
            </a:r>
            <a:r>
              <a:rPr lang="en-GB" noProof="0"/>
              <a:t>o deliver competitive energy costs</a:t>
            </a:r>
          </a:p>
          <a:p>
            <a:pPr lvl="5"/>
            <a:r>
              <a:rPr lang="en-GB" noProof="0"/>
              <a:t>To demonstrate net zero international leadership.</a:t>
            </a:r>
            <a:endParaRPr lang="en-US"/>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We’ve r</a:t>
            </a: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esponded</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to the Autumn Statement and published net zero investment and delivery policy recommendations in the CBI business manifesto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 persuaded</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the Chancellor to cut the time it takes to build electricity transmission infrastructure and obtain connections to the grid.</a:t>
            </a:r>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We’ll d</a:t>
            </a: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eepen</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engagement with the Shadow Ministerial team to influence Labour’s prioritisation of green investment to drive UK growth</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We’ll convene members on the government’s response to addressing carbon leakage risk to support decarbonisation and the future of the UK Emissions Trading Scheme.</a:t>
            </a:r>
          </a:p>
          <a:p>
            <a:endParaRPr lang="en-US"/>
          </a:p>
        </p:txBody>
      </p:sp>
      <p:grpSp>
        <p:nvGrpSpPr>
          <p:cNvPr id="9" name="Group 8">
            <a:extLst>
              <a:ext uri="{FF2B5EF4-FFF2-40B4-BE49-F238E27FC236}">
                <a16:creationId xmlns:a16="http://schemas.microsoft.com/office/drawing/2014/main" id="{8303E500-77E5-A7B0-9FDA-220D1B55B353}"/>
              </a:ext>
            </a:extLst>
          </p:cNvPr>
          <p:cNvGrpSpPr/>
          <p:nvPr/>
        </p:nvGrpSpPr>
        <p:grpSpPr>
          <a:xfrm>
            <a:off x="6426558" y="838476"/>
            <a:ext cx="5765442" cy="6019524"/>
            <a:chOff x="6426558" y="838476"/>
            <a:chExt cx="5765442" cy="6019524"/>
          </a:xfrm>
        </p:grpSpPr>
        <p:pic>
          <p:nvPicPr>
            <p:cNvPr id="8" name="Picture 7">
              <a:extLst>
                <a:ext uri="{FF2B5EF4-FFF2-40B4-BE49-F238E27FC236}">
                  <a16:creationId xmlns:a16="http://schemas.microsoft.com/office/drawing/2014/main" id="{3C07D1DB-D2F2-C134-834A-6CFCA74C38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666"/>
            <a:stretch/>
          </p:blipFill>
          <p:spPr>
            <a:xfrm>
              <a:off x="6659217" y="2083332"/>
              <a:ext cx="4089952" cy="4014439"/>
            </a:xfrm>
            <a:prstGeom prst="rect">
              <a:avLst/>
            </a:prstGeom>
          </p:spPr>
        </p:pic>
        <p:pic>
          <p:nvPicPr>
            <p:cNvPr id="6" name="Picture 5">
              <a:extLst>
                <a:ext uri="{FF2B5EF4-FFF2-40B4-BE49-F238E27FC236}">
                  <a16:creationId xmlns:a16="http://schemas.microsoft.com/office/drawing/2014/main" id="{B26B00F1-E54C-5E5C-434C-5789B7C21746}"/>
                </a:ext>
              </a:extLst>
            </p:cNvPr>
            <p:cNvPicPr>
              <a:picLocks noChangeAspect="1"/>
            </p:cNvPicPr>
            <p:nvPr/>
          </p:nvPicPr>
          <p:blipFill>
            <a:blip r:embed="rId4"/>
            <a:stretch>
              <a:fillRect/>
            </a:stretch>
          </p:blipFill>
          <p:spPr>
            <a:xfrm>
              <a:off x="7098472" y="2684117"/>
              <a:ext cx="2984500" cy="2921000"/>
            </a:xfrm>
            <a:prstGeom prst="rect">
              <a:avLst/>
            </a:prstGeom>
          </p:spPr>
        </p:pic>
        <p:pic>
          <p:nvPicPr>
            <p:cNvPr id="4" name="Picture 3" descr="A white car with a black background&#10;&#10;Description automatically generated">
              <a:extLst>
                <a:ext uri="{FF2B5EF4-FFF2-40B4-BE49-F238E27FC236}">
                  <a16:creationId xmlns:a16="http://schemas.microsoft.com/office/drawing/2014/main" id="{C4F08BF6-107A-9306-5CB5-47B23B6FCF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6558" y="2785057"/>
              <a:ext cx="5765442" cy="4072943"/>
            </a:xfrm>
            <a:prstGeom prst="rect">
              <a:avLst/>
            </a:prstGeom>
          </p:spPr>
        </p:pic>
        <p:pic>
          <p:nvPicPr>
            <p:cNvPr id="7" name="Picture 6">
              <a:extLst>
                <a:ext uri="{FF2B5EF4-FFF2-40B4-BE49-F238E27FC236}">
                  <a16:creationId xmlns:a16="http://schemas.microsoft.com/office/drawing/2014/main" id="{69DEF7A2-F9F4-8AC9-6FC0-F74BC1D6EB38}"/>
                </a:ext>
              </a:extLst>
            </p:cNvPr>
            <p:cNvPicPr>
              <a:picLocks noChangeAspect="1"/>
            </p:cNvPicPr>
            <p:nvPr/>
          </p:nvPicPr>
          <p:blipFill>
            <a:blip r:embed="rId6"/>
            <a:stretch>
              <a:fillRect/>
            </a:stretch>
          </p:blipFill>
          <p:spPr>
            <a:xfrm>
              <a:off x="10647569" y="838476"/>
              <a:ext cx="736600" cy="1384300"/>
            </a:xfrm>
            <a:prstGeom prst="rect">
              <a:avLst/>
            </a:prstGeom>
          </p:spPr>
        </p:pic>
      </p:grpSp>
      <p:sp>
        <p:nvSpPr>
          <p:cNvPr id="11" name="Content Placeholder 1">
            <a:extLst>
              <a:ext uri="{FF2B5EF4-FFF2-40B4-BE49-F238E27FC236}">
                <a16:creationId xmlns:a16="http://schemas.microsoft.com/office/drawing/2014/main" id="{432951AD-52B3-1964-18C3-CD8125519FA0}"/>
              </a:ext>
            </a:extLst>
          </p:cNvPr>
          <p:cNvSpPr txBox="1">
            <a:spLocks/>
          </p:cNvSpPr>
          <p:nvPr/>
        </p:nvSpPr>
        <p:spPr>
          <a:xfrm>
            <a:off x="1307380" y="5790302"/>
            <a:ext cx="5351838"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rPr>
              <a:t>If you’d like to hear about current and upcoming opportunities in Net Zero, please contact </a:t>
            </a:r>
            <a:r>
              <a:rPr lang="en-GB" b="1" u="sng">
                <a:solidFill>
                  <a:srgbClr val="695BFC"/>
                </a:solidFill>
                <a:effectLst/>
                <a:hlinkClick r:id="rId7"/>
              </a:rPr>
              <a:t>Tania Kumar</a:t>
            </a:r>
            <a:r>
              <a:rPr lang="en-GB">
                <a:effectLst/>
              </a:rPr>
              <a:t>, Policy Director, Net Zero.</a:t>
            </a:r>
          </a:p>
          <a:p>
            <a:endParaRPr lang="en-US"/>
          </a:p>
        </p:txBody>
      </p:sp>
      <p:sp>
        <p:nvSpPr>
          <p:cNvPr id="12" name="Oval 11">
            <a:extLst>
              <a:ext uri="{FF2B5EF4-FFF2-40B4-BE49-F238E27FC236}">
                <a16:creationId xmlns:a16="http://schemas.microsoft.com/office/drawing/2014/main" id="{FF75309A-D29A-4972-554C-82AB09BCEB00}"/>
              </a:ext>
            </a:extLst>
          </p:cNvPr>
          <p:cNvSpPr/>
          <p:nvPr/>
        </p:nvSpPr>
        <p:spPr>
          <a:xfrm>
            <a:off x="590883" y="5799188"/>
            <a:ext cx="673504" cy="673504"/>
          </a:xfrm>
          <a:prstGeom prst="ellipse">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840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BE9A5-F8E2-DC9F-C323-6A7C24E938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22F88-8140-0A0E-B647-86BF61CB5539}"/>
              </a:ext>
            </a:extLst>
          </p:cNvPr>
          <p:cNvSpPr>
            <a:spLocks noGrp="1"/>
          </p:cNvSpPr>
          <p:nvPr>
            <p:ph idx="1"/>
          </p:nvPr>
        </p:nvSpPr>
        <p:spPr>
          <a:xfrm>
            <a:off x="694800" y="385200"/>
            <a:ext cx="6330557" cy="5405102"/>
          </a:xfrm>
        </p:spPr>
        <p:txBody>
          <a:bodyPr>
            <a:normAutofit/>
          </a:bodyPr>
          <a:lstStyle/>
          <a:p>
            <a:r>
              <a:rPr lang="en-US"/>
              <a:t>Future of work and skills</a:t>
            </a:r>
          </a:p>
          <a:p>
            <a:pPr lvl="2"/>
            <a:r>
              <a:rPr lang="en-US"/>
              <a:t>The ambition</a:t>
            </a:r>
          </a:p>
          <a:p>
            <a:pPr lvl="3"/>
            <a:r>
              <a:rPr lang="en-GB" sz="1200"/>
              <a:t>For UK business to successfully navigate a future of work in which technology is rapidly changing the skills needed by businesses, and the employee and societal expectations of employers are increasing.</a:t>
            </a:r>
            <a:endParaRPr lang="en-US" sz="1200"/>
          </a:p>
          <a:p>
            <a:pPr lvl="2"/>
            <a:r>
              <a:rPr lang="en-US"/>
              <a:t>Our pledges</a:t>
            </a:r>
          </a:p>
          <a:p>
            <a:pPr lvl="5"/>
            <a:r>
              <a:rPr lang="en-GB" noProof="0"/>
              <a:t>To sharpen focus on adult skills</a:t>
            </a:r>
          </a:p>
          <a:p>
            <a:pPr lvl="5"/>
            <a:r>
              <a:rPr lang="en-GB"/>
              <a:t>T</a:t>
            </a:r>
            <a:r>
              <a:rPr lang="en-GB" noProof="0"/>
              <a:t>o reduce shortages by tackling barriers to work.</a:t>
            </a:r>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 persuaded the government to increase funding for existing childcare provision</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We’ve submitted via the CBI’s Business Manifesto key recommendations for the next government to take to improve adult skills and tackle labour shortages</a:t>
            </a:r>
            <a:endParaRPr lang="en-GB">
              <a:solidFill>
                <a:srgbClr val="000000"/>
              </a:solidFill>
              <a:latin typeface="Arial" panose="020B0604020202020204"/>
            </a:endParaRP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Following CBI lobbying earlier in the year, the Treasury launched a public consultation on the tax treatment of employee health interventions and occupational health provision.</a:t>
            </a:r>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We’ve launched a new Education &amp; Skills Working Group, and an exclusive member roundtable on adult skills</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We’re launching a new labour shortages campaign targeting political stakeholders and members suffering from their impact.</a:t>
            </a: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a:p>
            <a:endParaRPr lang="en-US"/>
          </a:p>
        </p:txBody>
      </p:sp>
      <p:grpSp>
        <p:nvGrpSpPr>
          <p:cNvPr id="10" name="Group 9">
            <a:extLst>
              <a:ext uri="{FF2B5EF4-FFF2-40B4-BE49-F238E27FC236}">
                <a16:creationId xmlns:a16="http://schemas.microsoft.com/office/drawing/2014/main" id="{215AA1E9-2168-0402-18F4-83E90722A224}"/>
              </a:ext>
            </a:extLst>
          </p:cNvPr>
          <p:cNvGrpSpPr/>
          <p:nvPr/>
        </p:nvGrpSpPr>
        <p:grpSpPr>
          <a:xfrm>
            <a:off x="6997307" y="780816"/>
            <a:ext cx="5029040" cy="5798889"/>
            <a:chOff x="6997307" y="780816"/>
            <a:chExt cx="5029040" cy="5798889"/>
          </a:xfrm>
        </p:grpSpPr>
        <p:pic>
          <p:nvPicPr>
            <p:cNvPr id="4" name="Picture 3" descr="A person sitting in a chair using a computer&#10;&#10;Description automatically generated">
              <a:extLst>
                <a:ext uri="{FF2B5EF4-FFF2-40B4-BE49-F238E27FC236}">
                  <a16:creationId xmlns:a16="http://schemas.microsoft.com/office/drawing/2014/main" id="{1A03236B-7CE8-B81A-BFA9-CF163E99FE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5725" y="1479316"/>
              <a:ext cx="4770622" cy="5100389"/>
            </a:xfrm>
            <a:prstGeom prst="rect">
              <a:avLst/>
            </a:prstGeom>
          </p:spPr>
        </p:pic>
        <p:pic>
          <p:nvPicPr>
            <p:cNvPr id="6" name="Picture 5">
              <a:extLst>
                <a:ext uri="{FF2B5EF4-FFF2-40B4-BE49-F238E27FC236}">
                  <a16:creationId xmlns:a16="http://schemas.microsoft.com/office/drawing/2014/main" id="{AA06C1B8-8AEC-8756-7263-B747E35EA85A}"/>
                </a:ext>
              </a:extLst>
            </p:cNvPr>
            <p:cNvPicPr>
              <a:picLocks noChangeAspect="1"/>
            </p:cNvPicPr>
            <p:nvPr/>
          </p:nvPicPr>
          <p:blipFill>
            <a:blip r:embed="rId4"/>
            <a:stretch>
              <a:fillRect/>
            </a:stretch>
          </p:blipFill>
          <p:spPr>
            <a:xfrm flipH="1">
              <a:off x="9072880" y="1961598"/>
              <a:ext cx="2452370" cy="1467402"/>
            </a:xfrm>
            <a:prstGeom prst="rect">
              <a:avLst/>
            </a:prstGeom>
          </p:spPr>
        </p:pic>
        <p:pic>
          <p:nvPicPr>
            <p:cNvPr id="8" name="Picture 7">
              <a:extLst>
                <a:ext uri="{FF2B5EF4-FFF2-40B4-BE49-F238E27FC236}">
                  <a16:creationId xmlns:a16="http://schemas.microsoft.com/office/drawing/2014/main" id="{6A6E5773-8CEB-8EB7-14DE-C4E35198423B}"/>
                </a:ext>
              </a:extLst>
            </p:cNvPr>
            <p:cNvPicPr>
              <a:picLocks noChangeAspect="1"/>
            </p:cNvPicPr>
            <p:nvPr/>
          </p:nvPicPr>
          <p:blipFill>
            <a:blip r:embed="rId5"/>
            <a:stretch>
              <a:fillRect/>
            </a:stretch>
          </p:blipFill>
          <p:spPr>
            <a:xfrm flipH="1">
              <a:off x="10988451" y="780816"/>
              <a:ext cx="698500" cy="698500"/>
            </a:xfrm>
            <a:prstGeom prst="rect">
              <a:avLst/>
            </a:prstGeom>
          </p:spPr>
        </p:pic>
        <p:pic>
          <p:nvPicPr>
            <p:cNvPr id="9" name="Picture 8">
              <a:extLst>
                <a:ext uri="{FF2B5EF4-FFF2-40B4-BE49-F238E27FC236}">
                  <a16:creationId xmlns:a16="http://schemas.microsoft.com/office/drawing/2014/main" id="{C419C1ED-CA4D-7549-8D1E-0A637E45D421}"/>
                </a:ext>
              </a:extLst>
            </p:cNvPr>
            <p:cNvPicPr>
              <a:picLocks noChangeAspect="1"/>
            </p:cNvPicPr>
            <p:nvPr/>
          </p:nvPicPr>
          <p:blipFill>
            <a:blip r:embed="rId6"/>
            <a:stretch>
              <a:fillRect/>
            </a:stretch>
          </p:blipFill>
          <p:spPr>
            <a:xfrm flipH="1">
              <a:off x="6997307" y="5881205"/>
              <a:ext cx="698500" cy="698500"/>
            </a:xfrm>
            <a:prstGeom prst="rect">
              <a:avLst/>
            </a:prstGeom>
          </p:spPr>
        </p:pic>
      </p:grpSp>
      <p:sp>
        <p:nvSpPr>
          <p:cNvPr id="14" name="Content Placeholder 1">
            <a:extLst>
              <a:ext uri="{FF2B5EF4-FFF2-40B4-BE49-F238E27FC236}">
                <a16:creationId xmlns:a16="http://schemas.microsoft.com/office/drawing/2014/main" id="{5F710D8A-AE0A-3552-80FF-8BEA373BE7EF}"/>
              </a:ext>
            </a:extLst>
          </p:cNvPr>
          <p:cNvSpPr txBox="1">
            <a:spLocks/>
          </p:cNvSpPr>
          <p:nvPr/>
        </p:nvSpPr>
        <p:spPr>
          <a:xfrm>
            <a:off x="1307380" y="5790302"/>
            <a:ext cx="5472244"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rPr>
              <a:t>To get involved with Future of Work, including anything labour or skills related, please reach out to </a:t>
            </a:r>
            <a:r>
              <a:rPr lang="en-GB" b="1" u="sng">
                <a:solidFill>
                  <a:srgbClr val="695BFC"/>
                </a:solidFill>
                <a:effectLst/>
                <a:hlinkClick r:id="rId7"/>
              </a:rPr>
              <a:t>Matthew Percival</a:t>
            </a:r>
            <a:r>
              <a:rPr lang="en-GB">
                <a:effectLst/>
              </a:rPr>
              <a:t>, Future of Work and Skills Director, to find out about upcoming opportunities in this area.</a:t>
            </a:r>
          </a:p>
          <a:p>
            <a:endParaRPr lang="en-US"/>
          </a:p>
        </p:txBody>
      </p:sp>
      <p:sp>
        <p:nvSpPr>
          <p:cNvPr id="15" name="Oval 14">
            <a:extLst>
              <a:ext uri="{FF2B5EF4-FFF2-40B4-BE49-F238E27FC236}">
                <a16:creationId xmlns:a16="http://schemas.microsoft.com/office/drawing/2014/main" id="{CC128433-31B5-6F9F-BC61-B14092B06CA6}"/>
              </a:ext>
            </a:extLst>
          </p:cNvPr>
          <p:cNvSpPr/>
          <p:nvPr/>
        </p:nvSpPr>
        <p:spPr>
          <a:xfrm>
            <a:off x="590883" y="5799188"/>
            <a:ext cx="673504" cy="673504"/>
          </a:xfrm>
          <a:prstGeom prst="ellipse">
            <a:avLst/>
          </a:prstGeom>
          <a:blipFill>
            <a:blip r:embed="rId8"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22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E2866-6450-2294-4475-F24797BD8D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D94CF92-845B-1612-7AC6-138FBA7EFFCD}"/>
              </a:ext>
            </a:extLst>
          </p:cNvPr>
          <p:cNvPicPr>
            <a:picLocks noChangeAspect="1"/>
          </p:cNvPicPr>
          <p:nvPr/>
        </p:nvPicPr>
        <p:blipFill>
          <a:blip r:embed="rId3"/>
          <a:stretch>
            <a:fillRect/>
          </a:stretch>
        </p:blipFill>
        <p:spPr>
          <a:xfrm>
            <a:off x="7200354" y="844732"/>
            <a:ext cx="4036423" cy="4036423"/>
          </a:xfrm>
          <a:prstGeom prst="rect">
            <a:avLst/>
          </a:prstGeom>
        </p:spPr>
      </p:pic>
      <p:sp>
        <p:nvSpPr>
          <p:cNvPr id="2" name="Content Placeholder 1">
            <a:extLst>
              <a:ext uri="{FF2B5EF4-FFF2-40B4-BE49-F238E27FC236}">
                <a16:creationId xmlns:a16="http://schemas.microsoft.com/office/drawing/2014/main" id="{43504501-893E-9DB3-D5FB-4C5970CFD3A7}"/>
              </a:ext>
            </a:extLst>
          </p:cNvPr>
          <p:cNvSpPr>
            <a:spLocks noGrp="1"/>
          </p:cNvSpPr>
          <p:nvPr>
            <p:ph idx="1"/>
          </p:nvPr>
        </p:nvSpPr>
        <p:spPr>
          <a:xfrm>
            <a:off x="694800" y="385200"/>
            <a:ext cx="6330557" cy="5181029"/>
          </a:xfrm>
        </p:spPr>
        <p:txBody>
          <a:bodyPr>
            <a:normAutofit/>
          </a:bodyPr>
          <a:lstStyle/>
          <a:p>
            <a:r>
              <a:rPr lang="en-US"/>
              <a:t>Technology and innovation</a:t>
            </a:r>
          </a:p>
          <a:p>
            <a:pPr lvl="2"/>
            <a:r>
              <a:rPr lang="en-US"/>
              <a:t>The ambition</a:t>
            </a:r>
          </a:p>
          <a:p>
            <a:pPr lvl="3"/>
            <a:r>
              <a:rPr lang="en-GB" sz="1200"/>
              <a:t>For the UK to be the best place in the world for businesses to invest in and benefit from innovation and technology, and to grow an innovative business.</a:t>
            </a:r>
            <a:endParaRPr lang="en-US" sz="1200"/>
          </a:p>
          <a:p>
            <a:pPr lvl="2"/>
            <a:r>
              <a:rPr lang="en-US"/>
              <a:t>Our pledges</a:t>
            </a:r>
          </a:p>
          <a:p>
            <a:pPr lvl="5"/>
            <a:r>
              <a:rPr lang="en-GB"/>
              <a:t>Technology adoption for productivity</a:t>
            </a:r>
          </a:p>
          <a:p>
            <a:pPr lvl="5"/>
            <a:r>
              <a:rPr lang="en-GB"/>
              <a:t>Innovation-enabling regulation</a:t>
            </a:r>
          </a:p>
          <a:p>
            <a:pPr lvl="5"/>
            <a:r>
              <a:rPr lang="en-GB"/>
              <a:t>Science and technology superpower</a:t>
            </a:r>
          </a:p>
          <a:p>
            <a:pPr lvl="5"/>
            <a:r>
              <a:rPr lang="en-GB" noProof="0"/>
              <a:t>Scaling an innovative business.</a:t>
            </a:r>
            <a:endParaRPr lang="en-GB"/>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 persuaded the Chancellor to introduce a new R&amp;D tax credit scheme that will be simpler, certain and will drive investment from innovative businesses of all sizes</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 persuaded the government to rejoin Horizon Europe on a bespoke deal.</a:t>
            </a:r>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We’ll f</a:t>
            </a: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ollow</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up on the government’s response to the AI White Paper consultation</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We’ll host member roundtables on topics including innovation regulation and technology adoption.</a:t>
            </a:r>
            <a:endParaRPr lang="en-US"/>
          </a:p>
        </p:txBody>
      </p:sp>
      <p:pic>
        <p:nvPicPr>
          <p:cNvPr id="4" name="Picture 3" descr="A white robot hand with a black background&#10;&#10;Description automatically generated">
            <a:extLst>
              <a:ext uri="{FF2B5EF4-FFF2-40B4-BE49-F238E27FC236}">
                <a16:creationId xmlns:a16="http://schemas.microsoft.com/office/drawing/2014/main" id="{A3DFB044-9EE7-690A-C712-00F028EC15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flipH="1">
            <a:off x="7441474" y="714101"/>
            <a:ext cx="5464629" cy="4036423"/>
          </a:xfrm>
          <a:prstGeom prst="rect">
            <a:avLst/>
          </a:prstGeom>
        </p:spPr>
      </p:pic>
      <p:pic>
        <p:nvPicPr>
          <p:cNvPr id="5" name="Picture 4">
            <a:extLst>
              <a:ext uri="{FF2B5EF4-FFF2-40B4-BE49-F238E27FC236}">
                <a16:creationId xmlns:a16="http://schemas.microsoft.com/office/drawing/2014/main" id="{A87E3ABD-B61D-356F-C75A-9E0D7AC4D6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514623" y="4598126"/>
            <a:ext cx="3522555" cy="746157"/>
          </a:xfrm>
          <a:prstGeom prst="rect">
            <a:avLst/>
          </a:prstGeom>
        </p:spPr>
      </p:pic>
      <p:sp>
        <p:nvSpPr>
          <p:cNvPr id="7" name="Content Placeholder 1">
            <a:extLst>
              <a:ext uri="{FF2B5EF4-FFF2-40B4-BE49-F238E27FC236}">
                <a16:creationId xmlns:a16="http://schemas.microsoft.com/office/drawing/2014/main" id="{87CA5D35-78FC-8CC7-F004-B4D844266B6D}"/>
              </a:ext>
            </a:extLst>
          </p:cNvPr>
          <p:cNvSpPr txBox="1">
            <a:spLocks/>
          </p:cNvSpPr>
          <p:nvPr/>
        </p:nvSpPr>
        <p:spPr>
          <a:xfrm>
            <a:off x="1307379" y="5790302"/>
            <a:ext cx="6016537"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rPr>
              <a:t>To find out about current and upcoming opportunities, meetings and events in Technology and Innovation, please contact</a:t>
            </a:r>
            <a:r>
              <a:rPr lang="en-GB" b="1">
                <a:solidFill>
                  <a:srgbClr val="695BFC"/>
                </a:solidFill>
                <a:effectLst/>
              </a:rPr>
              <a:t> </a:t>
            </a:r>
            <a:r>
              <a:rPr lang="en-GB" b="1" u="sng">
                <a:solidFill>
                  <a:srgbClr val="695BFC"/>
                </a:solidFill>
                <a:effectLst/>
                <a:hlinkClick r:id="rId6"/>
              </a:rPr>
              <a:t>Benjamin Reid</a:t>
            </a:r>
            <a:r>
              <a:rPr lang="en-GB">
                <a:solidFill>
                  <a:srgbClr val="695BFC"/>
                </a:solidFill>
                <a:effectLst/>
              </a:rPr>
              <a:t>,</a:t>
            </a:r>
            <a:r>
              <a:rPr lang="en-GB" b="1">
                <a:solidFill>
                  <a:srgbClr val="695BFC"/>
                </a:solidFill>
                <a:effectLst/>
              </a:rPr>
              <a:t> </a:t>
            </a:r>
            <a:r>
              <a:rPr lang="en-GB">
                <a:effectLst/>
              </a:rPr>
              <a:t>Technology and Innovation Transformation Director.</a:t>
            </a:r>
          </a:p>
          <a:p>
            <a:endParaRPr lang="en-US"/>
          </a:p>
        </p:txBody>
      </p:sp>
      <p:sp>
        <p:nvSpPr>
          <p:cNvPr id="8" name="Oval 7">
            <a:extLst>
              <a:ext uri="{FF2B5EF4-FFF2-40B4-BE49-F238E27FC236}">
                <a16:creationId xmlns:a16="http://schemas.microsoft.com/office/drawing/2014/main" id="{8415CFD4-1B70-C9AB-0308-2531C5BAA0C2}"/>
              </a:ext>
            </a:extLst>
          </p:cNvPr>
          <p:cNvSpPr/>
          <p:nvPr/>
        </p:nvSpPr>
        <p:spPr>
          <a:xfrm>
            <a:off x="590883" y="5799188"/>
            <a:ext cx="673504" cy="673504"/>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949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030E-5CD1-CBBE-CB25-841763474A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0DCADB-2267-4188-9FA8-2AEF56998F7F}"/>
              </a:ext>
            </a:extLst>
          </p:cNvPr>
          <p:cNvPicPr>
            <a:picLocks noChangeAspect="1"/>
          </p:cNvPicPr>
          <p:nvPr/>
        </p:nvPicPr>
        <p:blipFill>
          <a:blip r:embed="rId3"/>
          <a:stretch>
            <a:fillRect/>
          </a:stretch>
        </p:blipFill>
        <p:spPr>
          <a:xfrm>
            <a:off x="7298871" y="1369944"/>
            <a:ext cx="4648200" cy="4495800"/>
          </a:xfrm>
          <a:prstGeom prst="rect">
            <a:avLst/>
          </a:prstGeom>
        </p:spPr>
      </p:pic>
      <p:sp>
        <p:nvSpPr>
          <p:cNvPr id="2" name="Content Placeholder 1">
            <a:extLst>
              <a:ext uri="{FF2B5EF4-FFF2-40B4-BE49-F238E27FC236}">
                <a16:creationId xmlns:a16="http://schemas.microsoft.com/office/drawing/2014/main" id="{B731433E-9931-F534-B8CA-D24FD682B106}"/>
              </a:ext>
            </a:extLst>
          </p:cNvPr>
          <p:cNvSpPr>
            <a:spLocks noGrp="1"/>
          </p:cNvSpPr>
          <p:nvPr>
            <p:ph idx="1"/>
          </p:nvPr>
        </p:nvSpPr>
        <p:spPr>
          <a:xfrm>
            <a:off x="694800" y="385200"/>
            <a:ext cx="6604071" cy="5276414"/>
          </a:xfrm>
        </p:spPr>
        <p:txBody>
          <a:bodyPr>
            <a:normAutofit fontScale="92500" lnSpcReduction="20000"/>
          </a:bodyPr>
          <a:lstStyle/>
          <a:p>
            <a:r>
              <a:rPr lang="en-US"/>
              <a:t>UK competitiveness</a:t>
            </a:r>
          </a:p>
          <a:p>
            <a:pPr lvl="2"/>
            <a:r>
              <a:rPr lang="en-US"/>
              <a:t>The ambition</a:t>
            </a:r>
          </a:p>
          <a:p>
            <a:pPr lvl="3"/>
            <a:r>
              <a:rPr lang="en-GB"/>
              <a:t>Making the UK the best location to run and scale businesses and markets of the future in service of sustainable growth.</a:t>
            </a:r>
            <a:endParaRPr lang="en-US"/>
          </a:p>
          <a:p>
            <a:pPr lvl="2"/>
            <a:r>
              <a:rPr lang="en-US"/>
              <a:t>Our pledges</a:t>
            </a:r>
          </a:p>
          <a:p>
            <a:pPr lvl="5"/>
            <a:r>
              <a:rPr lang="en-GB" sz="1300"/>
              <a:t>T</a:t>
            </a:r>
            <a:r>
              <a:rPr lang="en-GB" sz="1300" noProof="0"/>
              <a:t>o unlock investment and productivity through planning reform and infrastructure delivery</a:t>
            </a:r>
          </a:p>
          <a:p>
            <a:pPr lvl="5"/>
            <a:r>
              <a:rPr lang="en-GB" sz="1300" noProof="0"/>
              <a:t>To make the UK M10 Mayoral group a more effective alliance for growth</a:t>
            </a:r>
          </a:p>
          <a:p>
            <a:pPr lvl="5"/>
            <a:r>
              <a:rPr lang="en-GB" sz="1300"/>
              <a:t>T</a:t>
            </a:r>
            <a:r>
              <a:rPr lang="en-GB" sz="1300" noProof="0"/>
              <a:t>o drive the UK’s global connectedness across through trade and investment attraction.</a:t>
            </a:r>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rPr>
              <a:t>We’ve c</a:t>
            </a:r>
            <a:r>
              <a:rPr kumimoji="0" lang="en-GB" sz="1300" b="0" i="0" u="none" strike="noStrike" kern="1200" cap="none" spc="0" normalizeH="0" baseline="0" noProof="0" err="1">
                <a:ln>
                  <a:noFill/>
                </a:ln>
                <a:solidFill>
                  <a:srgbClr val="000000"/>
                </a:solidFill>
                <a:effectLst/>
                <a:uLnTx/>
                <a:uFillTx/>
                <a:ea typeface="+mn-ea"/>
                <a:cs typeface="+mn-cs"/>
              </a:rPr>
              <a:t>onsulted</a:t>
            </a:r>
            <a:r>
              <a:rPr kumimoji="0" lang="en-GB" sz="1300" b="0" i="0" u="none" strike="noStrike" kern="1200" cap="none" spc="0" normalizeH="0" baseline="0" noProof="0">
                <a:ln>
                  <a:noFill/>
                </a:ln>
                <a:solidFill>
                  <a:srgbClr val="000000"/>
                </a:solidFill>
                <a:effectLst/>
                <a:uLnTx/>
                <a:uFillTx/>
                <a:ea typeface="+mn-ea"/>
                <a:cs typeface="+mn-cs"/>
              </a:rPr>
              <a:t> members on the CBI’s regulation work in response to the DBT’s Call for Input. We also responded to the DBT’s Call for Input on the Turkey FTA</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ea typeface="+mn-ea"/>
                <a:cs typeface="+mn-cs"/>
              </a:rPr>
              <a:t>We’ve established a new committee and working group structure for members to lead the debates on industrial strategy, trade &amp; investment, geopolitical risk and infrastructure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rPr>
              <a:t>We’ve f</a:t>
            </a:r>
            <a:r>
              <a:rPr kumimoji="0" lang="en-GB" sz="1300" b="0" i="0" u="none" strike="noStrike" kern="1200" cap="none" spc="0" normalizeH="0" baseline="0" noProof="0" err="1">
                <a:ln>
                  <a:noFill/>
                </a:ln>
                <a:solidFill>
                  <a:srgbClr val="000000"/>
                </a:solidFill>
                <a:effectLst/>
                <a:uLnTx/>
                <a:uFillTx/>
                <a:ea typeface="+mn-ea"/>
                <a:cs typeface="+mn-cs"/>
              </a:rPr>
              <a:t>inished</a:t>
            </a:r>
            <a:r>
              <a:rPr kumimoji="0" lang="en-GB" sz="1300" b="0" i="0" u="none" strike="noStrike" kern="1200" cap="none" spc="0" normalizeH="0" baseline="0" noProof="0">
                <a:ln>
                  <a:noFill/>
                </a:ln>
                <a:solidFill>
                  <a:srgbClr val="000000"/>
                </a:solidFill>
                <a:effectLst/>
                <a:uLnTx/>
                <a:uFillTx/>
                <a:ea typeface="+mn-ea"/>
                <a:cs typeface="+mn-cs"/>
              </a:rPr>
              <a:t> consultation across all UK regions on the role of industry and asks of local leaders ahead of the UK’s planned Mayoral elections.</a:t>
            </a:r>
            <a:endParaRPr lang="en-US" sz="1300"/>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We’ll welcome political and policy figures to address CBI members including the National Infrastructure Commission, Chair of the Business &amp; Trade Select Committee Liam Byrne and Shadow Trade Minister Gareth Thomas </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latin typeface="Arial" panose="020B0604020202020204"/>
              </a:rPr>
              <a:t>We’ll begin </a:t>
            </a: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the post-election M12 Compact discussions with Mayors, aimed at making their collective markets an international calling card for investors </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We’ll launch a UK Regulation Taskforce.</a:t>
            </a:r>
            <a:endParaRPr kumimoji="0" lang="en-US" sz="13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descr="A hand holding a trophy&#10;&#10;Description automatically generated">
            <a:extLst>
              <a:ext uri="{FF2B5EF4-FFF2-40B4-BE49-F238E27FC236}">
                <a16:creationId xmlns:a16="http://schemas.microsoft.com/office/drawing/2014/main" id="{948A1A05-66D7-DCBD-B074-C11488357F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8560" y="188844"/>
            <a:ext cx="4663440" cy="6858000"/>
          </a:xfrm>
          <a:prstGeom prst="rect">
            <a:avLst/>
          </a:prstGeom>
        </p:spPr>
      </p:pic>
      <p:sp>
        <p:nvSpPr>
          <p:cNvPr id="5" name="Content Placeholder 1">
            <a:extLst>
              <a:ext uri="{FF2B5EF4-FFF2-40B4-BE49-F238E27FC236}">
                <a16:creationId xmlns:a16="http://schemas.microsoft.com/office/drawing/2014/main" id="{D3313B50-C6B2-F3C9-FDC9-A1B1C7E48547}"/>
              </a:ext>
            </a:extLst>
          </p:cNvPr>
          <p:cNvSpPr txBox="1">
            <a:spLocks/>
          </p:cNvSpPr>
          <p:nvPr/>
        </p:nvSpPr>
        <p:spPr>
          <a:xfrm>
            <a:off x="3887568" y="5790302"/>
            <a:ext cx="4057309"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sz="1100">
                <a:effectLst/>
              </a:rPr>
              <a:t>Find out more by contacting </a:t>
            </a:r>
            <a:r>
              <a:rPr lang="en-GB" sz="1100" b="1" u="sng">
                <a:solidFill>
                  <a:srgbClr val="695BFC"/>
                </a:solidFill>
                <a:effectLst/>
                <a:hlinkClick r:id="rId5"/>
              </a:rPr>
              <a:t>Mark Goldstone</a:t>
            </a:r>
            <a:r>
              <a:rPr lang="en-GB" sz="1100">
                <a:effectLst/>
              </a:rPr>
              <a:t>, Policy Manager, </a:t>
            </a:r>
            <a:r>
              <a:rPr lang="en-GB" sz="1100" b="1">
                <a:effectLst/>
                <a:hlinkClick r:id="rId6"/>
              </a:rPr>
              <a:t>Will McGarrigle</a:t>
            </a:r>
            <a:r>
              <a:rPr lang="en-GB" sz="1100">
                <a:effectLst/>
              </a:rPr>
              <a:t>, Policy Manager, </a:t>
            </a:r>
            <a:r>
              <a:rPr lang="en-GB" sz="1100" b="1">
                <a:effectLst/>
                <a:hlinkClick r:id="rId7"/>
              </a:rPr>
              <a:t>Helena Coe</a:t>
            </a:r>
            <a:r>
              <a:rPr lang="en-GB" sz="1100">
                <a:effectLst/>
              </a:rPr>
              <a:t>, Policy Manager, and </a:t>
            </a:r>
            <a:r>
              <a:rPr lang="en-GB" sz="1100" b="1" u="sng">
                <a:solidFill>
                  <a:srgbClr val="695BFC"/>
                </a:solidFill>
                <a:effectLst/>
                <a:hlinkClick r:id="rId8"/>
              </a:rPr>
              <a:t>Devon Geary</a:t>
            </a:r>
            <a:r>
              <a:rPr lang="en-GB" sz="1100">
                <a:effectLst/>
              </a:rPr>
              <a:t>, Project Manager</a:t>
            </a:r>
          </a:p>
          <a:p>
            <a:endParaRPr lang="en-US" sz="3200"/>
          </a:p>
        </p:txBody>
      </p:sp>
      <p:sp>
        <p:nvSpPr>
          <p:cNvPr id="7" name="Oval 6">
            <a:extLst>
              <a:ext uri="{FF2B5EF4-FFF2-40B4-BE49-F238E27FC236}">
                <a16:creationId xmlns:a16="http://schemas.microsoft.com/office/drawing/2014/main" id="{C06BF6CD-C830-36EE-68C5-4669F88641CC}"/>
              </a:ext>
            </a:extLst>
          </p:cNvPr>
          <p:cNvSpPr/>
          <p:nvPr/>
        </p:nvSpPr>
        <p:spPr>
          <a:xfrm>
            <a:off x="590883" y="5773062"/>
            <a:ext cx="673504" cy="673504"/>
          </a:xfrm>
          <a:prstGeom prst="ellipse">
            <a:avLst/>
          </a:prstGeom>
          <a:blipFill>
            <a:blip r:embed="rId9"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74BFFE-E83F-CCF3-BE9A-6D4252283A47}"/>
              </a:ext>
            </a:extLst>
          </p:cNvPr>
          <p:cNvSpPr/>
          <p:nvPr/>
        </p:nvSpPr>
        <p:spPr>
          <a:xfrm>
            <a:off x="1426907" y="5773062"/>
            <a:ext cx="673504" cy="673504"/>
          </a:xfrm>
          <a:prstGeom prst="ellipse">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13BD0E9-3C8B-F3FD-C5A3-791FA4982BDE}"/>
              </a:ext>
            </a:extLst>
          </p:cNvPr>
          <p:cNvSpPr/>
          <p:nvPr/>
        </p:nvSpPr>
        <p:spPr>
          <a:xfrm>
            <a:off x="2262931" y="5773062"/>
            <a:ext cx="673504" cy="673504"/>
          </a:xfrm>
          <a:prstGeom prst="ellipse">
            <a:avLst/>
          </a:prstGeom>
          <a:blipFill>
            <a:blip r:embed="rId11"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DFB58C0-601F-7BF6-1E31-82F93059E61C}"/>
              </a:ext>
            </a:extLst>
          </p:cNvPr>
          <p:cNvSpPr>
            <a:spLocks/>
          </p:cNvSpPr>
          <p:nvPr/>
        </p:nvSpPr>
        <p:spPr>
          <a:xfrm>
            <a:off x="3098955" y="5773062"/>
            <a:ext cx="673504" cy="673504"/>
          </a:xfrm>
          <a:prstGeom prst="ellipse">
            <a:avLst/>
          </a:prstGeom>
          <a:blipFill dpi="0" rotWithShape="1">
            <a:blip r:embed="rId12"/>
            <a:srcRect/>
            <a:stretch>
              <a:fillRect l="-15997" t="-19269" r="-8958" b="-471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928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36D0F-BC6D-BD08-8094-236BF4025F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BB48E1-B842-474F-5828-57C505B3F14C}"/>
              </a:ext>
            </a:extLst>
          </p:cNvPr>
          <p:cNvPicPr>
            <a:picLocks noChangeAspect="1"/>
          </p:cNvPicPr>
          <p:nvPr/>
        </p:nvPicPr>
        <p:blipFill>
          <a:blip r:embed="rId3"/>
          <a:stretch>
            <a:fillRect/>
          </a:stretch>
        </p:blipFill>
        <p:spPr>
          <a:xfrm>
            <a:off x="7822325" y="2025164"/>
            <a:ext cx="3348088" cy="3348088"/>
          </a:xfrm>
          <a:prstGeom prst="rect">
            <a:avLst/>
          </a:prstGeom>
        </p:spPr>
      </p:pic>
      <p:sp>
        <p:nvSpPr>
          <p:cNvPr id="2" name="Content Placeholder 1">
            <a:extLst>
              <a:ext uri="{FF2B5EF4-FFF2-40B4-BE49-F238E27FC236}">
                <a16:creationId xmlns:a16="http://schemas.microsoft.com/office/drawing/2014/main" id="{CCAABAAD-C2A2-6E26-BC5F-73AB75F58033}"/>
              </a:ext>
            </a:extLst>
          </p:cNvPr>
          <p:cNvSpPr>
            <a:spLocks noGrp="1"/>
          </p:cNvSpPr>
          <p:nvPr>
            <p:ph idx="1"/>
          </p:nvPr>
        </p:nvSpPr>
        <p:spPr>
          <a:xfrm>
            <a:off x="694800" y="385200"/>
            <a:ext cx="6330557" cy="4883817"/>
          </a:xfrm>
        </p:spPr>
        <p:txBody>
          <a:bodyPr>
            <a:normAutofit fontScale="92500" lnSpcReduction="10000"/>
          </a:bodyPr>
          <a:lstStyle/>
          <a:p>
            <a:r>
              <a:rPr lang="en-US"/>
              <a:t>Financial services</a:t>
            </a:r>
          </a:p>
          <a:p>
            <a:pPr lvl="2"/>
            <a:r>
              <a:rPr lang="en-US"/>
              <a:t>The ambition</a:t>
            </a:r>
          </a:p>
          <a:p>
            <a:pPr lvl="3"/>
            <a:r>
              <a:rPr lang="en-GB"/>
              <a:t>For the UK’s financial services sector to be world leading, enabling all sectors of the economy to innovate and grow in a sustainable way.</a:t>
            </a:r>
            <a:endParaRPr lang="en-US"/>
          </a:p>
          <a:p>
            <a:pPr lvl="2"/>
            <a:r>
              <a:rPr lang="en-US"/>
              <a:t>Our pledges</a:t>
            </a:r>
          </a:p>
          <a:p>
            <a:pPr lvl="5"/>
            <a:r>
              <a:rPr lang="en-GB" sz="1300"/>
              <a:t>T</a:t>
            </a:r>
            <a:r>
              <a:rPr lang="en-GB" sz="1300" noProof="0"/>
              <a:t>o promote financial services as an integral enabler to thriving economies</a:t>
            </a:r>
          </a:p>
          <a:p>
            <a:pPr lvl="5"/>
            <a:r>
              <a:rPr lang="en-GB" sz="1300"/>
              <a:t>T</a:t>
            </a:r>
            <a:r>
              <a:rPr lang="en-GB" sz="1300" noProof="0"/>
              <a:t>o maintain the UK's competitiveness as a place to invest in financial services</a:t>
            </a:r>
          </a:p>
          <a:p>
            <a:pPr lvl="5"/>
            <a:r>
              <a:rPr lang="en-GB" sz="1300"/>
              <a:t>T</a:t>
            </a:r>
            <a:r>
              <a:rPr lang="en-GB" sz="1300" noProof="0"/>
              <a:t>o be the business voice on financing the transition to net zero, championing sustainable finance.</a:t>
            </a:r>
            <a:endParaRPr lang="en-GB" sz="1300"/>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latin typeface="Arial" panose="020B0604020202020204"/>
              </a:rPr>
              <a:t>We’ve r</a:t>
            </a:r>
            <a:r>
              <a:rPr kumimoji="0" lang="en-GB" sz="1300" b="0" i="0" u="none" strike="noStrike" kern="1200" cap="none" spc="0" normalizeH="0" baseline="0" noProof="0" err="1">
                <a:ln>
                  <a:noFill/>
                </a:ln>
                <a:solidFill>
                  <a:srgbClr val="000000"/>
                </a:solidFill>
                <a:effectLst/>
                <a:uLnTx/>
                <a:uFillTx/>
                <a:latin typeface="Arial" panose="020B0604020202020204"/>
                <a:ea typeface="+mn-ea"/>
                <a:cs typeface="+mn-cs"/>
              </a:rPr>
              <a:t>esponded</a:t>
            </a: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 to the TSC’s SME lending inquiry highlighting the main issues for SMEs, and the DESNZ Scope 3 emissions call for evidence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latin typeface="Arial" panose="020B0604020202020204"/>
              </a:rPr>
              <a:t>We’ve engaged with a variety of stakeholders, including HMT’s financial services representatives, the FRC, and the Green Finance Institute.</a:t>
            </a:r>
            <a:endParaRPr lang="en-US" sz="1300"/>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sz="1300">
                <a:solidFill>
                  <a:srgbClr val="000000"/>
                </a:solidFill>
                <a:latin typeface="Arial" panose="020B0604020202020204"/>
              </a:rPr>
              <a:t>We’ll r</a:t>
            </a:r>
            <a:r>
              <a:rPr kumimoji="0" lang="en-GB" sz="1300" b="0" i="0" u="none" strike="noStrike" kern="1200" cap="none" spc="0" normalizeH="0" baseline="0" noProof="0" err="1">
                <a:ln>
                  <a:noFill/>
                </a:ln>
                <a:solidFill>
                  <a:srgbClr val="000000"/>
                </a:solidFill>
                <a:effectLst/>
                <a:uLnTx/>
                <a:uFillTx/>
                <a:latin typeface="Arial" panose="020B0604020202020204"/>
                <a:ea typeface="+mn-ea"/>
                <a:cs typeface="+mn-cs"/>
              </a:rPr>
              <a:t>espond</a:t>
            </a: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 to the Treasury’s consultation on UK Green Taxonomy, the Transition Plan Taskforce consultations on large corporate disclosures for DBT, and sector-specific guidance by the FCA</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We’ll run a </a:t>
            </a:r>
            <a:r>
              <a:rPr lang="en-GB" sz="1300">
                <a:solidFill>
                  <a:srgbClr val="000000"/>
                </a:solidFill>
                <a:latin typeface="Arial" panose="020B0604020202020204"/>
              </a:rPr>
              <a:t>r</a:t>
            </a:r>
            <a:r>
              <a:rPr kumimoji="0" lang="en-GB" sz="1300" b="0" i="0" u="none" strike="noStrike" kern="1200" cap="none" spc="0" normalizeH="0" baseline="0" noProof="0" err="1">
                <a:ln>
                  <a:noFill/>
                </a:ln>
                <a:solidFill>
                  <a:srgbClr val="000000"/>
                </a:solidFill>
                <a:effectLst/>
                <a:uLnTx/>
                <a:uFillTx/>
                <a:latin typeface="Arial" panose="020B0604020202020204"/>
                <a:ea typeface="+mn-ea"/>
                <a:cs typeface="+mn-cs"/>
              </a:rPr>
              <a:t>oundtable</a:t>
            </a:r>
            <a:r>
              <a:rPr kumimoji="0" lang="en-GB" sz="1300" b="0" i="0" u="none" strike="noStrike" kern="1200" cap="none" spc="0" normalizeH="0" baseline="0" noProof="0">
                <a:ln>
                  <a:noFill/>
                </a:ln>
                <a:solidFill>
                  <a:srgbClr val="000000"/>
                </a:solidFill>
                <a:effectLst/>
                <a:uLnTx/>
                <a:uFillTx/>
                <a:latin typeface="Arial" panose="020B0604020202020204"/>
                <a:ea typeface="+mn-ea"/>
                <a:cs typeface="+mn-cs"/>
              </a:rPr>
              <a:t> with HMT on financial services VAT. </a:t>
            </a:r>
          </a:p>
        </p:txBody>
      </p:sp>
      <p:pic>
        <p:nvPicPr>
          <p:cNvPr id="4" name="Picture 3" descr="A hand holding a tray with coins&#10;&#10;Description automatically generated">
            <a:extLst>
              <a:ext uri="{FF2B5EF4-FFF2-40B4-BE49-F238E27FC236}">
                <a16:creationId xmlns:a16="http://schemas.microsoft.com/office/drawing/2014/main" id="{6E394D23-D8CB-1D7B-56DE-5364E1387C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291" y="1676400"/>
            <a:ext cx="7772400" cy="5181600"/>
          </a:xfrm>
          <a:prstGeom prst="rect">
            <a:avLst/>
          </a:prstGeom>
        </p:spPr>
      </p:pic>
      <p:pic>
        <p:nvPicPr>
          <p:cNvPr id="5" name="Picture 4">
            <a:extLst>
              <a:ext uri="{FF2B5EF4-FFF2-40B4-BE49-F238E27FC236}">
                <a16:creationId xmlns:a16="http://schemas.microsoft.com/office/drawing/2014/main" id="{59A87EE9-0037-1B47-2C86-F6CD19C00B68}"/>
              </a:ext>
            </a:extLst>
          </p:cNvPr>
          <p:cNvPicPr>
            <a:picLocks noChangeAspect="1"/>
          </p:cNvPicPr>
          <p:nvPr/>
        </p:nvPicPr>
        <p:blipFill>
          <a:blip r:embed="rId5"/>
          <a:stretch>
            <a:fillRect/>
          </a:stretch>
        </p:blipFill>
        <p:spPr>
          <a:xfrm>
            <a:off x="7887063" y="848744"/>
            <a:ext cx="3638187" cy="2352839"/>
          </a:xfrm>
          <a:prstGeom prst="rect">
            <a:avLst/>
          </a:prstGeom>
        </p:spPr>
      </p:pic>
      <p:sp>
        <p:nvSpPr>
          <p:cNvPr id="6" name="Content Placeholder 1">
            <a:extLst>
              <a:ext uri="{FF2B5EF4-FFF2-40B4-BE49-F238E27FC236}">
                <a16:creationId xmlns:a16="http://schemas.microsoft.com/office/drawing/2014/main" id="{CE4FD54D-29C6-024E-6BB6-E4EEAE3BDF7B}"/>
              </a:ext>
            </a:extLst>
          </p:cNvPr>
          <p:cNvSpPr txBox="1">
            <a:spLocks/>
          </p:cNvSpPr>
          <p:nvPr/>
        </p:nvSpPr>
        <p:spPr>
          <a:xfrm>
            <a:off x="1307379" y="5790302"/>
            <a:ext cx="6686694"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latin typeface="+mn-lt"/>
              </a:rPr>
              <a:t>Would you like to find out more about current and upcoming Financial Services opportunities, meetings or events? Contact </a:t>
            </a:r>
            <a:r>
              <a:rPr lang="en-GB" b="1" u="sng">
                <a:solidFill>
                  <a:srgbClr val="695BFC"/>
                </a:solidFill>
                <a:effectLst/>
                <a:latin typeface="+mn-lt"/>
                <a:hlinkClick r:id="rId6"/>
              </a:rPr>
              <a:t>Megan Bulford</a:t>
            </a:r>
            <a:r>
              <a:rPr lang="en-GB">
                <a:effectLst/>
                <a:latin typeface="+mn-lt"/>
              </a:rPr>
              <a:t>, Director, Financial Services.</a:t>
            </a:r>
          </a:p>
          <a:p>
            <a:endParaRPr lang="en-US"/>
          </a:p>
        </p:txBody>
      </p:sp>
      <p:sp>
        <p:nvSpPr>
          <p:cNvPr id="7" name="Oval 6">
            <a:extLst>
              <a:ext uri="{FF2B5EF4-FFF2-40B4-BE49-F238E27FC236}">
                <a16:creationId xmlns:a16="http://schemas.microsoft.com/office/drawing/2014/main" id="{906302E8-BC49-9DEC-8FF4-CAD5E136742D}"/>
              </a:ext>
            </a:extLst>
          </p:cNvPr>
          <p:cNvSpPr/>
          <p:nvPr/>
        </p:nvSpPr>
        <p:spPr>
          <a:xfrm>
            <a:off x="590883" y="5799188"/>
            <a:ext cx="673504" cy="673504"/>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022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CF0E8-41B9-0398-6E42-C63D9FC12E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9F03472-1E90-240D-70F1-296D92F18EF9}"/>
              </a:ext>
            </a:extLst>
          </p:cNvPr>
          <p:cNvPicPr>
            <a:picLocks noChangeAspect="1"/>
          </p:cNvPicPr>
          <p:nvPr/>
        </p:nvPicPr>
        <p:blipFill>
          <a:blip r:embed="rId3"/>
          <a:stretch>
            <a:fillRect/>
          </a:stretch>
        </p:blipFill>
        <p:spPr>
          <a:xfrm>
            <a:off x="7476297" y="2020025"/>
            <a:ext cx="3543300" cy="3637788"/>
          </a:xfrm>
          <a:prstGeom prst="rect">
            <a:avLst/>
          </a:prstGeom>
        </p:spPr>
      </p:pic>
      <p:sp>
        <p:nvSpPr>
          <p:cNvPr id="2" name="Content Placeholder 1">
            <a:extLst>
              <a:ext uri="{FF2B5EF4-FFF2-40B4-BE49-F238E27FC236}">
                <a16:creationId xmlns:a16="http://schemas.microsoft.com/office/drawing/2014/main" id="{CF4B6262-E6FD-FB63-047C-AFA1276CB75E}"/>
              </a:ext>
            </a:extLst>
          </p:cNvPr>
          <p:cNvSpPr>
            <a:spLocks noGrp="1"/>
          </p:cNvSpPr>
          <p:nvPr>
            <p:ph idx="1"/>
          </p:nvPr>
        </p:nvSpPr>
        <p:spPr>
          <a:xfrm>
            <a:off x="694459" y="385307"/>
            <a:ext cx="6378715" cy="5272506"/>
          </a:xfrm>
        </p:spPr>
        <p:txBody>
          <a:bodyPr>
            <a:normAutofit/>
          </a:bodyPr>
          <a:lstStyle/>
          <a:p>
            <a:r>
              <a:rPr lang="en-US"/>
              <a:t>Tax</a:t>
            </a:r>
          </a:p>
          <a:p>
            <a:pPr lvl="2"/>
            <a:r>
              <a:rPr lang="en-US"/>
              <a:t>The ambition</a:t>
            </a:r>
          </a:p>
          <a:p>
            <a:pPr lvl="3"/>
            <a:r>
              <a:rPr lang="en-GB" sz="1200"/>
              <a:t>For the UK to have a business tax system which is world beating because it is simple, certain and the costs of administering it are proportionate to the revenue raised.</a:t>
            </a:r>
            <a:endParaRPr lang="en-US" sz="1200"/>
          </a:p>
          <a:p>
            <a:pPr lvl="2"/>
            <a:r>
              <a:rPr lang="en-US"/>
              <a:t>Our pledges</a:t>
            </a:r>
          </a:p>
          <a:p>
            <a:pPr lvl="5"/>
            <a:r>
              <a:rPr lang="en-GB"/>
              <a:t>To digitalise the business tax system smartly</a:t>
            </a:r>
          </a:p>
          <a:p>
            <a:pPr lvl="5"/>
            <a:r>
              <a:rPr lang="en-GB"/>
              <a:t>To use tax to support other government aims on productivity, net zero and devolution</a:t>
            </a:r>
          </a:p>
          <a:p>
            <a:pPr lvl="5"/>
            <a:r>
              <a:rPr lang="en-GB"/>
              <a:t>To simplify the business tax system</a:t>
            </a:r>
          </a:p>
          <a:p>
            <a:pPr lvl="5"/>
            <a:r>
              <a:rPr lang="en-GB"/>
              <a:t>T</a:t>
            </a:r>
            <a:r>
              <a:rPr lang="en-GB" noProof="0"/>
              <a:t>o ensure the UK tax system is truly internationally competitive.</a:t>
            </a:r>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We persuaded the Chancellor to make full expensing – which allows companies to deduct 100% of qualifying plant and machinery costs from taxable profits – permanent.</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lang="en-GB">
                <a:solidFill>
                  <a:srgbClr val="000000"/>
                </a:solidFill>
                <a:latin typeface="Arial" panose="020B0604020202020204"/>
              </a:rPr>
              <a:t>We c</a:t>
            </a:r>
            <a:r>
              <a:rPr kumimoji="0" lang="en-GB" b="0" i="0" u="none" strike="noStrike" kern="1200" cap="none" spc="0" normalizeH="0" baseline="0" noProof="0" err="1">
                <a:ln>
                  <a:noFill/>
                </a:ln>
                <a:solidFill>
                  <a:srgbClr val="000000"/>
                </a:solidFill>
                <a:effectLst/>
                <a:uLnTx/>
                <a:uFillTx/>
                <a:latin typeface="Arial" panose="020B0604020202020204"/>
                <a:ea typeface="+mn-ea"/>
                <a:cs typeface="+mn-cs"/>
              </a:rPr>
              <a:t>ontributed</a:t>
            </a: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 to Labour’s Business Tax Plan, which accepts many of the CBI’s recommendations to improve the UK’s tax system.</a:t>
            </a:r>
            <a:endParaRPr lang="en-GB" b="0">
              <a:solidFill>
                <a:schemeClr val="tx1"/>
              </a:solidFill>
            </a:endParaRPr>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We’ll continue to </a:t>
            </a:r>
            <a:r>
              <a:rPr kumimoji="0" lang="en-GB" b="0" i="0" u="none" strike="noStrike" kern="1200" cap="none" spc="0" normalizeH="0" baseline="0" noProof="0" err="1">
                <a:ln>
                  <a:noFill/>
                </a:ln>
                <a:solidFill>
                  <a:srgbClr val="000000"/>
                </a:solidFill>
                <a:effectLst/>
                <a:uLnTx/>
                <a:uFillTx/>
                <a:latin typeface="Arial" panose="020B0604020202020204"/>
                <a:ea typeface="+mn-ea"/>
                <a:cs typeface="+mn-cs"/>
              </a:rPr>
              <a:t>to</a:t>
            </a: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 build our case for business rates reform and for introducing a best-of-all-worlds R&amp;D tax credit system</a:t>
            </a:r>
          </a:p>
          <a:p>
            <a:pPr lvl="5">
              <a:buClr>
                <a:srgbClr val="8A0CB9"/>
              </a:buClr>
              <a:defRPr/>
            </a:pPr>
            <a:r>
              <a:rPr lang="en-GB">
                <a:solidFill>
                  <a:srgbClr val="000000"/>
                </a:solidFill>
                <a:latin typeface="Arial" panose="020B0604020202020204"/>
              </a:rPr>
              <a:t>We’ll c</a:t>
            </a:r>
            <a:r>
              <a:rPr kumimoji="0" lang="en-GB" b="0" i="0" u="none" strike="noStrike" kern="1200" cap="none" spc="0" normalizeH="0" baseline="0" noProof="0" err="1">
                <a:ln>
                  <a:noFill/>
                </a:ln>
                <a:solidFill>
                  <a:srgbClr val="000000"/>
                </a:solidFill>
                <a:effectLst/>
                <a:uLnTx/>
                <a:uFillTx/>
                <a:latin typeface="Arial" panose="020B0604020202020204"/>
                <a:ea typeface="+mn-ea"/>
                <a:cs typeface="+mn-cs"/>
              </a:rPr>
              <a:t>ontinue</a:t>
            </a: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 to work with HMT and HMRC</a:t>
            </a:r>
            <a:r>
              <a:rPr lang="en-GB">
                <a:solidFill>
                  <a:srgbClr val="000000"/>
                </a:solidFill>
                <a:latin typeface="Arial" panose="020B0604020202020204"/>
              </a:rPr>
              <a:t> </a:t>
            </a:r>
            <a:r>
              <a:rPr kumimoji="0" lang="en-GB" b="0" i="0" u="none" strike="noStrike" kern="1200" cap="none" spc="0" normalizeH="0" baseline="0" noProof="0">
                <a:ln>
                  <a:noFill/>
                </a:ln>
                <a:solidFill>
                  <a:srgbClr val="000000"/>
                </a:solidFill>
                <a:effectLst/>
                <a:uLnTx/>
                <a:uFillTx/>
                <a:latin typeface="Arial" panose="020B0604020202020204"/>
                <a:ea typeface="+mn-ea"/>
                <a:cs typeface="+mn-cs"/>
              </a:rPr>
              <a:t>to simplify and digitise the UK tax system.</a:t>
            </a:r>
          </a:p>
          <a:p>
            <a:endParaRPr lang="en-US"/>
          </a:p>
        </p:txBody>
      </p:sp>
      <p:pic>
        <p:nvPicPr>
          <p:cNvPr id="4" name="Picture 3">
            <a:extLst>
              <a:ext uri="{FF2B5EF4-FFF2-40B4-BE49-F238E27FC236}">
                <a16:creationId xmlns:a16="http://schemas.microsoft.com/office/drawing/2014/main" id="{6CD5A47F-6DD0-29DF-0EB2-7572B744C35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9761631" flipH="1">
            <a:off x="5214446" y="2311621"/>
            <a:ext cx="7772399" cy="4191058"/>
          </a:xfrm>
          <a:prstGeom prst="rect">
            <a:avLst/>
          </a:prstGeom>
        </p:spPr>
      </p:pic>
      <p:pic>
        <p:nvPicPr>
          <p:cNvPr id="7" name="Picture 6">
            <a:extLst>
              <a:ext uri="{FF2B5EF4-FFF2-40B4-BE49-F238E27FC236}">
                <a16:creationId xmlns:a16="http://schemas.microsoft.com/office/drawing/2014/main" id="{E2807015-D570-C9E3-6991-1AD916A85ED4}"/>
              </a:ext>
            </a:extLst>
          </p:cNvPr>
          <p:cNvPicPr>
            <a:picLocks noChangeAspect="1"/>
          </p:cNvPicPr>
          <p:nvPr/>
        </p:nvPicPr>
        <p:blipFill>
          <a:blip r:embed="rId5"/>
          <a:stretch>
            <a:fillRect/>
          </a:stretch>
        </p:blipFill>
        <p:spPr>
          <a:xfrm>
            <a:off x="10411878" y="916186"/>
            <a:ext cx="1199757" cy="1327391"/>
          </a:xfrm>
          <a:prstGeom prst="rect">
            <a:avLst/>
          </a:prstGeom>
        </p:spPr>
      </p:pic>
      <p:sp>
        <p:nvSpPr>
          <p:cNvPr id="8" name="Content Placeholder 1">
            <a:extLst>
              <a:ext uri="{FF2B5EF4-FFF2-40B4-BE49-F238E27FC236}">
                <a16:creationId xmlns:a16="http://schemas.microsoft.com/office/drawing/2014/main" id="{46E56B3B-FFE5-F745-50D1-599DC1EEEEE7}"/>
              </a:ext>
            </a:extLst>
          </p:cNvPr>
          <p:cNvSpPr txBox="1">
            <a:spLocks/>
          </p:cNvSpPr>
          <p:nvPr/>
        </p:nvSpPr>
        <p:spPr>
          <a:xfrm>
            <a:off x="1307379" y="5790302"/>
            <a:ext cx="5765795"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rPr>
              <a:t>Would you like to find out more about current and upcoming opportunities in Tax? Get in touch with</a:t>
            </a:r>
            <a:r>
              <a:rPr lang="en-GB" b="1">
                <a:solidFill>
                  <a:srgbClr val="695BFC"/>
                </a:solidFill>
                <a:effectLst/>
              </a:rPr>
              <a:t> </a:t>
            </a:r>
            <a:r>
              <a:rPr lang="en-GB" b="1" u="sng">
                <a:solidFill>
                  <a:srgbClr val="695BFC"/>
                </a:solidFill>
                <a:effectLst/>
                <a:hlinkClick r:id="rId6"/>
              </a:rPr>
              <a:t>Alice Jeffries</a:t>
            </a:r>
            <a:r>
              <a:rPr lang="en-GB">
                <a:effectLst/>
              </a:rPr>
              <a:t>, Tax Policy Manager.</a:t>
            </a:r>
          </a:p>
          <a:p>
            <a:endParaRPr lang="en-US" sz="4000"/>
          </a:p>
        </p:txBody>
      </p:sp>
      <p:sp>
        <p:nvSpPr>
          <p:cNvPr id="9" name="Oval 8">
            <a:extLst>
              <a:ext uri="{FF2B5EF4-FFF2-40B4-BE49-F238E27FC236}">
                <a16:creationId xmlns:a16="http://schemas.microsoft.com/office/drawing/2014/main" id="{9B148C51-A0EA-175E-C7C5-F28FFD47967E}"/>
              </a:ext>
            </a:extLst>
          </p:cNvPr>
          <p:cNvSpPr/>
          <p:nvPr/>
        </p:nvSpPr>
        <p:spPr>
          <a:xfrm>
            <a:off x="590883" y="5799188"/>
            <a:ext cx="673504" cy="673504"/>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86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69074470-51EA-6317-813D-766B4CAAF0F5}"/>
              </a:ext>
            </a:extLst>
          </p:cNvPr>
          <p:cNvSpPr/>
          <p:nvPr/>
        </p:nvSpPr>
        <p:spPr>
          <a:xfrm flipH="1">
            <a:off x="8148004" y="1469985"/>
            <a:ext cx="4043993" cy="5388016"/>
          </a:xfrm>
          <a:prstGeom prst="round1Rect">
            <a:avLst/>
          </a:prstGeom>
          <a:gradFill flip="none" rotWithShape="0">
            <a:gsLst>
              <a:gs pos="0">
                <a:schemeClr val="accent2"/>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35C8FEE-C4BD-2C7C-523B-ECB8563DFFFD}"/>
              </a:ext>
            </a:extLst>
          </p:cNvPr>
          <p:cNvSpPr>
            <a:spLocks noGrp="1"/>
          </p:cNvSpPr>
          <p:nvPr>
            <p:ph idx="1"/>
          </p:nvPr>
        </p:nvSpPr>
        <p:spPr>
          <a:xfrm>
            <a:off x="666750" y="753101"/>
            <a:ext cx="6954902" cy="5388016"/>
          </a:xfrm>
        </p:spPr>
        <p:txBody>
          <a:bodyPr>
            <a:normAutofit fontScale="92500" lnSpcReduction="10000"/>
          </a:bodyPr>
          <a:lstStyle/>
          <a:p>
            <a:r>
              <a:rPr lang="en-US"/>
              <a:t>We are the collective voice of business</a:t>
            </a:r>
          </a:p>
          <a:p>
            <a:pPr lvl="3"/>
            <a:r>
              <a:rPr lang="en-GB"/>
              <a:t>In the run-up to a critical General Election, a strong business voice is vital. That’s why we’re here, to lift up your voice, share your views with political decision-makers at every level, and work with you to help shape the UK’s future.</a:t>
            </a:r>
          </a:p>
          <a:p>
            <a:pPr lvl="3"/>
            <a:r>
              <a:rPr lang="en-GB"/>
              <a:t>Together, we face serious economic and social challenges, from a cost-of-living crisis to climate change. But together, we can ensure sustainable growth for the benefit of all, by supporting your firms to do what they do best – creating good jobs and opportunities. Representing businesses of all sizes and sectors across the whole economy, and our regions and nations, the CBI is committed to tackling the issues you face, and pushing for action that enables you – and the UK – to thrive.</a:t>
            </a:r>
          </a:p>
          <a:p>
            <a:pPr lvl="3"/>
            <a:r>
              <a:rPr lang="en-GB"/>
              <a:t>And you’ve told us where that action, and our focus, is needed most. So, we’ll continue to collaborate with our members, political stakeholders and partners to equip the UK to lead the race to net zero and compete globally, as well as help you develop and invest in people and talent in the UK, adopting the latest innovations and new ideas. We want your input at every stage to best represent the priorities of businesses across the length and breadth of the UK and internationally.</a:t>
            </a:r>
          </a:p>
          <a:p>
            <a:pPr lvl="3"/>
            <a:r>
              <a:rPr lang="en-GB"/>
              <a:t>Through influence, insight, and detailed economic analysis, the CBI is uniquely placed to support and represent you, and to ensure your voice is heard on issues of national importance.</a:t>
            </a:r>
          </a:p>
          <a:p>
            <a:pPr lvl="3"/>
            <a:r>
              <a:rPr lang="en-GB"/>
              <a:t>We look forward to working with you to deliver ambitious, positive change and sustainable growth.</a:t>
            </a:r>
          </a:p>
          <a:p>
            <a:pPr lvl="3"/>
            <a:endParaRPr lang="en-GB"/>
          </a:p>
          <a:p>
            <a:pPr lvl="3"/>
            <a:endParaRPr lang="en-GB"/>
          </a:p>
          <a:p>
            <a:pPr lvl="2"/>
            <a:r>
              <a:rPr lang="en-GB"/>
              <a:t>Rain Newton-Smith</a:t>
            </a:r>
            <a:br>
              <a:rPr lang="en-GB"/>
            </a:br>
            <a:r>
              <a:rPr lang="en-GB"/>
              <a:t>Chief Executive, CBI</a:t>
            </a:r>
          </a:p>
          <a:p>
            <a:endParaRPr lang="en-GB"/>
          </a:p>
          <a:p>
            <a:pPr lvl="8"/>
            <a:endParaRPr lang="en-US"/>
          </a:p>
          <a:p>
            <a:pPr lvl="7"/>
            <a:endParaRPr lang="en-US"/>
          </a:p>
          <a:p>
            <a:pPr lvl="3"/>
            <a:endParaRPr lang="en-US"/>
          </a:p>
        </p:txBody>
      </p:sp>
      <p:pic>
        <p:nvPicPr>
          <p:cNvPr id="20" name="Picture 19">
            <a:extLst>
              <a:ext uri="{FF2B5EF4-FFF2-40B4-BE49-F238E27FC236}">
                <a16:creationId xmlns:a16="http://schemas.microsoft.com/office/drawing/2014/main" id="{6F825D1A-BCE4-F4F5-AA0E-E1BBEDC647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750" y="5752323"/>
            <a:ext cx="1785620" cy="492171"/>
          </a:xfrm>
          <a:prstGeom prst="rect">
            <a:avLst/>
          </a:prstGeom>
        </p:spPr>
      </p:pic>
      <p:pic>
        <p:nvPicPr>
          <p:cNvPr id="12" name="Picture 11" descr="A person in a red shirt&#10;&#10;Description automatically generated">
            <a:extLst>
              <a:ext uri="{FF2B5EF4-FFF2-40B4-BE49-F238E27FC236}">
                <a16:creationId xmlns:a16="http://schemas.microsoft.com/office/drawing/2014/main" id="{05B63F23-E39D-2C47-D7E4-D29DCA2374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4827" y="0"/>
            <a:ext cx="4570346" cy="6858000"/>
          </a:xfrm>
          <a:prstGeom prst="rect">
            <a:avLst/>
          </a:prstGeom>
        </p:spPr>
      </p:pic>
    </p:spTree>
    <p:extLst>
      <p:ext uri="{BB962C8B-B14F-4D97-AF65-F5344CB8AC3E}">
        <p14:creationId xmlns:p14="http://schemas.microsoft.com/office/powerpoint/2010/main" val="402945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9D94D-4C99-8CC5-9F20-0FC36DCE91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F4F616-6CCF-6A96-39C8-666A8D21CD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568001">
            <a:off x="8550793" y="1249680"/>
            <a:ext cx="3153409" cy="3153409"/>
          </a:xfrm>
          <a:prstGeom prst="rect">
            <a:avLst/>
          </a:prstGeom>
        </p:spPr>
      </p:pic>
      <p:sp>
        <p:nvSpPr>
          <p:cNvPr id="2" name="Content Placeholder 1">
            <a:extLst>
              <a:ext uri="{FF2B5EF4-FFF2-40B4-BE49-F238E27FC236}">
                <a16:creationId xmlns:a16="http://schemas.microsoft.com/office/drawing/2014/main" id="{17A914AC-D5AF-19C1-2D45-762BCC3EF50D}"/>
              </a:ext>
            </a:extLst>
          </p:cNvPr>
          <p:cNvSpPr>
            <a:spLocks noGrp="1"/>
          </p:cNvSpPr>
          <p:nvPr>
            <p:ph idx="1"/>
          </p:nvPr>
        </p:nvSpPr>
        <p:spPr>
          <a:xfrm>
            <a:off x="694800" y="385308"/>
            <a:ext cx="6330557" cy="5755809"/>
          </a:xfrm>
        </p:spPr>
        <p:txBody>
          <a:bodyPr/>
          <a:lstStyle/>
          <a:p>
            <a:r>
              <a:rPr lang="en-US"/>
              <a:t>Economic intelligence and policy</a:t>
            </a:r>
          </a:p>
          <a:p>
            <a:pPr lvl="2"/>
            <a:r>
              <a:rPr lang="en-US"/>
              <a:t>The ambition</a:t>
            </a:r>
          </a:p>
          <a:p>
            <a:pPr lvl="3"/>
            <a:r>
              <a:rPr lang="en-GB" sz="1200"/>
              <a:t>To help our members understand the economic environment they operate in so they can anticipate trends in demand, identify potential resourcing issues and understand the impact of policy changes, getting a head start in planning or troubleshooting.</a:t>
            </a:r>
            <a:endParaRPr lang="en-US" sz="1200"/>
          </a:p>
          <a:p>
            <a:pPr lvl="2"/>
            <a:r>
              <a:rPr lang="en-US"/>
              <a:t>Our pledges</a:t>
            </a:r>
          </a:p>
          <a:p>
            <a:pPr lvl="5"/>
            <a:r>
              <a:rPr lang="en-GB"/>
              <a:t>T</a:t>
            </a:r>
            <a:r>
              <a:rPr lang="en-GB" noProof="0"/>
              <a:t>o provide high-quality surveys and data</a:t>
            </a:r>
          </a:p>
          <a:p>
            <a:pPr lvl="5"/>
            <a:r>
              <a:rPr lang="en-GB"/>
              <a:t>T</a:t>
            </a:r>
            <a:r>
              <a:rPr lang="en-GB" noProof="0"/>
              <a:t>o share valuable publications and insight</a:t>
            </a:r>
          </a:p>
          <a:p>
            <a:pPr lvl="5"/>
            <a:r>
              <a:rPr lang="en-GB"/>
              <a:t>T</a:t>
            </a:r>
            <a:r>
              <a:rPr lang="en-GB" noProof="0"/>
              <a:t>o deliver economic briefings which meet the needs of our members</a:t>
            </a:r>
          </a:p>
          <a:p>
            <a:pPr lvl="5"/>
            <a:r>
              <a:rPr lang="en-GB"/>
              <a:t>T</a:t>
            </a:r>
            <a:r>
              <a:rPr lang="en-GB" noProof="0"/>
              <a:t>o carry out rigorous economic policy analysis.</a:t>
            </a:r>
          </a:p>
          <a:p>
            <a:pPr lvl="2"/>
            <a:r>
              <a:rPr lang="en-US"/>
              <a:t>What we’ve done</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We’ve published a wide range of economic intelligence including the UK Economic Forecast, the Economy in Brief, the Economic Deep Dive, and topical analysis on developments in the global economy, inflation, and more.</a:t>
            </a:r>
            <a:endParaRPr lang="en-US"/>
          </a:p>
          <a:p>
            <a:pPr lvl="2"/>
            <a:r>
              <a:rPr lang="en-US"/>
              <a:t>What we’ll do</a:t>
            </a:r>
          </a:p>
          <a:p>
            <a:pPr marL="180000" marR="0" lvl="5" indent="-180000" algn="l" defTabSz="914400" rtl="0" eaLnBrk="1" fontAlgn="auto" latinLnBrk="0" hangingPunct="1">
              <a:lnSpc>
                <a:spcPct val="100000"/>
              </a:lnSpc>
              <a:spcBef>
                <a:spcPts val="500"/>
              </a:spcBef>
              <a:spcAft>
                <a:spcPts val="300"/>
              </a:spcAft>
              <a:buClr>
                <a:srgbClr val="8A0CB9"/>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We’ll continue to conduct our regular surveys examining conditions in key sectors. We’ll also produce regular analysis to keep members up-to-date with the latest economic data and trends, as well as regular engagements with members and stakeholders.</a:t>
            </a:r>
          </a:p>
          <a:p>
            <a:pPr marL="0" marR="0" lvl="5" indent="0" algn="l" defTabSz="914400" rtl="0" eaLnBrk="1" fontAlgn="auto" latinLnBrk="0" hangingPunct="1">
              <a:lnSpc>
                <a:spcPct val="100000"/>
              </a:lnSpc>
              <a:spcBef>
                <a:spcPts val="500"/>
              </a:spcBef>
              <a:spcAft>
                <a:spcPts val="300"/>
              </a:spcAft>
              <a:buClr>
                <a:srgbClr val="8A0CB9"/>
              </a:buClr>
              <a:buSzTx/>
              <a:buNone/>
              <a:tabLst/>
              <a:defRPr/>
            </a:pPr>
            <a:r>
              <a:rPr kumimoji="0" lang="en-GB" b="1" i="0" u="none" strike="noStrike" kern="1200" cap="none" spc="0" normalizeH="0" baseline="0" noProof="0">
                <a:ln>
                  <a:noFill/>
                </a:ln>
                <a:solidFill>
                  <a:srgbClr val="000000"/>
                </a:solidFill>
                <a:effectLst/>
                <a:uLnTx/>
                <a:uFillTx/>
                <a:latin typeface="Arial" panose="020B0604020202020204"/>
                <a:hlinkClick r:id="rId4"/>
              </a:rPr>
              <a:t>See </a:t>
            </a:r>
            <a:r>
              <a:rPr lang="en-GB" b="1">
                <a:solidFill>
                  <a:srgbClr val="000000"/>
                </a:solidFill>
                <a:latin typeface="Arial" panose="020B0604020202020204"/>
                <a:hlinkClick r:id="rId4"/>
              </a:rPr>
              <a:t>our latest economic intelligence</a:t>
            </a:r>
            <a:endParaRPr kumimoji="0" lang="en-US" b="1" i="0" u="none" strike="noStrike" kern="1200" cap="none" spc="0" normalizeH="0" baseline="0" noProof="0">
              <a:ln>
                <a:noFill/>
              </a:ln>
              <a:solidFill>
                <a:srgbClr val="000000"/>
              </a:solidFill>
              <a:effectLst/>
              <a:uLnTx/>
              <a:uFillTx/>
              <a:latin typeface="Arial" panose="020B0604020202020204"/>
              <a:ea typeface="+mn-ea"/>
              <a:cs typeface="+mn-cs"/>
            </a:endParaRPr>
          </a:p>
          <a:p>
            <a:endParaRPr lang="en-US"/>
          </a:p>
        </p:txBody>
      </p:sp>
      <p:pic>
        <p:nvPicPr>
          <p:cNvPr id="4" name="Picture 3" descr="A few men wearing hardhats and reflective vests&#10;&#10;Description automatically generated">
            <a:extLst>
              <a:ext uri="{FF2B5EF4-FFF2-40B4-BE49-F238E27FC236}">
                <a16:creationId xmlns:a16="http://schemas.microsoft.com/office/drawing/2014/main" id="{C374778D-8D91-62C2-2FBA-7BC6B7B55A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66908" y="1674291"/>
            <a:ext cx="6330558" cy="5183709"/>
          </a:xfrm>
          <a:prstGeom prst="rect">
            <a:avLst/>
          </a:prstGeom>
        </p:spPr>
      </p:pic>
      <p:sp>
        <p:nvSpPr>
          <p:cNvPr id="7" name="Content Placeholder 1">
            <a:extLst>
              <a:ext uri="{FF2B5EF4-FFF2-40B4-BE49-F238E27FC236}">
                <a16:creationId xmlns:a16="http://schemas.microsoft.com/office/drawing/2014/main" id="{85E6EF72-B8C8-7D5F-C746-D97FBA65A24E}"/>
              </a:ext>
            </a:extLst>
          </p:cNvPr>
          <p:cNvSpPr txBox="1">
            <a:spLocks/>
          </p:cNvSpPr>
          <p:nvPr/>
        </p:nvSpPr>
        <p:spPr>
          <a:xfrm>
            <a:off x="1285608" y="5891902"/>
            <a:ext cx="6016537" cy="826889"/>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4">
              <a:lnSpc>
                <a:spcPct val="100000"/>
              </a:lnSpc>
            </a:pPr>
            <a:r>
              <a:rPr lang="en-GB">
                <a:effectLst/>
              </a:rPr>
              <a:t>To find out more about Economic Intelligence and Policy, including current and upcoming opportunities, please contact</a:t>
            </a:r>
            <a:r>
              <a:rPr lang="en-GB" b="1">
                <a:solidFill>
                  <a:srgbClr val="695BFC"/>
                </a:solidFill>
                <a:effectLst/>
              </a:rPr>
              <a:t> </a:t>
            </a:r>
            <a:r>
              <a:rPr lang="en-GB" b="1" u="sng">
                <a:solidFill>
                  <a:srgbClr val="695BFC"/>
                </a:solidFill>
                <a:effectLst/>
                <a:hlinkClick r:id="rId6"/>
              </a:rPr>
              <a:t>Louise Hellem</a:t>
            </a:r>
            <a:r>
              <a:rPr lang="en-GB">
                <a:effectLst/>
              </a:rPr>
              <a:t>, Chief Economist.</a:t>
            </a:r>
          </a:p>
          <a:p>
            <a:endParaRPr lang="en-US"/>
          </a:p>
        </p:txBody>
      </p:sp>
      <p:sp>
        <p:nvSpPr>
          <p:cNvPr id="8" name="Oval 7">
            <a:extLst>
              <a:ext uri="{FF2B5EF4-FFF2-40B4-BE49-F238E27FC236}">
                <a16:creationId xmlns:a16="http://schemas.microsoft.com/office/drawing/2014/main" id="{84C5B666-39E7-40BC-B95E-48F300BE08E2}"/>
              </a:ext>
            </a:extLst>
          </p:cNvPr>
          <p:cNvSpPr/>
          <p:nvPr/>
        </p:nvSpPr>
        <p:spPr>
          <a:xfrm>
            <a:off x="569112" y="5900788"/>
            <a:ext cx="673504" cy="673504"/>
          </a:xfrm>
          <a:prstGeom prst="ellipse">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2FE897-11DA-FED5-DD32-CF061E0115DF}"/>
              </a:ext>
            </a:extLst>
          </p:cNvPr>
          <p:cNvPicPr>
            <a:picLocks noChangeAspect="1"/>
          </p:cNvPicPr>
          <p:nvPr/>
        </p:nvPicPr>
        <p:blipFill>
          <a:blip r:embed="rId8"/>
          <a:stretch>
            <a:fillRect/>
          </a:stretch>
        </p:blipFill>
        <p:spPr>
          <a:xfrm>
            <a:off x="9566910" y="1341120"/>
            <a:ext cx="2120900" cy="1371600"/>
          </a:xfrm>
          <a:prstGeom prst="rect">
            <a:avLst/>
          </a:prstGeom>
        </p:spPr>
      </p:pic>
    </p:spTree>
    <p:extLst>
      <p:ext uri="{BB962C8B-B14F-4D97-AF65-F5344CB8AC3E}">
        <p14:creationId xmlns:p14="http://schemas.microsoft.com/office/powerpoint/2010/main" val="364986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8427-6DAD-CBD0-0BBB-2B4852BF7AB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768F61-8AEF-634C-EF04-2134D32EA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0572" y="360764"/>
            <a:ext cx="2926261" cy="3068236"/>
          </a:xfrm>
          <a:prstGeom prst="rect">
            <a:avLst/>
          </a:prstGeom>
        </p:spPr>
      </p:pic>
      <p:pic>
        <p:nvPicPr>
          <p:cNvPr id="6" name="Picture 5">
            <a:extLst>
              <a:ext uri="{FF2B5EF4-FFF2-40B4-BE49-F238E27FC236}">
                <a16:creationId xmlns:a16="http://schemas.microsoft.com/office/drawing/2014/main" id="{0AE06A5C-7FB0-CDA4-87E0-4FA6A157CE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9139" y="1297643"/>
            <a:ext cx="4597036" cy="2389141"/>
          </a:xfrm>
          <a:prstGeom prst="rect">
            <a:avLst/>
          </a:prstGeom>
        </p:spPr>
      </p:pic>
      <p:sp>
        <p:nvSpPr>
          <p:cNvPr id="2" name="Content Placeholder 1">
            <a:extLst>
              <a:ext uri="{FF2B5EF4-FFF2-40B4-BE49-F238E27FC236}">
                <a16:creationId xmlns:a16="http://schemas.microsoft.com/office/drawing/2014/main" id="{2F62035A-F636-999B-603A-D0DCB42D0ACF}"/>
              </a:ext>
            </a:extLst>
          </p:cNvPr>
          <p:cNvSpPr>
            <a:spLocks noGrp="1"/>
          </p:cNvSpPr>
          <p:nvPr>
            <p:ph idx="1"/>
          </p:nvPr>
        </p:nvSpPr>
        <p:spPr>
          <a:xfrm>
            <a:off x="666750" y="858982"/>
            <a:ext cx="6330557" cy="5282135"/>
          </a:xfrm>
        </p:spPr>
        <p:txBody>
          <a:bodyPr vert="horz" lIns="91440" tIns="45720" rIns="91440" bIns="45720" rtlCol="0" anchor="t">
            <a:normAutofit/>
          </a:bodyPr>
          <a:lstStyle/>
          <a:p>
            <a:r>
              <a:rPr lang="en-US">
                <a:latin typeface="Acumin Pro Condensed"/>
              </a:rPr>
              <a:t>CBI Economics</a:t>
            </a:r>
          </a:p>
          <a:p>
            <a:pPr lvl="2"/>
            <a:r>
              <a:rPr lang="en-GB"/>
              <a:t>CBI Economics is the economic consultancy division of the CBI, offering products and services to empower businesses with the information they need to succeed and grow.</a:t>
            </a:r>
            <a:endParaRPr lang="en-US">
              <a:cs typeface="Arial"/>
            </a:endParaRPr>
          </a:p>
          <a:p>
            <a:pPr lvl="3"/>
            <a:r>
              <a:rPr lang="en-GB" sz="1200"/>
              <a:t>We offer commissioned business surveys, bespoke economic analysis as well as bespoke products such as economic briefings. Our clients range from UK businesses, including universities and their commercial arms, to trade associations and government bodies. </a:t>
            </a:r>
          </a:p>
          <a:p>
            <a:pPr lvl="3"/>
            <a:r>
              <a:rPr lang="en-GB" sz="1200"/>
              <a:t>As a team, we have strong experience in modelling the economic impacts of company activity, their investments, or the contributions of sectors of the economy. </a:t>
            </a:r>
          </a:p>
          <a:p>
            <a:pPr lvl="3"/>
            <a:r>
              <a:rPr lang="en-GB" sz="1200"/>
              <a:t>However, our work goes beyond analysing economic data to provide insights that are informed by our deep understanding of policy and government. This allows us to produce research that not only has a real-world impact but is also highly accessible to both the media and key stakeholders in the public and private sector.</a:t>
            </a:r>
          </a:p>
          <a:p>
            <a:pPr lvl="3"/>
            <a:r>
              <a:rPr lang="en-GB" sz="1200" b="1" i="1"/>
              <a:t>"The team delivered a gold-standard piece of research which will inform policy making on air pollution for years to come. Their forensic economic analysis and world-class reputation is invaluable in providing policymakers with the evidence they need to deliver action for clean air.“ – </a:t>
            </a:r>
            <a:r>
              <a:rPr lang="en-GB" sz="1200" b="1"/>
              <a:t>Clean Air Fund</a:t>
            </a:r>
          </a:p>
          <a:p>
            <a:pPr lvl="3"/>
            <a:r>
              <a:rPr lang="en-GB" sz="1200" b="1">
                <a:hlinkClick r:id="rId5"/>
              </a:rPr>
              <a:t>Learn more about CBI Economics</a:t>
            </a:r>
            <a:endParaRPr lang="en-GB" sz="1200" b="1"/>
          </a:p>
          <a:p>
            <a:pPr lvl="3"/>
            <a:r>
              <a:rPr lang="en-GB" sz="1200" i="1"/>
              <a:t>Note: These are additional paid-for services available to CBI members and non-members. CBI members receive a 10% discount on these services.</a:t>
            </a:r>
            <a:endParaRPr lang="en-US" sz="1200" i="1">
              <a:solidFill>
                <a:srgbClr val="00275B"/>
              </a:solidFill>
              <a:cs typeface="Arial"/>
            </a:endParaRPr>
          </a:p>
        </p:txBody>
      </p:sp>
      <p:pic>
        <p:nvPicPr>
          <p:cNvPr id="4" name="Picture 3" descr="A person looking at a computer screen&#10;&#10;Description automatically generated">
            <a:extLst>
              <a:ext uri="{FF2B5EF4-FFF2-40B4-BE49-F238E27FC236}">
                <a16:creationId xmlns:a16="http://schemas.microsoft.com/office/drawing/2014/main" id="{18646074-185B-F66D-F2C5-E1DE886524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5406" y="2377440"/>
            <a:ext cx="6496594" cy="4480560"/>
          </a:xfrm>
          <a:prstGeom prst="rect">
            <a:avLst/>
          </a:prstGeom>
        </p:spPr>
      </p:pic>
    </p:spTree>
    <p:extLst>
      <p:ext uri="{BB962C8B-B14F-4D97-AF65-F5344CB8AC3E}">
        <p14:creationId xmlns:p14="http://schemas.microsoft.com/office/powerpoint/2010/main" val="251268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A161E6-4C1D-6F55-E1B5-7F469690DAE5}"/>
              </a:ext>
            </a:extLst>
          </p:cNvPr>
          <p:cNvSpPr>
            <a:spLocks noGrp="1"/>
          </p:cNvSpPr>
          <p:nvPr>
            <p:ph type="body" sz="quarter" idx="4294967295"/>
          </p:nvPr>
        </p:nvSpPr>
        <p:spPr>
          <a:xfrm>
            <a:off x="612000" y="612000"/>
            <a:ext cx="8788674" cy="5835015"/>
          </a:xfrm>
        </p:spPr>
        <p:txBody>
          <a:bodyPr vert="horz" wrap="square" lIns="91440" tIns="45720" rIns="91440" bIns="45720" rtlCol="0" anchor="t">
            <a:normAutofit/>
          </a:bodyPr>
          <a:lstStyle/>
          <a:p>
            <a:r>
              <a:rPr lang="en-GB">
                <a:latin typeface="Acumin Pro Condensed"/>
              </a:rPr>
              <a:t>Political engagement </a:t>
            </a:r>
            <a:br>
              <a:rPr lang="en-GB">
                <a:latin typeface="Acumin Pro Condensed"/>
              </a:rPr>
            </a:br>
            <a:r>
              <a:rPr lang="en-GB">
                <a:latin typeface="Acumin Pro Condensed"/>
              </a:rPr>
              <a:t>that delivers for business</a:t>
            </a:r>
            <a:endParaRPr lang="en-US"/>
          </a:p>
          <a:p>
            <a:pPr marL="10795" lvl="2">
              <a:lnSpc>
                <a:spcPct val="110000"/>
              </a:lnSpc>
              <a:spcBef>
                <a:spcPts val="1200"/>
              </a:spcBef>
            </a:pPr>
            <a:br>
              <a:rPr lang="en-US" sz="1200"/>
            </a:br>
            <a:r>
              <a:rPr lang="en-GB">
                <a:solidFill>
                  <a:schemeClr val="accent1"/>
                </a:solidFill>
              </a:rPr>
              <a:t>Some of our recent highlights:</a:t>
            </a:r>
            <a:endParaRPr lang="en-GB">
              <a:solidFill>
                <a:schemeClr val="accent1"/>
              </a:solidFill>
              <a:cs typeface="Arial"/>
            </a:endParaRPr>
          </a:p>
          <a:p>
            <a:pPr marL="10795" lvl="2">
              <a:lnSpc>
                <a:spcPct val="110000"/>
              </a:lnSpc>
            </a:pPr>
            <a:endParaRPr lang="en-GB">
              <a:cs typeface="Arial" panose="020B0604020202020204"/>
            </a:endParaRPr>
          </a:p>
          <a:p>
            <a:pPr marL="179070" lvl="4">
              <a:lnSpc>
                <a:spcPct val="110000"/>
              </a:lnSpc>
              <a:spcBef>
                <a:spcPts val="0"/>
              </a:spcBef>
              <a:spcAft>
                <a:spcPts val="1800"/>
              </a:spcAft>
            </a:pPr>
            <a:r>
              <a:rPr lang="en-GB" sz="1400"/>
              <a:t>Our CEO Rain's recent engagements includes meetings with </a:t>
            </a:r>
            <a:r>
              <a:rPr lang="en-GB" sz="1400" b="1"/>
              <a:t>Chancellor Jeremy </a:t>
            </a:r>
            <a:br>
              <a:rPr lang="en-GB" sz="1400" b="1"/>
            </a:br>
            <a:r>
              <a:rPr lang="en-GB" sz="1400" b="1"/>
              <a:t>Hunt MP, Shadow Chancellor Rachel Reeves MP, the Government’s Head of </a:t>
            </a:r>
            <a:br>
              <a:rPr lang="en-GB" sz="1400" b="1"/>
            </a:br>
            <a:r>
              <a:rPr lang="en-GB" sz="1400" b="1"/>
              <a:t>Business Engagement, Rick Bowman, the Prime Minister’s Business and </a:t>
            </a:r>
            <a:br>
              <a:rPr lang="en-GB" sz="1400" b="1"/>
            </a:br>
            <a:r>
              <a:rPr lang="en-GB" sz="1400" b="1"/>
              <a:t>Investment Adviser, Franck </a:t>
            </a:r>
            <a:r>
              <a:rPr lang="en-GB" sz="1400" b="1" err="1"/>
              <a:t>Petitgas</a:t>
            </a:r>
            <a:r>
              <a:rPr lang="en-GB" sz="1400"/>
              <a:t> to name a few. </a:t>
            </a:r>
            <a:endParaRPr lang="en-GB" sz="1400">
              <a:cs typeface="Arial"/>
            </a:endParaRPr>
          </a:p>
          <a:p>
            <a:pPr marL="179070" lvl="4">
              <a:lnSpc>
                <a:spcPct val="110000"/>
              </a:lnSpc>
              <a:spcBef>
                <a:spcPts val="0"/>
              </a:spcBef>
            </a:pPr>
            <a:endParaRPr lang="en-GB" sz="1900">
              <a:cs typeface="Arial" panose="020B0604020202020204"/>
            </a:endParaRPr>
          </a:p>
          <a:p>
            <a:pPr marL="179070" lvl="4">
              <a:lnSpc>
                <a:spcPct val="110000"/>
              </a:lnSpc>
              <a:spcBef>
                <a:spcPts val="0"/>
              </a:spcBef>
            </a:pPr>
            <a:endParaRPr lang="en-GB" sz="1900">
              <a:cs typeface="Arial" panose="020B0604020202020204"/>
            </a:endParaRPr>
          </a:p>
          <a:p>
            <a:pPr marL="10795" lvl="2">
              <a:spcBef>
                <a:spcPts val="0"/>
              </a:spcBef>
            </a:pPr>
            <a:endParaRPr lang="en-GB">
              <a:cs typeface="Arial" panose="020B0604020202020204"/>
            </a:endParaRPr>
          </a:p>
          <a:p>
            <a:pPr marL="10795" lvl="2"/>
            <a:endParaRPr lang="en-GB">
              <a:cs typeface="Arial" panose="020B0604020202020204"/>
            </a:endParaRPr>
          </a:p>
          <a:p>
            <a:pPr marL="10795" lvl="2"/>
            <a:endParaRPr lang="en-US">
              <a:cs typeface="Arial" panose="020B0604020202020204"/>
            </a:endParaRPr>
          </a:p>
        </p:txBody>
      </p:sp>
      <p:sp>
        <p:nvSpPr>
          <p:cNvPr id="4" name="TextBox 3">
            <a:extLst>
              <a:ext uri="{FF2B5EF4-FFF2-40B4-BE49-F238E27FC236}">
                <a16:creationId xmlns:a16="http://schemas.microsoft.com/office/drawing/2014/main" id="{82298856-C511-292E-D629-75A902B67A0E}"/>
              </a:ext>
            </a:extLst>
          </p:cNvPr>
          <p:cNvSpPr txBox="1"/>
          <p:nvPr/>
        </p:nvSpPr>
        <p:spPr>
          <a:xfrm>
            <a:off x="570065" y="3693335"/>
            <a:ext cx="6147172" cy="3515321"/>
          </a:xfrm>
          <a:prstGeom prst="rect">
            <a:avLst/>
          </a:prstGeom>
          <a:noFill/>
        </p:spPr>
        <p:txBody>
          <a:bodyPr wrap="square" lIns="91440" tIns="45720" rIns="91440" bIns="45720" rtlCol="0" anchor="t">
            <a:spAutoFit/>
          </a:bodyPr>
          <a:lstStyle/>
          <a:p>
            <a:pPr marL="179705" indent="-179705">
              <a:spcAft>
                <a:spcPts val="1800"/>
              </a:spcAft>
              <a:buClr>
                <a:schemeClr val="accent1"/>
              </a:buClr>
              <a:buFont typeface="Arial" panose="020B0604020202020204" pitchFamily="34" charset="0"/>
              <a:buChar char="•"/>
            </a:pPr>
            <a:r>
              <a:rPr lang="en-GB" sz="1400">
                <a:solidFill>
                  <a:srgbClr val="000000"/>
                </a:solidFill>
                <a:cs typeface="Arial"/>
              </a:rPr>
              <a:t>Rain has re-joined the B5 and shadow B5 business groups </a:t>
            </a:r>
            <a:endParaRPr lang="en-US" sz="1400"/>
          </a:p>
          <a:p>
            <a:pPr marL="179705" indent="-179705">
              <a:spcAft>
                <a:spcPts val="1800"/>
              </a:spcAft>
              <a:buClr>
                <a:schemeClr val="accent1"/>
              </a:buClr>
              <a:buFont typeface="Arial" panose="020B0604020202020204" pitchFamily="34" charset="0"/>
              <a:buChar char="•"/>
            </a:pPr>
            <a:r>
              <a:rPr lang="en-GB" sz="1400">
                <a:solidFill>
                  <a:srgbClr val="000000"/>
                </a:solidFill>
              </a:rPr>
              <a:t>On Monday 20th November, we had both the </a:t>
            </a:r>
            <a:r>
              <a:rPr lang="en-GB" sz="1400" b="1">
                <a:solidFill>
                  <a:srgbClr val="000000"/>
                </a:solidFill>
              </a:rPr>
              <a:t>Chancellor, Jeremy Hunt, and the Shadow Business Secretary Jonathan Reynolds</a:t>
            </a:r>
            <a:r>
              <a:rPr lang="en-GB" sz="1400">
                <a:solidFill>
                  <a:srgbClr val="000000"/>
                </a:solidFill>
              </a:rPr>
              <a:t> speak at our General Election Countdown Conference. </a:t>
            </a:r>
            <a:endParaRPr lang="en-GB" sz="1400">
              <a:solidFill>
                <a:srgbClr val="000000"/>
              </a:solidFill>
              <a:cs typeface="Arial"/>
            </a:endParaRPr>
          </a:p>
          <a:p>
            <a:pPr marL="179705" indent="-179705">
              <a:spcAft>
                <a:spcPts val="1800"/>
              </a:spcAft>
              <a:buClr>
                <a:schemeClr val="accent1"/>
              </a:buClr>
              <a:buFont typeface="Arial" panose="020B0604020202020204" pitchFamily="34" charset="0"/>
              <a:buChar char="•"/>
            </a:pPr>
            <a:r>
              <a:rPr lang="en-GB" sz="1400">
                <a:solidFill>
                  <a:srgbClr val="000000"/>
                </a:solidFill>
                <a:cs typeface="Arial"/>
              </a:rPr>
              <a:t>In recent months, </a:t>
            </a:r>
            <a:r>
              <a:rPr lang="en-GB" sz="1400" b="1">
                <a:solidFill>
                  <a:srgbClr val="000000"/>
                </a:solidFill>
                <a:cs typeface="Arial"/>
              </a:rPr>
              <a:t>Sir John </a:t>
            </a:r>
            <a:r>
              <a:rPr lang="en-GB" sz="1400" b="1" err="1">
                <a:solidFill>
                  <a:srgbClr val="000000"/>
                </a:solidFill>
                <a:cs typeface="Arial"/>
              </a:rPr>
              <a:t>Armitt</a:t>
            </a:r>
            <a:r>
              <a:rPr lang="en-GB" sz="1400" b="1">
                <a:solidFill>
                  <a:srgbClr val="000000"/>
                </a:solidFill>
                <a:cs typeface="Arial"/>
              </a:rPr>
              <a:t>, Chair, National Infrastructure Commission; Lord Harrington – leading government's review into Foreign Direct Investment; Shadow Energy Secretary Ed Miliband MP and Gareth Davies, Permanent Secretary at the Department for Business and Trade</a:t>
            </a:r>
            <a:r>
              <a:rPr lang="en-GB" sz="1400">
                <a:solidFill>
                  <a:srgbClr val="000000"/>
                </a:solidFill>
                <a:cs typeface="Arial"/>
              </a:rPr>
              <a:t> have all addressed key CBI member forums.</a:t>
            </a:r>
          </a:p>
          <a:p>
            <a:pPr>
              <a:lnSpc>
                <a:spcPct val="110000"/>
              </a:lnSpc>
              <a:buClr>
                <a:schemeClr val="accent1"/>
              </a:buClr>
            </a:pPr>
            <a:endParaRPr lang="en-GB" sz="1600" i="0" u="none" strike="noStrike" kern="1200" baseline="0">
              <a:solidFill>
                <a:srgbClr val="000000"/>
              </a:solidFill>
              <a:cs typeface="Arial"/>
            </a:endParaRPr>
          </a:p>
          <a:p>
            <a:pPr marL="342900" indent="-342900">
              <a:lnSpc>
                <a:spcPct val="110000"/>
              </a:lnSpc>
              <a:buClr>
                <a:schemeClr val="accent1"/>
              </a:buClr>
              <a:buFont typeface="Arial" panose="020B0604020202020204" pitchFamily="34" charset="0"/>
              <a:buChar char="•"/>
            </a:pPr>
            <a:endParaRPr lang="en-GB" sz="1600">
              <a:solidFill>
                <a:srgbClr val="000000"/>
              </a:solidFill>
              <a:latin typeface="Arial"/>
              <a:cs typeface="Arial"/>
            </a:endParaRPr>
          </a:p>
          <a:p>
            <a:pPr marL="342900" indent="-342900">
              <a:lnSpc>
                <a:spcPct val="110000"/>
              </a:lnSpc>
              <a:buClr>
                <a:schemeClr val="accent1"/>
              </a:buClr>
              <a:buFont typeface="Arial" panose="020B0604020202020204" pitchFamily="34" charset="0"/>
              <a:buChar char="•"/>
            </a:pPr>
            <a:endParaRPr lang="en-GB" sz="1600">
              <a:solidFill>
                <a:srgbClr val="000000"/>
              </a:solidFill>
              <a:latin typeface="Arial"/>
              <a:cs typeface="Arial"/>
            </a:endParaRPr>
          </a:p>
        </p:txBody>
      </p:sp>
      <p:pic>
        <p:nvPicPr>
          <p:cNvPr id="5" name="Picture 4">
            <a:extLst>
              <a:ext uri="{FF2B5EF4-FFF2-40B4-BE49-F238E27FC236}">
                <a16:creationId xmlns:a16="http://schemas.microsoft.com/office/drawing/2014/main" id="{00DE34DE-11FE-69D6-83C1-2943DA196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1623" y="410985"/>
            <a:ext cx="4948377" cy="2455861"/>
          </a:xfrm>
          <a:prstGeom prst="rect">
            <a:avLst/>
          </a:prstGeom>
        </p:spPr>
      </p:pic>
      <p:pic>
        <p:nvPicPr>
          <p:cNvPr id="7" name="Picture 6">
            <a:extLst>
              <a:ext uri="{FF2B5EF4-FFF2-40B4-BE49-F238E27FC236}">
                <a16:creationId xmlns:a16="http://schemas.microsoft.com/office/drawing/2014/main" id="{62A21DE9-F934-0660-A2B4-BD7C35C5F4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0489" y="1935678"/>
            <a:ext cx="4781512" cy="4925484"/>
          </a:xfrm>
          <a:prstGeom prst="rect">
            <a:avLst/>
          </a:prstGeom>
        </p:spPr>
      </p:pic>
      <p:sp>
        <p:nvSpPr>
          <p:cNvPr id="8" name="TextBox 7">
            <a:extLst>
              <a:ext uri="{FF2B5EF4-FFF2-40B4-BE49-F238E27FC236}">
                <a16:creationId xmlns:a16="http://schemas.microsoft.com/office/drawing/2014/main" id="{9A9ACF35-B757-7940-E8DC-FCB273879B22}"/>
              </a:ext>
            </a:extLst>
          </p:cNvPr>
          <p:cNvSpPr txBox="1"/>
          <p:nvPr/>
        </p:nvSpPr>
        <p:spPr>
          <a:xfrm>
            <a:off x="6717237" y="644084"/>
            <a:ext cx="4862763" cy="1415772"/>
          </a:xfrm>
          <a:prstGeom prst="rect">
            <a:avLst/>
          </a:prstGeom>
          <a:noFill/>
        </p:spPr>
        <p:txBody>
          <a:bodyPr wrap="square" rtlCol="0">
            <a:spAutoFit/>
          </a:bodyPr>
          <a:lstStyle/>
          <a:p>
            <a:pPr algn="l"/>
            <a:r>
              <a:rPr lang="en-US" b="1" i="0">
                <a:solidFill>
                  <a:schemeClr val="bg1"/>
                </a:solidFill>
                <a:latin typeface="Acumin Pro Condensed" panose="020B0406020202020204" pitchFamily="34" charset="77"/>
              </a:rPr>
              <a:t>“I have really valued interactions with you  (Rain          Newton-Smith) and the CBI and others in this room, and I'm grateful for that.”</a:t>
            </a:r>
          </a:p>
          <a:p>
            <a:pPr algn="l"/>
            <a:endParaRPr lang="en-US" b="1" i="0">
              <a:solidFill>
                <a:schemeClr val="bg1"/>
              </a:solidFill>
              <a:latin typeface="Acumin Pro Condensed" panose="020B0406020202020204" pitchFamily="34" charset="77"/>
            </a:endParaRPr>
          </a:p>
          <a:p>
            <a:pPr algn="l"/>
            <a:r>
              <a:rPr lang="en-US" sz="1400" b="1" i="0">
                <a:solidFill>
                  <a:schemeClr val="bg1"/>
                </a:solidFill>
              </a:rPr>
              <a:t>Rt Hon Jeremy Hunt MP, Chancellor of the Exchequer </a:t>
            </a:r>
          </a:p>
        </p:txBody>
      </p:sp>
    </p:spTree>
    <p:extLst>
      <p:ext uri="{BB962C8B-B14F-4D97-AF65-F5344CB8AC3E}">
        <p14:creationId xmlns:p14="http://schemas.microsoft.com/office/powerpoint/2010/main" val="740692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3041F2-BB81-C22B-AD08-77387673D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flipV="1">
            <a:off x="6997307" y="133210"/>
            <a:ext cx="5005864" cy="4117357"/>
          </a:xfrm>
          <a:prstGeom prst="rect">
            <a:avLst/>
          </a:prstGeom>
        </p:spPr>
      </p:pic>
      <p:sp>
        <p:nvSpPr>
          <p:cNvPr id="2" name="Content Placeholder 1">
            <a:extLst>
              <a:ext uri="{FF2B5EF4-FFF2-40B4-BE49-F238E27FC236}">
                <a16:creationId xmlns:a16="http://schemas.microsoft.com/office/drawing/2014/main" id="{D2AA35D3-62AB-B474-8F1F-61C009CB69E7}"/>
              </a:ext>
            </a:extLst>
          </p:cNvPr>
          <p:cNvSpPr>
            <a:spLocks noGrp="1"/>
          </p:cNvSpPr>
          <p:nvPr>
            <p:ph idx="1"/>
          </p:nvPr>
        </p:nvSpPr>
        <p:spPr/>
        <p:txBody>
          <a:bodyPr/>
          <a:lstStyle/>
          <a:p>
            <a:r>
              <a:rPr lang="en-US"/>
              <a:t>How you can get involved</a:t>
            </a:r>
            <a:endParaRPr lang="en-GB"/>
          </a:p>
          <a:p>
            <a:pPr lvl="3"/>
            <a:r>
              <a:rPr lang="en-GB"/>
              <a:t>The CBI’s extensive engagement with political stakeholders and officials is vital to shaping the policy and regulatory environment firms operate in. Over the coming weeks and months, there are many opportunities to have your business’ voice heard on the issues that matter most. Here are some key opportunities for member engagement. </a:t>
            </a:r>
          </a:p>
          <a:p>
            <a:pPr lvl="3"/>
            <a:r>
              <a:rPr lang="en-GB"/>
              <a:t>To get involved or to hear more about member opportunities, please contact your Account Manager, or visit the link below.</a:t>
            </a:r>
          </a:p>
          <a:p>
            <a:pPr lvl="3"/>
            <a:r>
              <a:rPr lang="en-GB" b="1">
                <a:hlinkClick r:id="rId3"/>
              </a:rPr>
              <a:t>Explore the latest member opportunities</a:t>
            </a:r>
            <a:endParaRPr lang="en-GB" b="1"/>
          </a:p>
          <a:p>
            <a:endParaRPr lang="en-US"/>
          </a:p>
        </p:txBody>
      </p:sp>
      <p:pic>
        <p:nvPicPr>
          <p:cNvPr id="3" name="Picture 2" descr="A person with her hand on her chin&#10;&#10;Description automatically generated">
            <a:extLst>
              <a:ext uri="{FF2B5EF4-FFF2-40B4-BE49-F238E27FC236}">
                <a16:creationId xmlns:a16="http://schemas.microsoft.com/office/drawing/2014/main" id="{4F2A9B7D-4747-9DF6-1B99-90551C7CE4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78086" y="282244"/>
            <a:ext cx="3917838" cy="6575756"/>
          </a:xfrm>
          <a:prstGeom prst="rect">
            <a:avLst/>
          </a:prstGeom>
        </p:spPr>
      </p:pic>
      <p:pic>
        <p:nvPicPr>
          <p:cNvPr id="6" name="Picture 5">
            <a:extLst>
              <a:ext uri="{FF2B5EF4-FFF2-40B4-BE49-F238E27FC236}">
                <a16:creationId xmlns:a16="http://schemas.microsoft.com/office/drawing/2014/main" id="{A412EC58-0A46-E8B5-595E-351BC52AEB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68743" y="5823537"/>
            <a:ext cx="834428" cy="752219"/>
          </a:xfrm>
          <a:prstGeom prst="rect">
            <a:avLst/>
          </a:prstGeom>
        </p:spPr>
      </p:pic>
      <p:pic>
        <p:nvPicPr>
          <p:cNvPr id="7" name="Picture 6">
            <a:extLst>
              <a:ext uri="{FF2B5EF4-FFF2-40B4-BE49-F238E27FC236}">
                <a16:creationId xmlns:a16="http://schemas.microsoft.com/office/drawing/2014/main" id="{622311BA-1767-6095-7AE6-FB31E7A47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170482" y="1439669"/>
            <a:ext cx="834428" cy="752219"/>
          </a:xfrm>
          <a:prstGeom prst="rect">
            <a:avLst/>
          </a:prstGeom>
        </p:spPr>
      </p:pic>
    </p:spTree>
    <p:extLst>
      <p:ext uri="{BB962C8B-B14F-4D97-AF65-F5344CB8AC3E}">
        <p14:creationId xmlns:p14="http://schemas.microsoft.com/office/powerpoint/2010/main" val="28717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a:extLst>
              <a:ext uri="{FF2B5EF4-FFF2-40B4-BE49-F238E27FC236}">
                <a16:creationId xmlns:a16="http://schemas.microsoft.com/office/drawing/2014/main" id="{037A572C-B807-0DA6-067B-E0843AA490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097" y="864436"/>
            <a:ext cx="10679805" cy="6007390"/>
          </a:xfrm>
          <a:prstGeom prst="rect">
            <a:avLst/>
          </a:prstGeom>
        </p:spPr>
      </p:pic>
      <p:sp>
        <p:nvSpPr>
          <p:cNvPr id="6" name="TextBox 5">
            <a:extLst>
              <a:ext uri="{FF2B5EF4-FFF2-40B4-BE49-F238E27FC236}">
                <a16:creationId xmlns:a16="http://schemas.microsoft.com/office/drawing/2014/main" id="{4A97C2A6-8ACD-2229-59CC-5DC63A7A25B3}"/>
              </a:ext>
            </a:extLst>
          </p:cNvPr>
          <p:cNvSpPr txBox="1"/>
          <p:nvPr/>
        </p:nvSpPr>
        <p:spPr>
          <a:xfrm>
            <a:off x="581022" y="370593"/>
            <a:ext cx="10679805"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75B"/>
                </a:solidFill>
                <a:effectLst/>
                <a:uLnTx/>
                <a:uFillTx/>
                <a:latin typeface="Acumin Pro Condensed" panose="020B0506020202020204" pitchFamily="34" charset="77"/>
                <a:ea typeface="+mn-ea"/>
                <a:cs typeface="+mn-cs"/>
              </a:rPr>
              <a:t>A full list of our Working Groups and Committees</a:t>
            </a:r>
          </a:p>
        </p:txBody>
      </p:sp>
    </p:spTree>
    <p:extLst>
      <p:ext uri="{BB962C8B-B14F-4D97-AF65-F5344CB8AC3E}">
        <p14:creationId xmlns:p14="http://schemas.microsoft.com/office/powerpoint/2010/main" val="1617909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A2F00F-496A-0622-2BF4-EDE85A6E271E}"/>
              </a:ext>
            </a:extLst>
          </p:cNvPr>
          <p:cNvSpPr>
            <a:spLocks noGrp="1"/>
          </p:cNvSpPr>
          <p:nvPr>
            <p:ph type="body" sz="quarter" idx="11"/>
          </p:nvPr>
        </p:nvSpPr>
        <p:spPr>
          <a:xfrm>
            <a:off x="911938" y="1444383"/>
            <a:ext cx="5694346" cy="3250907"/>
          </a:xfrm>
        </p:spPr>
        <p:txBody>
          <a:bodyPr/>
          <a:lstStyle/>
          <a:p>
            <a:pPr algn="l"/>
            <a:r>
              <a:rPr lang="en-GB">
                <a:effectLst/>
                <a:latin typeface="Acumin Pro Condensed" panose="020B0806020202020204" pitchFamily="34" charset="77"/>
              </a:rPr>
              <a:t>Supercharge your membership</a:t>
            </a:r>
          </a:p>
          <a:p>
            <a:pPr marL="0"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We hope this resource has helped you understand the many ways you can </a:t>
            </a:r>
            <a:b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make the most of your membership. There are so many unique experiences</a:t>
            </a:r>
            <a:b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and insights your business can benefit from, but these are our top three recommendations if you’re not sure where to start: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mn-lt"/>
                <a:ea typeface="+mn-ea"/>
                <a:cs typeface="Arial" panose="020B0604020202020204" pitchFamily="34" charset="0"/>
                <a:hlinkClick r:id="rId2">
                  <a:extLst>
                    <a:ext uri="{A12FA001-AC4F-418D-AE19-62706E023703}">
                      <ahyp:hlinkClr xmlns:ahyp="http://schemas.microsoft.com/office/drawing/2018/hyperlinkcolor" val="tx"/>
                    </a:ext>
                  </a:extLst>
                </a:hlinkClick>
              </a:rPr>
              <a:t>Register for one of our events</a:t>
            </a:r>
            <a:r>
              <a:rPr kumimoji="0" lang="en-US" sz="1200" b="1" i="0" u="none" strike="noStrike" kern="1200" cap="none" spc="0" normalizeH="0" baseline="0" noProof="0">
                <a:ln>
                  <a:noFill/>
                </a:ln>
                <a:effectLst/>
                <a:uLnTx/>
                <a:uFillTx/>
                <a:latin typeface="+mn-lt"/>
                <a:ea typeface="+mn-ea"/>
                <a:cs typeface="Arial" panose="020B0604020202020204" pitchFamily="34" charset="0"/>
              </a:rPr>
              <a:t> </a:t>
            </a: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to learn, connect and be inspired</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Refer another member of your senior team through your account </a:t>
            </a:r>
            <a:b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manager </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effectLst/>
                <a:uLnTx/>
                <a:uFillTx/>
                <a:latin typeface="+mn-lt"/>
                <a:ea typeface="+mn-ea"/>
                <a:cs typeface="Arial" panose="020B0604020202020204" pitchFamily="34" charset="0"/>
                <a:hlinkClick r:id="rId3">
                  <a:extLst>
                    <a:ext uri="{A12FA001-AC4F-418D-AE19-62706E023703}">
                      <ahyp:hlinkClr xmlns:ahyp="http://schemas.microsoft.com/office/drawing/2018/hyperlinkcolor" val="tx"/>
                    </a:ext>
                  </a:extLst>
                </a:hlinkClick>
              </a:rPr>
              <a:t>Read our latest economic analysis</a:t>
            </a:r>
            <a:endParaRPr kumimoji="0" lang="en-US" sz="1200" b="1" i="0" u="none" strike="noStrike" kern="1200" cap="none" spc="0" normalizeH="0" baseline="0" noProof="0">
              <a:ln>
                <a:noFill/>
              </a:ln>
              <a:effectLst/>
              <a:uLnTx/>
              <a:uFillTx/>
              <a:latin typeface="+mn-lt"/>
              <a:ea typeface="+mn-ea"/>
              <a:cs typeface="Arial" panose="020B0604020202020204" pitchFamily="34" charset="0"/>
            </a:endParaRPr>
          </a:p>
          <a:p>
            <a:pPr marL="0" marR="0" lvl="0" indent="111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If you’d prefer a conversation about the best ways to make the most of </a:t>
            </a:r>
            <a:b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your membership, get in touch with your Account Manager who will be </a:t>
            </a:r>
            <a:b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mn-lt"/>
                <a:ea typeface="+mn-ea"/>
                <a:cs typeface="Arial" panose="020B0604020202020204" pitchFamily="34" charset="0"/>
              </a:rPr>
              <a:t>happy to help you.</a:t>
            </a:r>
            <a:endParaRPr lang="en-GB">
              <a:effectLst/>
              <a:latin typeface="+mn-lt"/>
            </a:endParaRPr>
          </a:p>
          <a:p>
            <a:pPr algn="l"/>
            <a:endParaRPr lang="en-US"/>
          </a:p>
        </p:txBody>
      </p:sp>
      <p:sp>
        <p:nvSpPr>
          <p:cNvPr id="7" name="TextBox 6">
            <a:extLst>
              <a:ext uri="{FF2B5EF4-FFF2-40B4-BE49-F238E27FC236}">
                <a16:creationId xmlns:a16="http://schemas.microsoft.com/office/drawing/2014/main" id="{B89DCD17-EC9A-073E-12CA-982527E35171}"/>
              </a:ext>
            </a:extLst>
          </p:cNvPr>
          <p:cNvSpPr txBox="1"/>
          <p:nvPr/>
        </p:nvSpPr>
        <p:spPr>
          <a:xfrm>
            <a:off x="911938" y="4695290"/>
            <a:ext cx="4636108" cy="1200329"/>
          </a:xfrm>
          <a:prstGeom prst="rect">
            <a:avLst/>
          </a:prstGeom>
          <a:noFill/>
        </p:spPr>
        <p:txBody>
          <a:bodyPr wrap="square" lIns="91440" tIns="45720" rIns="91440" bIns="45720" anchor="t">
            <a:spAutoFit/>
          </a:bodyPr>
          <a:lstStyle/>
          <a:p>
            <a:r>
              <a:rPr lang="en-GB" dirty="0">
                <a:solidFill>
                  <a:schemeClr val="bg1"/>
                </a:solidFill>
                <a:cs typeface="Arial"/>
              </a:rPr>
              <a:t>Damian Waters</a:t>
            </a:r>
          </a:p>
          <a:p>
            <a:r>
              <a:rPr lang="en-GB" dirty="0">
                <a:solidFill>
                  <a:schemeClr val="bg1"/>
                </a:solidFill>
                <a:cs typeface="Arial"/>
              </a:rPr>
              <a:t>Director, North West</a:t>
            </a:r>
          </a:p>
          <a:p>
            <a:endParaRPr lang="en-GB" dirty="0">
              <a:solidFill>
                <a:schemeClr val="bg1"/>
              </a:solidFill>
              <a:cs typeface="Arial"/>
            </a:endParaRPr>
          </a:p>
          <a:p>
            <a:r>
              <a:rPr lang="en-GB" dirty="0">
                <a:solidFill>
                  <a:schemeClr val="bg1"/>
                </a:solidFill>
                <a:cs typeface="Arial"/>
              </a:rPr>
              <a:t>Damian.waters@cbi.org.uk</a:t>
            </a:r>
          </a:p>
        </p:txBody>
      </p:sp>
      <p:pic>
        <p:nvPicPr>
          <p:cNvPr id="10" name="Picture 9">
            <a:extLst>
              <a:ext uri="{FF2B5EF4-FFF2-40B4-BE49-F238E27FC236}">
                <a16:creationId xmlns:a16="http://schemas.microsoft.com/office/drawing/2014/main" id="{E532B444-E1CF-DE4B-C9AF-D57EB6722782}"/>
              </a:ext>
            </a:extLst>
          </p:cNvPr>
          <p:cNvPicPr>
            <a:picLocks noChangeAspect="1"/>
          </p:cNvPicPr>
          <p:nvPr/>
        </p:nvPicPr>
        <p:blipFill>
          <a:blip r:embed="rId4"/>
          <a:stretch>
            <a:fillRect/>
          </a:stretch>
        </p:blipFill>
        <p:spPr>
          <a:xfrm>
            <a:off x="11016930" y="285107"/>
            <a:ext cx="711200" cy="3162300"/>
          </a:xfrm>
          <a:prstGeom prst="rect">
            <a:avLst/>
          </a:prstGeom>
        </p:spPr>
      </p:pic>
    </p:spTree>
    <p:extLst>
      <p:ext uri="{BB962C8B-B14F-4D97-AF65-F5344CB8AC3E}">
        <p14:creationId xmlns:p14="http://schemas.microsoft.com/office/powerpoint/2010/main" val="284331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C8FEE-C4BD-2C7C-523B-ECB8563DFFFD}"/>
              </a:ext>
            </a:extLst>
          </p:cNvPr>
          <p:cNvSpPr>
            <a:spLocks noGrp="1"/>
          </p:cNvSpPr>
          <p:nvPr>
            <p:ph idx="1"/>
          </p:nvPr>
        </p:nvSpPr>
        <p:spPr>
          <a:xfrm>
            <a:off x="558800" y="376237"/>
            <a:ext cx="7958372" cy="2557463"/>
          </a:xfrm>
        </p:spPr>
        <p:txBody>
          <a:bodyPr/>
          <a:lstStyle/>
          <a:p>
            <a:r>
              <a:rPr lang="en-GB"/>
              <a:t>We speak up for your business</a:t>
            </a:r>
          </a:p>
          <a:p>
            <a:pPr lvl="3"/>
            <a:r>
              <a:rPr lang="en-GB"/>
              <a:t>There's no organisation quite like the CBI. We are the strong, collective voice that enables all businesses to propel positive change and sustainable growth.</a:t>
            </a:r>
          </a:p>
          <a:p>
            <a:endParaRPr lang="en-GB"/>
          </a:p>
          <a:p>
            <a:endParaRPr lang="en-GB"/>
          </a:p>
          <a:p>
            <a:endParaRPr lang="en-GB"/>
          </a:p>
          <a:p>
            <a:pPr lvl="8"/>
            <a:endParaRPr lang="en-US"/>
          </a:p>
          <a:p>
            <a:pPr lvl="7"/>
            <a:endParaRPr lang="en-US"/>
          </a:p>
          <a:p>
            <a:pPr lvl="3"/>
            <a:endParaRPr lang="en-US"/>
          </a:p>
        </p:txBody>
      </p:sp>
      <p:grpSp>
        <p:nvGrpSpPr>
          <p:cNvPr id="16" name="Group 15">
            <a:extLst>
              <a:ext uri="{FF2B5EF4-FFF2-40B4-BE49-F238E27FC236}">
                <a16:creationId xmlns:a16="http://schemas.microsoft.com/office/drawing/2014/main" id="{5D242CF7-874F-A811-0F2B-668C949D7611}"/>
              </a:ext>
            </a:extLst>
          </p:cNvPr>
          <p:cNvGrpSpPr/>
          <p:nvPr/>
        </p:nvGrpSpPr>
        <p:grpSpPr>
          <a:xfrm>
            <a:off x="623578" y="1668507"/>
            <a:ext cx="7774978" cy="4364069"/>
            <a:chOff x="623578" y="1668507"/>
            <a:chExt cx="7774978" cy="4364069"/>
          </a:xfrm>
          <a:gradFill flip="none" rotWithShape="1">
            <a:gsLst>
              <a:gs pos="50000">
                <a:schemeClr val="accent2"/>
              </a:gs>
              <a:gs pos="0">
                <a:schemeClr val="accent1"/>
              </a:gs>
              <a:gs pos="100000">
                <a:schemeClr val="accent3"/>
              </a:gs>
            </a:gsLst>
            <a:lin ang="18900000" scaled="1"/>
            <a:tileRect/>
          </a:gradFill>
        </p:grpSpPr>
        <p:sp>
          <p:nvSpPr>
            <p:cNvPr id="4" name="Round Single Corner of Rectangle 3">
              <a:extLst>
                <a:ext uri="{FF2B5EF4-FFF2-40B4-BE49-F238E27FC236}">
                  <a16:creationId xmlns:a16="http://schemas.microsoft.com/office/drawing/2014/main" id="{C35CF5CE-F876-1B04-2F6C-926270FC37A2}"/>
                </a:ext>
              </a:extLst>
            </p:cNvPr>
            <p:cNvSpPr/>
            <p:nvPr/>
          </p:nvSpPr>
          <p:spPr>
            <a:xfrm flipH="1">
              <a:off x="623581" y="1668507"/>
              <a:ext cx="7774975" cy="1352480"/>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3A5EB2-6512-C0E9-D2C7-1C6274695DE5}"/>
                </a:ext>
              </a:extLst>
            </p:cNvPr>
            <p:cNvSpPr/>
            <p:nvPr/>
          </p:nvSpPr>
          <p:spPr>
            <a:xfrm>
              <a:off x="623578" y="3199451"/>
              <a:ext cx="7774975" cy="1352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63BAE6-681B-AECA-B954-DC564342BF83}"/>
                </a:ext>
              </a:extLst>
            </p:cNvPr>
            <p:cNvSpPr/>
            <p:nvPr/>
          </p:nvSpPr>
          <p:spPr>
            <a:xfrm>
              <a:off x="623578" y="4730395"/>
              <a:ext cx="7774974" cy="1302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CBA86BF-A663-EDCB-8B6E-4FAF4432A58B}"/>
              </a:ext>
            </a:extLst>
          </p:cNvPr>
          <p:cNvSpPr txBox="1"/>
          <p:nvPr/>
        </p:nvSpPr>
        <p:spPr>
          <a:xfrm>
            <a:off x="1677806" y="1773952"/>
            <a:ext cx="5666523" cy="1200329"/>
          </a:xfrm>
          <a:prstGeom prst="rect">
            <a:avLst/>
          </a:prstGeom>
          <a:noFill/>
        </p:spPr>
        <p:txBody>
          <a:bodyPr wrap="square" rtlCol="0">
            <a:spAutoFit/>
          </a:bodyPr>
          <a:lstStyle/>
          <a:p>
            <a:pPr algn="ctr"/>
            <a:r>
              <a:rPr lang="en-GB" sz="1600">
                <a:solidFill>
                  <a:schemeClr val="bg1"/>
                </a:solidFill>
                <a:effectLst/>
                <a:latin typeface="Arial" panose="020B0604020202020204" pitchFamily="34" charset="0"/>
                <a:cs typeface="Arial" panose="020B0604020202020204" pitchFamily="34" charset="0"/>
              </a:rPr>
              <a:t>We speak on behalf of </a:t>
            </a:r>
          </a:p>
          <a:p>
            <a:pPr algn="ctr"/>
            <a:r>
              <a:rPr lang="en-GB" sz="2400" b="1">
                <a:solidFill>
                  <a:schemeClr val="bg1"/>
                </a:solidFill>
                <a:effectLst/>
                <a:latin typeface="Acumin Pro Condensed" panose="020B0806020202020204" pitchFamily="34" charset="77"/>
                <a:cs typeface="Arial" panose="020B0604020202020204" pitchFamily="34" charset="0"/>
              </a:rPr>
              <a:t>170,000</a:t>
            </a:r>
            <a:br>
              <a:rPr lang="en-GB">
                <a:solidFill>
                  <a:schemeClr val="bg1"/>
                </a:solidFill>
                <a:effectLst/>
                <a:latin typeface="Arial" panose="020B0604020202020204" pitchFamily="34" charset="0"/>
                <a:cs typeface="Arial" panose="020B0604020202020204" pitchFamily="34" charset="0"/>
              </a:rPr>
            </a:br>
            <a:r>
              <a:rPr lang="en-GB" sz="1600">
                <a:solidFill>
                  <a:schemeClr val="bg1"/>
                </a:solidFill>
                <a:effectLst/>
                <a:latin typeface="Arial" panose="020B0604020202020204" pitchFamily="34" charset="0"/>
                <a:cs typeface="Arial" panose="020B0604020202020204" pitchFamily="34" charset="0"/>
              </a:rPr>
              <a:t>business of all sizes and sectors, across </a:t>
            </a:r>
            <a:br>
              <a:rPr lang="en-GB" sz="1600">
                <a:solidFill>
                  <a:schemeClr val="bg1"/>
                </a:solidFill>
                <a:effectLst/>
                <a:latin typeface="Arial" panose="020B0604020202020204" pitchFamily="34" charset="0"/>
                <a:cs typeface="Arial" panose="020B0604020202020204" pitchFamily="34" charset="0"/>
              </a:rPr>
            </a:br>
            <a:r>
              <a:rPr lang="en-GB" sz="1600">
                <a:solidFill>
                  <a:schemeClr val="bg1"/>
                </a:solidFill>
                <a:effectLst/>
                <a:latin typeface="Arial" panose="020B0604020202020204" pitchFamily="34" charset="0"/>
                <a:cs typeface="Arial" panose="020B0604020202020204" pitchFamily="34" charset="0"/>
              </a:rPr>
              <a:t>every region and nation of the UK</a:t>
            </a:r>
          </a:p>
        </p:txBody>
      </p:sp>
      <p:sp>
        <p:nvSpPr>
          <p:cNvPr id="9" name="TextBox 8">
            <a:extLst>
              <a:ext uri="{FF2B5EF4-FFF2-40B4-BE49-F238E27FC236}">
                <a16:creationId xmlns:a16="http://schemas.microsoft.com/office/drawing/2014/main" id="{5764EDDA-D1AE-44A3-1616-A7B2AAFA69DC}"/>
              </a:ext>
            </a:extLst>
          </p:cNvPr>
          <p:cNvSpPr txBox="1"/>
          <p:nvPr/>
        </p:nvSpPr>
        <p:spPr>
          <a:xfrm>
            <a:off x="2072005" y="3383176"/>
            <a:ext cx="2351014" cy="954107"/>
          </a:xfrm>
          <a:prstGeom prst="rect">
            <a:avLst/>
          </a:prstGeom>
          <a:noFill/>
        </p:spPr>
        <p:txBody>
          <a:bodyPr wrap="square" rtlCol="0">
            <a:spAutoFit/>
          </a:bodyPr>
          <a:lstStyle/>
          <a:p>
            <a:pPr algn="ctr"/>
            <a:r>
              <a:rPr lang="en-GB" sz="1600">
                <a:solidFill>
                  <a:schemeClr val="bg1"/>
                </a:solidFill>
                <a:effectLst/>
                <a:latin typeface="RM Pro" pitchFamily="2" charset="0"/>
              </a:rPr>
              <a:t>This includes over</a:t>
            </a:r>
          </a:p>
          <a:p>
            <a:pPr algn="ctr"/>
            <a:r>
              <a:rPr lang="en-GB" sz="2400" b="1">
                <a:solidFill>
                  <a:schemeClr val="bg1"/>
                </a:solidFill>
                <a:effectLst/>
                <a:latin typeface="Acumin Pro Condensed" panose="020B0806020202020204" pitchFamily="34" charset="77"/>
                <a:cs typeface="Arial" panose="020B0604020202020204" pitchFamily="34" charset="0"/>
              </a:rPr>
              <a:t>1,100</a:t>
            </a:r>
            <a:br>
              <a:rPr lang="en-GB">
                <a:solidFill>
                  <a:schemeClr val="bg1"/>
                </a:solidFill>
                <a:effectLst/>
                <a:latin typeface="Arial" panose="020B0604020202020204" pitchFamily="34" charset="0"/>
                <a:cs typeface="Arial" panose="020B0604020202020204" pitchFamily="34" charset="0"/>
              </a:rPr>
            </a:br>
            <a:r>
              <a:rPr lang="en-GB" sz="1600">
                <a:solidFill>
                  <a:schemeClr val="bg1"/>
                </a:solidFill>
                <a:effectLst/>
                <a:latin typeface="RM Pro" pitchFamily="2" charset="0"/>
              </a:rPr>
              <a:t>corporate members </a:t>
            </a:r>
          </a:p>
        </p:txBody>
      </p:sp>
      <p:sp>
        <p:nvSpPr>
          <p:cNvPr id="10" name="TextBox 9">
            <a:extLst>
              <a:ext uri="{FF2B5EF4-FFF2-40B4-BE49-F238E27FC236}">
                <a16:creationId xmlns:a16="http://schemas.microsoft.com/office/drawing/2014/main" id="{A5C5B537-14D3-80CA-0BFB-835117AB094B}"/>
              </a:ext>
            </a:extLst>
          </p:cNvPr>
          <p:cNvSpPr txBox="1"/>
          <p:nvPr/>
        </p:nvSpPr>
        <p:spPr>
          <a:xfrm>
            <a:off x="1906083" y="4893734"/>
            <a:ext cx="4775235" cy="954107"/>
          </a:xfrm>
          <a:prstGeom prst="rect">
            <a:avLst/>
          </a:prstGeom>
          <a:noFill/>
        </p:spPr>
        <p:txBody>
          <a:bodyPr wrap="square" rtlCol="0">
            <a:spAutoFit/>
          </a:bodyPr>
          <a:lstStyle/>
          <a:p>
            <a:pPr algn="ctr"/>
            <a:r>
              <a:rPr lang="en-GB" sz="1600">
                <a:solidFill>
                  <a:schemeClr val="bg1"/>
                </a:solidFill>
                <a:effectLst/>
                <a:latin typeface="RM Pro" pitchFamily="2" charset="0"/>
              </a:rPr>
              <a:t>Our corporate members alone employ over</a:t>
            </a:r>
          </a:p>
          <a:p>
            <a:pPr algn="ctr"/>
            <a:r>
              <a:rPr lang="en-GB" sz="2400" b="1">
                <a:solidFill>
                  <a:schemeClr val="bg1"/>
                </a:solidFill>
                <a:effectLst/>
                <a:latin typeface="Acumin Pro Condensed" panose="020B0806020202020204" pitchFamily="34" charset="77"/>
                <a:cs typeface="Arial" panose="020B0604020202020204" pitchFamily="34" charset="0"/>
              </a:rPr>
              <a:t>2.3million</a:t>
            </a:r>
            <a:br>
              <a:rPr lang="en-GB">
                <a:solidFill>
                  <a:schemeClr val="bg1"/>
                </a:solidFill>
                <a:effectLst/>
                <a:latin typeface="Arial" panose="020B0604020202020204" pitchFamily="34" charset="0"/>
                <a:cs typeface="Arial" panose="020B0604020202020204" pitchFamily="34" charset="0"/>
              </a:rPr>
            </a:br>
            <a:r>
              <a:rPr lang="en-GB" sz="1600">
                <a:solidFill>
                  <a:schemeClr val="bg1"/>
                </a:solidFill>
                <a:effectLst/>
                <a:latin typeface="RM Pro" pitchFamily="2" charset="0"/>
              </a:rPr>
              <a:t>private sector workers</a:t>
            </a:r>
          </a:p>
        </p:txBody>
      </p:sp>
      <p:sp>
        <p:nvSpPr>
          <p:cNvPr id="15" name="TextBox 14">
            <a:extLst>
              <a:ext uri="{FF2B5EF4-FFF2-40B4-BE49-F238E27FC236}">
                <a16:creationId xmlns:a16="http://schemas.microsoft.com/office/drawing/2014/main" id="{52ECB255-E7E5-DADC-D55E-193AB0612E1A}"/>
              </a:ext>
            </a:extLst>
          </p:cNvPr>
          <p:cNvSpPr txBox="1"/>
          <p:nvPr/>
        </p:nvSpPr>
        <p:spPr>
          <a:xfrm>
            <a:off x="4511066" y="3383176"/>
            <a:ext cx="2102202" cy="954107"/>
          </a:xfrm>
          <a:prstGeom prst="rect">
            <a:avLst/>
          </a:prstGeom>
          <a:noFill/>
        </p:spPr>
        <p:txBody>
          <a:bodyPr wrap="square">
            <a:spAutoFit/>
          </a:bodyPr>
          <a:lstStyle/>
          <a:p>
            <a:pPr algn="ctr"/>
            <a:r>
              <a:rPr lang="en-GB" sz="1600">
                <a:solidFill>
                  <a:schemeClr val="bg1"/>
                </a:solidFill>
                <a:effectLst/>
                <a:latin typeface="RM Pro" pitchFamily="2" charset="0"/>
              </a:rPr>
              <a:t>&amp; nearly </a:t>
            </a:r>
          </a:p>
          <a:p>
            <a:pPr algn="ctr"/>
            <a:r>
              <a:rPr kumimoji="0" lang="en-GB" sz="2400" i="0" u="none" strike="noStrike" kern="1200" cap="none" spc="0" normalizeH="0" baseline="0" noProof="0">
                <a:ln>
                  <a:noFill/>
                </a:ln>
                <a:solidFill>
                  <a:schemeClr val="bg1"/>
                </a:solidFill>
                <a:effectLst/>
                <a:uLnTx/>
                <a:uFillTx/>
                <a:latin typeface="Acumin Pro Condensed" panose="020B0806020202020204" pitchFamily="34" charset="77"/>
                <a:cs typeface="Arial" panose="020B0604020202020204" pitchFamily="34" charset="0"/>
              </a:rPr>
              <a:t>150</a:t>
            </a:r>
            <a:r>
              <a:rPr kumimoji="0" lang="en-GB" sz="2400" b="1" i="0" u="none" strike="noStrike" kern="1200" cap="none" spc="0" normalizeH="0" baseline="0" noProof="0">
                <a:ln>
                  <a:noFill/>
                </a:ln>
                <a:solidFill>
                  <a:schemeClr val="bg1"/>
                </a:solidFill>
                <a:effectLst/>
                <a:uLnTx/>
                <a:uFillTx/>
                <a:latin typeface="Bahnschrift" panose="020B0502040204020203" pitchFamily="34" charset="0"/>
                <a:ea typeface="+mn-ea"/>
                <a:cs typeface="Arial" panose="020B0604020202020204" pitchFamily="34" charset="0"/>
              </a:rPr>
              <a:t> </a:t>
            </a:r>
            <a:br>
              <a:rPr kumimoji="0" lang="en-GB" sz="2400" b="1" i="0" u="none" strike="noStrike" kern="1200" cap="none" spc="0" normalizeH="0" baseline="0" noProof="0">
                <a:ln>
                  <a:noFill/>
                </a:ln>
                <a:solidFill>
                  <a:schemeClr val="bg1"/>
                </a:solidFill>
                <a:effectLst/>
                <a:uLnTx/>
                <a:uFillTx/>
                <a:latin typeface="Bahnschrift" panose="020B0502040204020203" pitchFamily="34" charset="0"/>
                <a:ea typeface="+mn-ea"/>
                <a:cs typeface="Arial" panose="020B0604020202020204" pitchFamily="34" charset="0"/>
              </a:rPr>
            </a:br>
            <a:r>
              <a:rPr lang="en-GB" sz="1600">
                <a:solidFill>
                  <a:schemeClr val="bg1"/>
                </a:solidFill>
                <a:effectLst/>
                <a:latin typeface="RM Pro" pitchFamily="2" charset="0"/>
              </a:rPr>
              <a:t>trade associations </a:t>
            </a:r>
            <a:r>
              <a:rPr lang="en-GB" sz="1600">
                <a:solidFill>
                  <a:srgbClr val="00275B"/>
                </a:solidFill>
                <a:effectLst/>
                <a:latin typeface="RM Pro" pitchFamily="2" charset="0"/>
              </a:rPr>
              <a:t> </a:t>
            </a:r>
          </a:p>
        </p:txBody>
      </p:sp>
      <p:pic>
        <p:nvPicPr>
          <p:cNvPr id="17" name="Picture 16">
            <a:extLst>
              <a:ext uri="{FF2B5EF4-FFF2-40B4-BE49-F238E27FC236}">
                <a16:creationId xmlns:a16="http://schemas.microsoft.com/office/drawing/2014/main" id="{D4B1EC65-CA74-F51C-35E1-BA5CAF7EED22}"/>
              </a:ext>
            </a:extLst>
          </p:cNvPr>
          <p:cNvPicPr>
            <a:picLocks noChangeAspect="1"/>
          </p:cNvPicPr>
          <p:nvPr/>
        </p:nvPicPr>
        <p:blipFill>
          <a:blip r:embed="rId2"/>
          <a:stretch>
            <a:fillRect/>
          </a:stretch>
        </p:blipFill>
        <p:spPr>
          <a:xfrm>
            <a:off x="1579486" y="2069608"/>
            <a:ext cx="571500" cy="558800"/>
          </a:xfrm>
          <a:prstGeom prst="rect">
            <a:avLst/>
          </a:prstGeom>
        </p:spPr>
      </p:pic>
      <p:pic>
        <p:nvPicPr>
          <p:cNvPr id="18" name="Picture 17">
            <a:extLst>
              <a:ext uri="{FF2B5EF4-FFF2-40B4-BE49-F238E27FC236}">
                <a16:creationId xmlns:a16="http://schemas.microsoft.com/office/drawing/2014/main" id="{148717D5-3BC7-A00C-240C-5CC0EA920D86}"/>
              </a:ext>
            </a:extLst>
          </p:cNvPr>
          <p:cNvPicPr>
            <a:picLocks noChangeAspect="1"/>
          </p:cNvPicPr>
          <p:nvPr/>
        </p:nvPicPr>
        <p:blipFill>
          <a:blip r:embed="rId3"/>
          <a:stretch>
            <a:fillRect/>
          </a:stretch>
        </p:blipFill>
        <p:spPr>
          <a:xfrm>
            <a:off x="6613267" y="3583247"/>
            <a:ext cx="698500" cy="558800"/>
          </a:xfrm>
          <a:prstGeom prst="rect">
            <a:avLst/>
          </a:prstGeom>
        </p:spPr>
      </p:pic>
      <p:pic>
        <p:nvPicPr>
          <p:cNvPr id="21" name="Picture 20">
            <a:extLst>
              <a:ext uri="{FF2B5EF4-FFF2-40B4-BE49-F238E27FC236}">
                <a16:creationId xmlns:a16="http://schemas.microsoft.com/office/drawing/2014/main" id="{496FDF2F-B141-4E6B-F574-A6E74F14AB3C}"/>
              </a:ext>
            </a:extLst>
          </p:cNvPr>
          <p:cNvPicPr>
            <a:picLocks noChangeAspect="1"/>
          </p:cNvPicPr>
          <p:nvPr/>
        </p:nvPicPr>
        <p:blipFill>
          <a:blip r:embed="rId4"/>
          <a:stretch>
            <a:fillRect/>
          </a:stretch>
        </p:blipFill>
        <p:spPr>
          <a:xfrm>
            <a:off x="6571663" y="5177918"/>
            <a:ext cx="635000" cy="558800"/>
          </a:xfrm>
          <a:prstGeom prst="rect">
            <a:avLst/>
          </a:prstGeom>
        </p:spPr>
      </p:pic>
      <p:pic>
        <p:nvPicPr>
          <p:cNvPr id="22" name="Picture 21">
            <a:extLst>
              <a:ext uri="{FF2B5EF4-FFF2-40B4-BE49-F238E27FC236}">
                <a16:creationId xmlns:a16="http://schemas.microsoft.com/office/drawing/2014/main" id="{0D768801-F0C4-20BF-B6E7-E7647F472E78}"/>
              </a:ext>
            </a:extLst>
          </p:cNvPr>
          <p:cNvPicPr>
            <a:picLocks noChangeAspect="1"/>
          </p:cNvPicPr>
          <p:nvPr/>
        </p:nvPicPr>
        <p:blipFill>
          <a:blip r:embed="rId4"/>
          <a:stretch>
            <a:fillRect/>
          </a:stretch>
        </p:blipFill>
        <p:spPr>
          <a:xfrm>
            <a:off x="1386205" y="5177918"/>
            <a:ext cx="635000" cy="558800"/>
          </a:xfrm>
          <a:prstGeom prst="rect">
            <a:avLst/>
          </a:prstGeom>
        </p:spPr>
      </p:pic>
      <p:pic>
        <p:nvPicPr>
          <p:cNvPr id="24" name="Picture 23">
            <a:extLst>
              <a:ext uri="{FF2B5EF4-FFF2-40B4-BE49-F238E27FC236}">
                <a16:creationId xmlns:a16="http://schemas.microsoft.com/office/drawing/2014/main" id="{E8D3BA14-10F3-D38C-D490-79C4F2AC8C0A}"/>
              </a:ext>
            </a:extLst>
          </p:cNvPr>
          <p:cNvPicPr>
            <a:picLocks noChangeAspect="1"/>
          </p:cNvPicPr>
          <p:nvPr/>
        </p:nvPicPr>
        <p:blipFill>
          <a:blip r:embed="rId5"/>
          <a:stretch>
            <a:fillRect/>
          </a:stretch>
        </p:blipFill>
        <p:spPr>
          <a:xfrm>
            <a:off x="1386205" y="3646747"/>
            <a:ext cx="685800" cy="431800"/>
          </a:xfrm>
          <a:prstGeom prst="rect">
            <a:avLst/>
          </a:prstGeom>
        </p:spPr>
      </p:pic>
      <p:pic>
        <p:nvPicPr>
          <p:cNvPr id="25" name="Picture 24">
            <a:extLst>
              <a:ext uri="{FF2B5EF4-FFF2-40B4-BE49-F238E27FC236}">
                <a16:creationId xmlns:a16="http://schemas.microsoft.com/office/drawing/2014/main" id="{06E4C66C-F2C2-C9CF-9992-63DC9055C42B}"/>
              </a:ext>
            </a:extLst>
          </p:cNvPr>
          <p:cNvPicPr>
            <a:picLocks noChangeAspect="1"/>
          </p:cNvPicPr>
          <p:nvPr/>
        </p:nvPicPr>
        <p:blipFill>
          <a:blip r:embed="rId6"/>
          <a:stretch>
            <a:fillRect/>
          </a:stretch>
        </p:blipFill>
        <p:spPr>
          <a:xfrm>
            <a:off x="6702167" y="2042350"/>
            <a:ext cx="571500" cy="613317"/>
          </a:xfrm>
          <a:prstGeom prst="rect">
            <a:avLst/>
          </a:prstGeom>
        </p:spPr>
      </p:pic>
      <p:grpSp>
        <p:nvGrpSpPr>
          <p:cNvPr id="29" name="Group 28">
            <a:extLst>
              <a:ext uri="{FF2B5EF4-FFF2-40B4-BE49-F238E27FC236}">
                <a16:creationId xmlns:a16="http://schemas.microsoft.com/office/drawing/2014/main" id="{BE921085-D85B-E91B-58DC-5F3DD6E02EF1}"/>
              </a:ext>
            </a:extLst>
          </p:cNvPr>
          <p:cNvGrpSpPr/>
          <p:nvPr/>
        </p:nvGrpSpPr>
        <p:grpSpPr>
          <a:xfrm>
            <a:off x="7442649" y="1409208"/>
            <a:ext cx="4768098" cy="5460366"/>
            <a:chOff x="7442649" y="1409208"/>
            <a:chExt cx="4768098" cy="5460366"/>
          </a:xfrm>
        </p:grpSpPr>
        <p:pic>
          <p:nvPicPr>
            <p:cNvPr id="26" name="Picture 25">
              <a:extLst>
                <a:ext uri="{FF2B5EF4-FFF2-40B4-BE49-F238E27FC236}">
                  <a16:creationId xmlns:a16="http://schemas.microsoft.com/office/drawing/2014/main" id="{5711470A-0034-6746-6A9C-36F18E073B4B}"/>
                </a:ext>
              </a:extLst>
            </p:cNvPr>
            <p:cNvPicPr>
              <a:picLocks noChangeAspect="1"/>
            </p:cNvPicPr>
            <p:nvPr/>
          </p:nvPicPr>
          <p:blipFill>
            <a:blip r:embed="rId7"/>
            <a:stretch>
              <a:fillRect/>
            </a:stretch>
          </p:blipFill>
          <p:spPr>
            <a:xfrm>
              <a:off x="8808209" y="2522797"/>
              <a:ext cx="3111500" cy="3111500"/>
            </a:xfrm>
            <a:prstGeom prst="rect">
              <a:avLst/>
            </a:prstGeom>
          </p:spPr>
        </p:pic>
        <p:pic>
          <p:nvPicPr>
            <p:cNvPr id="12" name="Picture 11" descr="A person smiling at a computer&#10;&#10;Description automatically generated">
              <a:extLst>
                <a:ext uri="{FF2B5EF4-FFF2-40B4-BE49-F238E27FC236}">
                  <a16:creationId xmlns:a16="http://schemas.microsoft.com/office/drawing/2014/main" id="{F896F583-9A79-422C-3849-60E95CCE77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442649" y="2743199"/>
              <a:ext cx="4768098" cy="4126375"/>
            </a:xfrm>
            <a:prstGeom prst="rect">
              <a:avLst/>
            </a:prstGeom>
          </p:spPr>
        </p:pic>
        <p:pic>
          <p:nvPicPr>
            <p:cNvPr id="27" name="Picture 26">
              <a:extLst>
                <a:ext uri="{FF2B5EF4-FFF2-40B4-BE49-F238E27FC236}">
                  <a16:creationId xmlns:a16="http://schemas.microsoft.com/office/drawing/2014/main" id="{C38D2034-67D1-F04A-4E84-3CB1435C2670}"/>
                </a:ext>
              </a:extLst>
            </p:cNvPr>
            <p:cNvPicPr>
              <a:picLocks noChangeAspect="1"/>
            </p:cNvPicPr>
            <p:nvPr/>
          </p:nvPicPr>
          <p:blipFill>
            <a:blip r:embed="rId9"/>
            <a:stretch>
              <a:fillRect/>
            </a:stretch>
          </p:blipFill>
          <p:spPr>
            <a:xfrm>
              <a:off x="11162748" y="1409208"/>
              <a:ext cx="596900" cy="660400"/>
            </a:xfrm>
            <a:prstGeom prst="rect">
              <a:avLst/>
            </a:prstGeom>
          </p:spPr>
        </p:pic>
        <p:pic>
          <p:nvPicPr>
            <p:cNvPr id="28" name="Picture 27">
              <a:extLst>
                <a:ext uri="{FF2B5EF4-FFF2-40B4-BE49-F238E27FC236}">
                  <a16:creationId xmlns:a16="http://schemas.microsoft.com/office/drawing/2014/main" id="{A39C4959-054B-4C3B-1CC4-E03A15389724}"/>
                </a:ext>
              </a:extLst>
            </p:cNvPr>
            <p:cNvPicPr>
              <a:picLocks noChangeAspect="1"/>
            </p:cNvPicPr>
            <p:nvPr/>
          </p:nvPicPr>
          <p:blipFill>
            <a:blip r:embed="rId9"/>
            <a:stretch>
              <a:fillRect/>
            </a:stretch>
          </p:blipFill>
          <p:spPr>
            <a:xfrm>
              <a:off x="9091754" y="2033765"/>
              <a:ext cx="596900" cy="660400"/>
            </a:xfrm>
            <a:prstGeom prst="rect">
              <a:avLst/>
            </a:prstGeom>
          </p:spPr>
        </p:pic>
      </p:grpSp>
    </p:spTree>
    <p:extLst>
      <p:ext uri="{BB962C8B-B14F-4D97-AF65-F5344CB8AC3E}">
        <p14:creationId xmlns:p14="http://schemas.microsoft.com/office/powerpoint/2010/main" val="401235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1062E5EA-79E4-020D-85DE-4C6D3CF4A0E5}"/>
              </a:ext>
            </a:extLst>
          </p:cNvPr>
          <p:cNvSpPr/>
          <p:nvPr/>
        </p:nvSpPr>
        <p:spPr>
          <a:xfrm flipH="1">
            <a:off x="7096814" y="2071339"/>
            <a:ext cx="4551724" cy="4295808"/>
          </a:xfrm>
          <a:prstGeom prst="round1Rect">
            <a:avLst/>
          </a:prstGeom>
          <a:gradFill>
            <a:gsLst>
              <a:gs pos="50000">
                <a:schemeClr val="accent2"/>
              </a:gs>
              <a:gs pos="0">
                <a:schemeClr val="accent1"/>
              </a:gs>
              <a:gs pos="100000">
                <a:schemeClr val="accent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96EE03-661C-3BEF-8B71-978345194C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119"/>
          <a:stretch/>
        </p:blipFill>
        <p:spPr>
          <a:xfrm>
            <a:off x="7908764" y="-1"/>
            <a:ext cx="3139217" cy="1089459"/>
          </a:xfrm>
          <a:prstGeom prst="rect">
            <a:avLst/>
          </a:prstGeom>
        </p:spPr>
      </p:pic>
      <p:sp>
        <p:nvSpPr>
          <p:cNvPr id="2" name="Content Placeholder 1">
            <a:extLst>
              <a:ext uri="{FF2B5EF4-FFF2-40B4-BE49-F238E27FC236}">
                <a16:creationId xmlns:a16="http://schemas.microsoft.com/office/drawing/2014/main" id="{AE0F721F-55B5-6616-A927-04DEF9856DA0}"/>
              </a:ext>
            </a:extLst>
          </p:cNvPr>
          <p:cNvSpPr>
            <a:spLocks noGrp="1"/>
          </p:cNvSpPr>
          <p:nvPr>
            <p:ph idx="1"/>
          </p:nvPr>
        </p:nvSpPr>
        <p:spPr/>
        <p:txBody>
          <a:bodyPr vert="horz" lIns="91440" tIns="45720" rIns="91440" bIns="45720" rtlCol="0" anchor="t">
            <a:normAutofit/>
          </a:bodyPr>
          <a:lstStyle/>
          <a:p>
            <a:pPr marL="9525" marR="0" lvl="0" indent="-9525" algn="l" defTabSz="914400" rtl="0" eaLnBrk="1" fontAlgn="auto" latinLnBrk="0" hangingPunct="1">
              <a:lnSpc>
                <a:spcPct val="100000"/>
              </a:lnSpc>
              <a:spcBef>
                <a:spcPts val="500"/>
              </a:spcBef>
              <a:spcAft>
                <a:spcPts val="300"/>
              </a:spcAft>
              <a:buClrTx/>
              <a:buSzTx/>
              <a:buFont typeface="Arial" panose="020B0604020202020204" pitchFamily="34" charset="0"/>
              <a:buNone/>
              <a:tabLst/>
              <a:defRPr/>
            </a:pPr>
            <a:r>
              <a:rPr kumimoji="0" lang="en-GB" sz="3600" b="1" i="0" u="none" strike="noStrike" kern="1200" cap="none" spc="0" normalizeH="0" baseline="0" noProof="0">
                <a:ln>
                  <a:noFill/>
                </a:ln>
                <a:solidFill>
                  <a:srgbClr val="00275B"/>
                </a:solidFill>
                <a:effectLst/>
                <a:uLnTx/>
                <a:uFillTx/>
                <a:latin typeface="Acumin Pro Condensed"/>
              </a:rPr>
              <a:t>Unlock the true value of </a:t>
            </a:r>
            <a:br>
              <a:rPr lang="en-GB" sz="3600" b="1" i="0" u="none" strike="noStrike" kern="1200" cap="none" spc="0" normalizeH="0" baseline="0" noProof="0">
                <a:ln>
                  <a:noFill/>
                </a:ln>
                <a:effectLst/>
                <a:uLnTx/>
                <a:uFillTx/>
                <a:latin typeface="Acumin Pro Condensed" panose="020B0406020202020204" pitchFamily="34" charset="77"/>
              </a:rPr>
            </a:br>
            <a:r>
              <a:rPr kumimoji="0" lang="en-GB" sz="3600" b="1" i="0" u="none" strike="noStrike" kern="1200" cap="none" spc="0" normalizeH="0" baseline="0" noProof="0">
                <a:ln>
                  <a:noFill/>
                </a:ln>
                <a:solidFill>
                  <a:srgbClr val="00275B"/>
                </a:solidFill>
                <a:effectLst/>
                <a:uLnTx/>
                <a:uFillTx/>
                <a:latin typeface="Acumin Pro Condensed"/>
              </a:rPr>
              <a:t>your membership</a:t>
            </a:r>
          </a:p>
          <a:p>
            <a:pPr lvl="2"/>
            <a:r>
              <a:rPr lang="en-GB" sz="1600" b="0">
                <a:solidFill>
                  <a:schemeClr val="tx1"/>
                </a:solidFill>
              </a:rPr>
              <a:t>Use this resource to understand our key areas of focus and the opportunities that are available for your business to get every last drop of value out of your membership. </a:t>
            </a:r>
            <a:endParaRPr lang="en-GB" sz="1600" b="0">
              <a:solidFill>
                <a:schemeClr val="tx1"/>
              </a:solidFill>
              <a:cs typeface="Arial"/>
            </a:endParaRPr>
          </a:p>
          <a:p>
            <a:pPr lvl="2"/>
            <a:r>
              <a:rPr lang="en-GB" sz="1600" b="0">
                <a:solidFill>
                  <a:schemeClr val="tx1"/>
                </a:solidFill>
              </a:rPr>
              <a:t>Whether that’s by shaping our policy recommendations, attending a Working Group or Committee, or by networking with your peers at one of our industry-defining events, we want to know about your business’ priorities, challenges and successes.</a:t>
            </a:r>
            <a:endParaRPr lang="en-GB" sz="1600" b="0">
              <a:solidFill>
                <a:schemeClr val="tx1"/>
              </a:solidFill>
              <a:cs typeface="Arial"/>
            </a:endParaRPr>
          </a:p>
        </p:txBody>
      </p:sp>
      <p:sp>
        <p:nvSpPr>
          <p:cNvPr id="3" name="Content Placeholder 1">
            <a:extLst>
              <a:ext uri="{FF2B5EF4-FFF2-40B4-BE49-F238E27FC236}">
                <a16:creationId xmlns:a16="http://schemas.microsoft.com/office/drawing/2014/main" id="{1F96DFBF-C4CE-6EA3-5F79-E554B7DA3FBC}"/>
              </a:ext>
            </a:extLst>
          </p:cNvPr>
          <p:cNvSpPr txBox="1">
            <a:spLocks/>
          </p:cNvSpPr>
          <p:nvPr/>
        </p:nvSpPr>
        <p:spPr>
          <a:xfrm>
            <a:off x="7592842" y="3253327"/>
            <a:ext cx="3775308" cy="3377370"/>
          </a:xfrm>
          <a:prstGeom prst="rect">
            <a:avLst/>
          </a:prstGeom>
        </p:spPr>
        <p:txBody>
          <a:bodyPr vert="horz" lIns="91440" tIns="45720" rIns="91440" bIns="45720" rtlCol="0" anchor="t">
            <a:normAutofit/>
          </a:bodyPr>
          <a:lstStyle>
            <a:lvl1pPr marL="9525" indent="-9525" algn="l" defTabSz="914400" rtl="0" eaLnBrk="1" latinLnBrk="0" hangingPunct="1">
              <a:lnSpc>
                <a:spcPct val="90000"/>
              </a:lnSpc>
              <a:spcBef>
                <a:spcPts val="1000"/>
              </a:spcBef>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90000"/>
              </a:lnSpc>
              <a:spcBef>
                <a:spcPts val="500"/>
              </a:spcBef>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90000"/>
              </a:lnSpc>
              <a:spcBef>
                <a:spcPts val="500"/>
              </a:spcBef>
              <a:buClr>
                <a:schemeClr val="accent1"/>
              </a:buClr>
              <a:buFontTx/>
              <a:buNone/>
              <a:tabLst/>
              <a:defRPr sz="1400" b="1" kern="1200">
                <a:solidFill>
                  <a:schemeClr val="tx1"/>
                </a:solidFill>
                <a:latin typeface="+mn-lt"/>
                <a:ea typeface="+mn-ea"/>
                <a:cs typeface="+mn-cs"/>
              </a:defRPr>
            </a:lvl3pPr>
            <a:lvl4pPr marL="0" indent="0" algn="l" defTabSz="914400" rtl="0" eaLnBrk="1" latinLnBrk="0" hangingPunct="1">
              <a:lnSpc>
                <a:spcPct val="90000"/>
              </a:lnSpc>
              <a:spcBef>
                <a:spcPts val="500"/>
              </a:spcBef>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2563" algn="l" defTabSz="914400" rtl="0" eaLnBrk="1" latinLnBrk="0" hangingPunct="1">
              <a:lnSpc>
                <a:spcPct val="90000"/>
              </a:lnSpc>
              <a:spcBef>
                <a:spcPts val="500"/>
              </a:spcBef>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1950" indent="-180975" algn="l" defTabSz="914400" rtl="0" eaLnBrk="1" latinLnBrk="0" hangingPunct="1">
              <a:lnSpc>
                <a:spcPct val="90000"/>
              </a:lnSpc>
              <a:spcBef>
                <a:spcPts val="500"/>
              </a:spcBef>
              <a:buClr>
                <a:schemeClr val="accent1"/>
              </a:buClr>
              <a:buFont typeface="Arial" panose="020B0604020202020204" pitchFamily="34" charset="0"/>
              <a:buChar char="•"/>
              <a:tabLst/>
              <a:defRPr sz="1200" kern="1200">
                <a:solidFill>
                  <a:schemeClr val="tx1"/>
                </a:solidFill>
                <a:latin typeface="+mn-lt"/>
                <a:ea typeface="+mn-ea"/>
                <a:cs typeface="+mn-cs"/>
              </a:defRPr>
            </a:lvl7pPr>
            <a:lvl8pPr marL="538163" indent="-173038" algn="l" defTabSz="914400" rtl="0" eaLnBrk="1" latinLnBrk="0" hangingPunct="1">
              <a:lnSpc>
                <a:spcPct val="90000"/>
              </a:lnSpc>
              <a:spcBef>
                <a:spcPts val="500"/>
              </a:spcBef>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2788" indent="-169863" algn="l" defTabSz="914400" rtl="0" eaLnBrk="1" latinLnBrk="0" hangingPunct="1">
              <a:lnSpc>
                <a:spcPct val="90000"/>
              </a:lnSpc>
              <a:spcBef>
                <a:spcPts val="500"/>
              </a:spcBef>
              <a:buClr>
                <a:schemeClr val="accent1"/>
              </a:buClr>
              <a:buFont typeface="Arial" panose="020B0604020202020204" pitchFamily="34" charset="0"/>
              <a:buChar char="•"/>
              <a:tabLst/>
              <a:defRPr sz="1200" kern="1200">
                <a:solidFill>
                  <a:schemeClr val="tx1"/>
                </a:solidFill>
                <a:latin typeface="+mn-lt"/>
                <a:ea typeface="+mn-ea"/>
                <a:cs typeface="+mn-cs"/>
              </a:defRPr>
            </a:lvl9pPr>
          </a:lstStyle>
          <a:p>
            <a:r>
              <a:rPr lang="en-GB" sz="1600">
                <a:solidFill>
                  <a:schemeClr val="bg1"/>
                </a:solidFill>
                <a:effectLst/>
                <a:latin typeface="+mn-lt"/>
              </a:rPr>
              <a:t>Our purpose: </a:t>
            </a:r>
            <a:r>
              <a:rPr lang="en-GB" sz="1600" b="0">
                <a:solidFill>
                  <a:schemeClr val="bg1"/>
                </a:solidFill>
                <a:effectLst/>
                <a:latin typeface="+mn-lt"/>
              </a:rPr>
              <a:t>To be the collective voice of business, achieving sustainable growth.</a:t>
            </a:r>
            <a:endParaRPr lang="en-GB" sz="1600" b="0">
              <a:solidFill>
                <a:schemeClr val="bg1"/>
              </a:solidFill>
              <a:effectLst/>
              <a:latin typeface="+mn-lt"/>
              <a:cs typeface="Arial"/>
            </a:endParaRPr>
          </a:p>
          <a:p>
            <a:br>
              <a:rPr lang="en-GB" sz="1600">
                <a:effectLst/>
                <a:latin typeface="+mn-lt"/>
              </a:rPr>
            </a:br>
            <a:r>
              <a:rPr lang="en-GB" sz="1600">
                <a:solidFill>
                  <a:schemeClr val="bg1"/>
                </a:solidFill>
                <a:effectLst/>
                <a:latin typeface="+mn-lt"/>
              </a:rPr>
              <a:t>Our mission:</a:t>
            </a:r>
            <a:r>
              <a:rPr lang="en-GB" sz="1600" b="0">
                <a:solidFill>
                  <a:schemeClr val="bg1"/>
                </a:solidFill>
                <a:effectLst/>
                <a:latin typeface="+mn-lt"/>
              </a:rPr>
              <a:t> To be the catalyst between industry and government, driving positive change. To speak for businesses of all sizes and sectors across the whole economy, in every UK region and nation, ensuring sustainable growth for the benefit of society.</a:t>
            </a:r>
            <a:endParaRPr lang="en-GB" sz="1600" b="0">
              <a:solidFill>
                <a:schemeClr val="bg1"/>
              </a:solidFill>
              <a:effectLst/>
              <a:latin typeface="+mn-lt"/>
              <a:cs typeface="Arial"/>
            </a:endParaRPr>
          </a:p>
          <a:p>
            <a:pPr lvl="3"/>
            <a:endParaRPr lang="en-US"/>
          </a:p>
        </p:txBody>
      </p:sp>
      <p:pic>
        <p:nvPicPr>
          <p:cNvPr id="4" name="Picture 3">
            <a:extLst>
              <a:ext uri="{FF2B5EF4-FFF2-40B4-BE49-F238E27FC236}">
                <a16:creationId xmlns:a16="http://schemas.microsoft.com/office/drawing/2014/main" id="{D41A5097-ADA0-C0BD-0015-BB541D11A7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362" t="37985" r="-1186"/>
          <a:stretch/>
        </p:blipFill>
        <p:spPr>
          <a:xfrm>
            <a:off x="8291244" y="0"/>
            <a:ext cx="2374259" cy="2969230"/>
          </a:xfrm>
          <a:prstGeom prst="rect">
            <a:avLst/>
          </a:prstGeom>
        </p:spPr>
      </p:pic>
    </p:spTree>
    <p:extLst>
      <p:ext uri="{BB962C8B-B14F-4D97-AF65-F5344CB8AC3E}">
        <p14:creationId xmlns:p14="http://schemas.microsoft.com/office/powerpoint/2010/main" val="284577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30099E-01A1-6BEF-015F-E8C41984484E}"/>
              </a:ext>
            </a:extLst>
          </p:cNvPr>
          <p:cNvSpPr>
            <a:spLocks noGrp="1"/>
          </p:cNvSpPr>
          <p:nvPr>
            <p:ph type="body" sz="quarter" idx="1"/>
          </p:nvPr>
        </p:nvSpPr>
        <p:spPr>
          <a:xfrm>
            <a:off x="666750" y="646043"/>
            <a:ext cx="6429789" cy="5495074"/>
          </a:xfrm>
        </p:spPr>
        <p:txBody>
          <a:bodyPr/>
          <a:lstStyle/>
          <a:p>
            <a:r>
              <a:rPr lang="en-GB"/>
              <a:t>Get your voice heard in your region and nation, and on the world stage</a:t>
            </a:r>
            <a:endParaRPr lang="en-US"/>
          </a:p>
          <a:p>
            <a:pPr lvl="3"/>
            <a:r>
              <a:rPr lang="en-GB"/>
              <a:t>We’ll support you wherever you are in the UK. CBI membership gives you a joined-up offer – from macro to micro and from international to regional – so we can support you in a way that no others can.</a:t>
            </a:r>
          </a:p>
          <a:p>
            <a:pPr lvl="2"/>
            <a:r>
              <a:rPr lang="en-GB"/>
              <a:t>Help shape policy in your region or nation</a:t>
            </a:r>
          </a:p>
          <a:p>
            <a:pPr lvl="3"/>
            <a:r>
              <a:rPr lang="en-GB"/>
              <a:t>Through our great working relationships with devolved governments, local authorities and Metro Mayors, you’ll be able to get your voice heard in your local area. We’ll work together to get the outcomes you need so your business can thrive.</a:t>
            </a:r>
          </a:p>
          <a:p>
            <a:pPr lvl="2"/>
            <a:r>
              <a:rPr lang="en-GB"/>
              <a:t>Influence your operating environment beyond the UK</a:t>
            </a:r>
          </a:p>
          <a:p>
            <a:pPr lvl="3"/>
            <a:r>
              <a:rPr lang="en-GB"/>
              <a:t>But it’s not just in the UK that we’ll drive the change your business needs to see. Through our international networks and presence in Brussels, you’ll be able to influence your broader operating environment:</a:t>
            </a:r>
          </a:p>
          <a:p>
            <a:pPr lvl="5"/>
            <a:r>
              <a:rPr lang="en-GB"/>
              <a:t>Help shape the UK’s response to global issues like trade and investment, </a:t>
            </a:r>
            <a:br>
              <a:rPr lang="en-GB"/>
            </a:br>
            <a:r>
              <a:rPr lang="en-GB"/>
              <a:t>decarbonisation and taxation</a:t>
            </a:r>
          </a:p>
          <a:p>
            <a:pPr lvl="5"/>
            <a:r>
              <a:rPr lang="en-GB"/>
              <a:t>Join exclusive OECD committees and working groups to influence their work </a:t>
            </a:r>
            <a:br>
              <a:rPr lang="en-GB"/>
            </a:br>
            <a:r>
              <a:rPr lang="en-GB"/>
              <a:t>through the CBI’s membership of Business at the OECD</a:t>
            </a:r>
          </a:p>
          <a:p>
            <a:pPr lvl="5"/>
            <a:r>
              <a:rPr lang="en-GB"/>
              <a:t>Help the CBI improve the UK-EU Trade and Co-operation Agreement</a:t>
            </a:r>
            <a:br>
              <a:rPr lang="en-GB"/>
            </a:br>
            <a:r>
              <a:rPr lang="en-GB"/>
              <a:t>through the CBI’s role as Chair of the UK Domestic Advisory Group.</a:t>
            </a:r>
          </a:p>
        </p:txBody>
      </p:sp>
      <p:grpSp>
        <p:nvGrpSpPr>
          <p:cNvPr id="10" name="Group 9">
            <a:extLst>
              <a:ext uri="{FF2B5EF4-FFF2-40B4-BE49-F238E27FC236}">
                <a16:creationId xmlns:a16="http://schemas.microsoft.com/office/drawing/2014/main" id="{96F32D16-C014-6967-1DC4-713BE2FC814C}"/>
              </a:ext>
            </a:extLst>
          </p:cNvPr>
          <p:cNvGrpSpPr/>
          <p:nvPr/>
        </p:nvGrpSpPr>
        <p:grpSpPr>
          <a:xfrm>
            <a:off x="6188468" y="837843"/>
            <a:ext cx="5899578" cy="6020157"/>
            <a:chOff x="6096000" y="837843"/>
            <a:chExt cx="5899578" cy="6020157"/>
          </a:xfrm>
        </p:grpSpPr>
        <p:pic>
          <p:nvPicPr>
            <p:cNvPr id="8" name="Graphic 7">
              <a:extLst>
                <a:ext uri="{FF2B5EF4-FFF2-40B4-BE49-F238E27FC236}">
                  <a16:creationId xmlns:a16="http://schemas.microsoft.com/office/drawing/2014/main" id="{B66CBD8C-C6EE-2354-08C1-13AEBDF1F04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31398" y="2580983"/>
              <a:ext cx="3864180" cy="3864180"/>
            </a:xfrm>
            <a:prstGeom prst="rect">
              <a:avLst/>
            </a:prstGeom>
          </p:spPr>
        </p:pic>
        <p:pic>
          <p:nvPicPr>
            <p:cNvPr id="7" name="Picture 6" descr="A person holding a globe&#10;&#10;Description automatically generated">
              <a:extLst>
                <a:ext uri="{FF2B5EF4-FFF2-40B4-BE49-F238E27FC236}">
                  <a16:creationId xmlns:a16="http://schemas.microsoft.com/office/drawing/2014/main" id="{1D59B97C-DC1A-536A-E1D0-CD6FD87D5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674668"/>
              <a:ext cx="5106256" cy="5183332"/>
            </a:xfrm>
            <a:prstGeom prst="rect">
              <a:avLst/>
            </a:prstGeom>
          </p:spPr>
        </p:pic>
        <p:pic>
          <p:nvPicPr>
            <p:cNvPr id="9" name="Picture 8">
              <a:extLst>
                <a:ext uri="{FF2B5EF4-FFF2-40B4-BE49-F238E27FC236}">
                  <a16:creationId xmlns:a16="http://schemas.microsoft.com/office/drawing/2014/main" id="{7DBC363D-BBE4-E430-BDA5-BF74A849D443}"/>
                </a:ext>
              </a:extLst>
            </p:cNvPr>
            <p:cNvPicPr>
              <a:picLocks noChangeAspect="1"/>
            </p:cNvPicPr>
            <p:nvPr/>
          </p:nvPicPr>
          <p:blipFill>
            <a:blip r:embed="rId5"/>
            <a:stretch>
              <a:fillRect/>
            </a:stretch>
          </p:blipFill>
          <p:spPr>
            <a:xfrm>
              <a:off x="10670818" y="837843"/>
              <a:ext cx="928099" cy="1839625"/>
            </a:xfrm>
            <a:prstGeom prst="rect">
              <a:avLst/>
            </a:prstGeom>
          </p:spPr>
        </p:pic>
      </p:grpSp>
    </p:spTree>
    <p:extLst>
      <p:ext uri="{BB962C8B-B14F-4D97-AF65-F5344CB8AC3E}">
        <p14:creationId xmlns:p14="http://schemas.microsoft.com/office/powerpoint/2010/main" val="140659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FE406-A5EE-21D2-911E-41CA8DE8C03C}"/>
              </a:ext>
            </a:extLst>
          </p:cNvPr>
          <p:cNvSpPr>
            <a:spLocks noGrp="1"/>
          </p:cNvSpPr>
          <p:nvPr>
            <p:ph idx="1"/>
          </p:nvPr>
        </p:nvSpPr>
        <p:spPr/>
        <p:txBody>
          <a:bodyPr/>
          <a:lstStyle/>
          <a:p>
            <a:r>
              <a:rPr lang="en-US"/>
              <a:t>In every region and </a:t>
            </a:r>
            <a:br>
              <a:rPr lang="en-US"/>
            </a:br>
            <a:r>
              <a:rPr lang="en-US"/>
              <a:t>nation in the UK</a:t>
            </a:r>
          </a:p>
          <a:p>
            <a:pPr lvl="2"/>
            <a:r>
              <a:rPr lang="en-GB"/>
              <a:t>Click on your area to be directed to your local contact:</a:t>
            </a:r>
          </a:p>
        </p:txBody>
      </p:sp>
      <p:pic>
        <p:nvPicPr>
          <p:cNvPr id="3" name="Picture 2">
            <a:extLst>
              <a:ext uri="{FF2B5EF4-FFF2-40B4-BE49-F238E27FC236}">
                <a16:creationId xmlns:a16="http://schemas.microsoft.com/office/drawing/2014/main" id="{88BBC027-4FA6-EA0D-98C1-D8F0C457BB9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2135" t="2840" r="17595" b="-1202"/>
          <a:stretch/>
        </p:blipFill>
        <p:spPr>
          <a:xfrm>
            <a:off x="4446965" y="0"/>
            <a:ext cx="5456291" cy="6678452"/>
          </a:xfrm>
          <a:prstGeom prst="rect">
            <a:avLst/>
          </a:prstGeom>
        </p:spPr>
      </p:pic>
      <p:sp>
        <p:nvSpPr>
          <p:cNvPr id="5" name="TextBox 4">
            <a:extLst>
              <a:ext uri="{FF2B5EF4-FFF2-40B4-BE49-F238E27FC236}">
                <a16:creationId xmlns:a16="http://schemas.microsoft.com/office/drawing/2014/main" id="{3AAADB9F-A4E0-B19B-5136-21AF4BB2C249}"/>
              </a:ext>
            </a:extLst>
          </p:cNvPr>
          <p:cNvSpPr txBox="1"/>
          <p:nvPr/>
        </p:nvSpPr>
        <p:spPr>
          <a:xfrm>
            <a:off x="6746013" y="2984844"/>
            <a:ext cx="866898" cy="276999"/>
          </a:xfrm>
          <a:prstGeom prst="rect">
            <a:avLst/>
          </a:prstGeom>
          <a:noFill/>
        </p:spPr>
        <p:txBody>
          <a:bodyPr wrap="square">
            <a:spAutoFit/>
          </a:bodyPr>
          <a:lstStyle/>
          <a:p>
            <a:r>
              <a:rPr lang="en-GB" sz="1200" b="1">
                <a:solidFill>
                  <a:schemeClr val="tx2"/>
                </a:solidFill>
                <a:hlinkClick r:id="rId4">
                  <a:extLst>
                    <a:ext uri="{A12FA001-AC4F-418D-AE19-62706E023703}">
                      <ahyp:hlinkClr xmlns:ahyp="http://schemas.microsoft.com/office/drawing/2018/hyperlinkcolor" val="tx"/>
                    </a:ext>
                  </a:extLst>
                </a:hlinkClick>
              </a:rPr>
              <a:t>Scotland</a:t>
            </a:r>
            <a:endParaRPr lang="en-US" sz="1200" b="1">
              <a:solidFill>
                <a:schemeClr val="tx2"/>
              </a:solidFill>
            </a:endParaRPr>
          </a:p>
        </p:txBody>
      </p:sp>
      <p:sp>
        <p:nvSpPr>
          <p:cNvPr id="9" name="TextBox 8">
            <a:extLst>
              <a:ext uri="{FF2B5EF4-FFF2-40B4-BE49-F238E27FC236}">
                <a16:creationId xmlns:a16="http://schemas.microsoft.com/office/drawing/2014/main" id="{6552049A-2BB3-C5C1-862B-7E8D380525B6}"/>
              </a:ext>
            </a:extLst>
          </p:cNvPr>
          <p:cNvSpPr txBox="1"/>
          <p:nvPr/>
        </p:nvSpPr>
        <p:spPr>
          <a:xfrm>
            <a:off x="7270552" y="3596158"/>
            <a:ext cx="1107903" cy="276999"/>
          </a:xfrm>
          <a:prstGeom prst="rect">
            <a:avLst/>
          </a:prstGeom>
          <a:noFill/>
        </p:spPr>
        <p:txBody>
          <a:bodyPr wrap="square">
            <a:spAutoFit/>
          </a:bodyPr>
          <a:lstStyle/>
          <a:p>
            <a:r>
              <a:rPr lang="en-GB" sz="1200" b="1">
                <a:solidFill>
                  <a:schemeClr val="tx2"/>
                </a:solidFill>
                <a:hlinkClick r:id="rId5">
                  <a:extLst>
                    <a:ext uri="{A12FA001-AC4F-418D-AE19-62706E023703}">
                      <ahyp:hlinkClr xmlns:ahyp="http://schemas.microsoft.com/office/drawing/2018/hyperlinkcolor" val="tx"/>
                    </a:ext>
                  </a:extLst>
                </a:hlinkClick>
              </a:rPr>
              <a:t>North East</a:t>
            </a:r>
            <a:endParaRPr lang="en-US" sz="1200" b="1">
              <a:solidFill>
                <a:schemeClr val="tx2"/>
              </a:solidFill>
            </a:endParaRPr>
          </a:p>
        </p:txBody>
      </p:sp>
      <p:sp>
        <p:nvSpPr>
          <p:cNvPr id="25" name="TextBox 24">
            <a:extLst>
              <a:ext uri="{FF2B5EF4-FFF2-40B4-BE49-F238E27FC236}">
                <a16:creationId xmlns:a16="http://schemas.microsoft.com/office/drawing/2014/main" id="{40298733-9757-D552-FEED-04563806E0E7}"/>
              </a:ext>
            </a:extLst>
          </p:cNvPr>
          <p:cNvSpPr txBox="1"/>
          <p:nvPr/>
        </p:nvSpPr>
        <p:spPr>
          <a:xfrm>
            <a:off x="5638111" y="3875510"/>
            <a:ext cx="840662" cy="461665"/>
          </a:xfrm>
          <a:prstGeom prst="rect">
            <a:avLst/>
          </a:prstGeom>
          <a:noFill/>
        </p:spPr>
        <p:txBody>
          <a:bodyPr wrap="square">
            <a:spAutoFit/>
          </a:bodyPr>
          <a:lstStyle/>
          <a:p>
            <a:r>
              <a:rPr lang="en-GB" sz="1200" b="1">
                <a:solidFill>
                  <a:schemeClr val="tx2"/>
                </a:solidFill>
                <a:hlinkClick r:id="rId6">
                  <a:extLst>
                    <a:ext uri="{A12FA001-AC4F-418D-AE19-62706E023703}">
                      <ahyp:hlinkClr xmlns:ahyp="http://schemas.microsoft.com/office/drawing/2018/hyperlinkcolor" val="tx"/>
                    </a:ext>
                  </a:extLst>
                </a:hlinkClick>
              </a:rPr>
              <a:t>Northern Ireland</a:t>
            </a:r>
            <a:endParaRPr lang="en-US" sz="1200" b="1">
              <a:solidFill>
                <a:schemeClr val="tx2"/>
              </a:solidFill>
            </a:endParaRPr>
          </a:p>
        </p:txBody>
      </p:sp>
      <p:sp>
        <p:nvSpPr>
          <p:cNvPr id="26" name="TextBox 25">
            <a:hlinkClick r:id="rId7"/>
            <a:extLst>
              <a:ext uri="{FF2B5EF4-FFF2-40B4-BE49-F238E27FC236}">
                <a16:creationId xmlns:a16="http://schemas.microsoft.com/office/drawing/2014/main" id="{C5B23B43-4EAE-DC2A-9722-62E12CDE4DBA}"/>
              </a:ext>
            </a:extLst>
          </p:cNvPr>
          <p:cNvSpPr txBox="1"/>
          <p:nvPr/>
        </p:nvSpPr>
        <p:spPr>
          <a:xfrm>
            <a:off x="7612911" y="4106342"/>
            <a:ext cx="2239926" cy="276999"/>
          </a:xfrm>
          <a:prstGeom prst="rect">
            <a:avLst/>
          </a:prstGeom>
          <a:noFill/>
        </p:spPr>
        <p:txBody>
          <a:bodyPr wrap="square">
            <a:spAutoFit/>
          </a:bodyPr>
          <a:lstStyle/>
          <a:p>
            <a:r>
              <a:rPr lang="en-GB" sz="1200" b="1">
                <a:solidFill>
                  <a:schemeClr val="tx2"/>
                </a:solidFill>
                <a:hlinkClick r:id="rId7">
                  <a:extLst>
                    <a:ext uri="{A12FA001-AC4F-418D-AE19-62706E023703}">
                      <ahyp:hlinkClr xmlns:ahyp="http://schemas.microsoft.com/office/drawing/2018/hyperlinkcolor" val="tx"/>
                    </a:ext>
                  </a:extLst>
                </a:hlinkClick>
              </a:rPr>
              <a:t>Yorkshire and the Humber</a:t>
            </a:r>
            <a:endParaRPr lang="en-US" sz="1200" b="1">
              <a:solidFill>
                <a:schemeClr val="tx2"/>
              </a:solidFill>
            </a:endParaRPr>
          </a:p>
        </p:txBody>
      </p:sp>
      <p:sp>
        <p:nvSpPr>
          <p:cNvPr id="27" name="TextBox 26">
            <a:extLst>
              <a:ext uri="{FF2B5EF4-FFF2-40B4-BE49-F238E27FC236}">
                <a16:creationId xmlns:a16="http://schemas.microsoft.com/office/drawing/2014/main" id="{37AE9168-00C0-6AA1-0119-6F3F9435E64C}"/>
              </a:ext>
            </a:extLst>
          </p:cNvPr>
          <p:cNvSpPr txBox="1"/>
          <p:nvPr/>
        </p:nvSpPr>
        <p:spPr>
          <a:xfrm>
            <a:off x="7818474" y="4623793"/>
            <a:ext cx="1261731" cy="276999"/>
          </a:xfrm>
          <a:prstGeom prst="rect">
            <a:avLst/>
          </a:prstGeom>
          <a:noFill/>
        </p:spPr>
        <p:txBody>
          <a:bodyPr wrap="square">
            <a:spAutoFit/>
          </a:bodyPr>
          <a:lstStyle/>
          <a:p>
            <a:r>
              <a:rPr lang="en-GB" sz="1200" b="1">
                <a:solidFill>
                  <a:schemeClr val="tx2"/>
                </a:solidFill>
                <a:hlinkClick r:id="rId8">
                  <a:extLst>
                    <a:ext uri="{A12FA001-AC4F-418D-AE19-62706E023703}">
                      <ahyp:hlinkClr xmlns:ahyp="http://schemas.microsoft.com/office/drawing/2018/hyperlinkcolor" val="tx"/>
                    </a:ext>
                  </a:extLst>
                </a:hlinkClick>
              </a:rPr>
              <a:t>East Midlands</a:t>
            </a:r>
            <a:endParaRPr lang="en-US" sz="1200" b="1">
              <a:solidFill>
                <a:schemeClr val="tx2"/>
              </a:solidFill>
            </a:endParaRPr>
          </a:p>
        </p:txBody>
      </p:sp>
      <p:sp>
        <p:nvSpPr>
          <p:cNvPr id="28" name="TextBox 27">
            <a:extLst>
              <a:ext uri="{FF2B5EF4-FFF2-40B4-BE49-F238E27FC236}">
                <a16:creationId xmlns:a16="http://schemas.microsoft.com/office/drawing/2014/main" id="{651F6353-E52B-D84E-8FC3-B3CBE790AAB7}"/>
              </a:ext>
            </a:extLst>
          </p:cNvPr>
          <p:cNvSpPr txBox="1"/>
          <p:nvPr/>
        </p:nvSpPr>
        <p:spPr>
          <a:xfrm>
            <a:off x="8201247" y="4971987"/>
            <a:ext cx="1424762" cy="276999"/>
          </a:xfrm>
          <a:prstGeom prst="rect">
            <a:avLst/>
          </a:prstGeom>
          <a:noFill/>
        </p:spPr>
        <p:txBody>
          <a:bodyPr wrap="square">
            <a:spAutoFit/>
          </a:bodyPr>
          <a:lstStyle/>
          <a:p>
            <a:r>
              <a:rPr lang="en-GB" sz="1200" b="1">
                <a:solidFill>
                  <a:schemeClr val="tx2"/>
                </a:solidFill>
                <a:hlinkClick r:id="rId9">
                  <a:extLst>
                    <a:ext uri="{A12FA001-AC4F-418D-AE19-62706E023703}">
                      <ahyp:hlinkClr xmlns:ahyp="http://schemas.microsoft.com/office/drawing/2018/hyperlinkcolor" val="tx"/>
                    </a:ext>
                  </a:extLst>
                </a:hlinkClick>
              </a:rPr>
              <a:t>East of England</a:t>
            </a:r>
            <a:endParaRPr lang="en-US" sz="1200" b="1">
              <a:solidFill>
                <a:schemeClr val="tx2"/>
              </a:solidFill>
            </a:endParaRPr>
          </a:p>
        </p:txBody>
      </p:sp>
      <p:sp>
        <p:nvSpPr>
          <p:cNvPr id="29" name="TextBox 28">
            <a:extLst>
              <a:ext uri="{FF2B5EF4-FFF2-40B4-BE49-F238E27FC236}">
                <a16:creationId xmlns:a16="http://schemas.microsoft.com/office/drawing/2014/main" id="{4C596CA7-C989-B91B-18F3-64BA7288F6B9}"/>
              </a:ext>
            </a:extLst>
          </p:cNvPr>
          <p:cNvSpPr txBox="1"/>
          <p:nvPr/>
        </p:nvSpPr>
        <p:spPr>
          <a:xfrm>
            <a:off x="8080745" y="5404378"/>
            <a:ext cx="786808" cy="276999"/>
          </a:xfrm>
          <a:prstGeom prst="rect">
            <a:avLst/>
          </a:prstGeom>
          <a:noFill/>
        </p:spPr>
        <p:txBody>
          <a:bodyPr wrap="square">
            <a:spAutoFit/>
          </a:bodyPr>
          <a:lstStyle/>
          <a:p>
            <a:r>
              <a:rPr lang="en-GB" sz="1200" b="1">
                <a:solidFill>
                  <a:schemeClr val="tx2"/>
                </a:solidFill>
                <a:hlinkClick r:id="rId10">
                  <a:extLst>
                    <a:ext uri="{A12FA001-AC4F-418D-AE19-62706E023703}">
                      <ahyp:hlinkClr xmlns:ahyp="http://schemas.microsoft.com/office/drawing/2018/hyperlinkcolor" val="tx"/>
                    </a:ext>
                  </a:extLst>
                </a:hlinkClick>
              </a:rPr>
              <a:t>London</a:t>
            </a:r>
            <a:endParaRPr lang="en-US" sz="1200" b="1">
              <a:solidFill>
                <a:schemeClr val="tx2"/>
              </a:solidFill>
            </a:endParaRPr>
          </a:p>
        </p:txBody>
      </p:sp>
      <p:sp>
        <p:nvSpPr>
          <p:cNvPr id="30" name="TextBox 29">
            <a:extLst>
              <a:ext uri="{FF2B5EF4-FFF2-40B4-BE49-F238E27FC236}">
                <a16:creationId xmlns:a16="http://schemas.microsoft.com/office/drawing/2014/main" id="{130C5DFB-F6C6-7F02-368F-1AD1203B46BB}"/>
              </a:ext>
            </a:extLst>
          </p:cNvPr>
          <p:cNvSpPr txBox="1"/>
          <p:nvPr/>
        </p:nvSpPr>
        <p:spPr>
          <a:xfrm>
            <a:off x="7428614" y="5652471"/>
            <a:ext cx="1027814" cy="276999"/>
          </a:xfrm>
          <a:prstGeom prst="rect">
            <a:avLst/>
          </a:prstGeom>
          <a:noFill/>
        </p:spPr>
        <p:txBody>
          <a:bodyPr wrap="square">
            <a:spAutoFit/>
          </a:bodyPr>
          <a:lstStyle/>
          <a:p>
            <a:r>
              <a:rPr lang="en-GB" sz="1200" b="1">
                <a:solidFill>
                  <a:schemeClr val="tx2"/>
                </a:solidFill>
                <a:hlinkClick r:id="rId10">
                  <a:extLst>
                    <a:ext uri="{A12FA001-AC4F-418D-AE19-62706E023703}">
                      <ahyp:hlinkClr xmlns:ahyp="http://schemas.microsoft.com/office/drawing/2018/hyperlinkcolor" val="tx"/>
                    </a:ext>
                  </a:extLst>
                </a:hlinkClick>
              </a:rPr>
              <a:t>South East</a:t>
            </a:r>
            <a:endParaRPr lang="en-US" sz="1200" b="1">
              <a:solidFill>
                <a:schemeClr val="tx2"/>
              </a:solidFill>
            </a:endParaRPr>
          </a:p>
        </p:txBody>
      </p:sp>
      <p:sp>
        <p:nvSpPr>
          <p:cNvPr id="31" name="TextBox 30">
            <a:extLst>
              <a:ext uri="{FF2B5EF4-FFF2-40B4-BE49-F238E27FC236}">
                <a16:creationId xmlns:a16="http://schemas.microsoft.com/office/drawing/2014/main" id="{813DFB64-DF5F-6E58-7B65-CCA7AA7DB92C}"/>
              </a:ext>
            </a:extLst>
          </p:cNvPr>
          <p:cNvSpPr txBox="1"/>
          <p:nvPr/>
        </p:nvSpPr>
        <p:spPr>
          <a:xfrm>
            <a:off x="6514214" y="5914741"/>
            <a:ext cx="1027814" cy="276999"/>
          </a:xfrm>
          <a:prstGeom prst="rect">
            <a:avLst/>
          </a:prstGeom>
          <a:noFill/>
        </p:spPr>
        <p:txBody>
          <a:bodyPr wrap="square">
            <a:spAutoFit/>
          </a:bodyPr>
          <a:lstStyle/>
          <a:p>
            <a:r>
              <a:rPr lang="en-GB" sz="1200" b="1">
                <a:solidFill>
                  <a:schemeClr val="tx2"/>
                </a:solidFill>
                <a:hlinkClick r:id="rId11">
                  <a:extLst>
                    <a:ext uri="{A12FA001-AC4F-418D-AE19-62706E023703}">
                      <ahyp:hlinkClr xmlns:ahyp="http://schemas.microsoft.com/office/drawing/2018/hyperlinkcolor" val="tx"/>
                    </a:ext>
                  </a:extLst>
                </a:hlinkClick>
              </a:rPr>
              <a:t>South West</a:t>
            </a:r>
            <a:endParaRPr lang="en-US" sz="1200" b="1">
              <a:solidFill>
                <a:schemeClr val="tx2"/>
              </a:solidFill>
            </a:endParaRPr>
          </a:p>
        </p:txBody>
      </p:sp>
      <p:sp>
        <p:nvSpPr>
          <p:cNvPr id="32" name="TextBox 31">
            <a:extLst>
              <a:ext uri="{FF2B5EF4-FFF2-40B4-BE49-F238E27FC236}">
                <a16:creationId xmlns:a16="http://schemas.microsoft.com/office/drawing/2014/main" id="{7706E8AC-A419-0E18-3080-E36842D8E8B7}"/>
              </a:ext>
            </a:extLst>
          </p:cNvPr>
          <p:cNvSpPr txBox="1"/>
          <p:nvPr/>
        </p:nvSpPr>
        <p:spPr>
          <a:xfrm>
            <a:off x="6354726" y="5326017"/>
            <a:ext cx="673395" cy="276999"/>
          </a:xfrm>
          <a:prstGeom prst="rect">
            <a:avLst/>
          </a:prstGeom>
          <a:noFill/>
        </p:spPr>
        <p:txBody>
          <a:bodyPr wrap="square">
            <a:spAutoFit/>
          </a:bodyPr>
          <a:lstStyle/>
          <a:p>
            <a:r>
              <a:rPr lang="en-GB" sz="1200" b="1">
                <a:solidFill>
                  <a:schemeClr val="tx2"/>
                </a:solidFill>
                <a:hlinkClick r:id="rId12">
                  <a:extLst>
                    <a:ext uri="{A12FA001-AC4F-418D-AE19-62706E023703}">
                      <ahyp:hlinkClr xmlns:ahyp="http://schemas.microsoft.com/office/drawing/2018/hyperlinkcolor" val="tx"/>
                    </a:ext>
                  </a:extLst>
                </a:hlinkClick>
              </a:rPr>
              <a:t>Wales</a:t>
            </a:r>
            <a:endParaRPr lang="en-US" sz="1200" b="1">
              <a:solidFill>
                <a:schemeClr val="tx2"/>
              </a:solidFill>
            </a:endParaRPr>
          </a:p>
        </p:txBody>
      </p:sp>
      <p:sp>
        <p:nvSpPr>
          <p:cNvPr id="33" name="TextBox 32">
            <a:extLst>
              <a:ext uri="{FF2B5EF4-FFF2-40B4-BE49-F238E27FC236}">
                <a16:creationId xmlns:a16="http://schemas.microsoft.com/office/drawing/2014/main" id="{33581B48-1C42-21CF-79D6-8A91C5DEF711}"/>
              </a:ext>
            </a:extLst>
          </p:cNvPr>
          <p:cNvSpPr txBox="1"/>
          <p:nvPr/>
        </p:nvSpPr>
        <p:spPr>
          <a:xfrm>
            <a:off x="7240427" y="4368888"/>
            <a:ext cx="1027814" cy="276999"/>
          </a:xfrm>
          <a:prstGeom prst="rect">
            <a:avLst/>
          </a:prstGeom>
          <a:noFill/>
        </p:spPr>
        <p:txBody>
          <a:bodyPr wrap="square">
            <a:spAutoFit/>
          </a:bodyPr>
          <a:lstStyle/>
          <a:p>
            <a:r>
              <a:rPr lang="en-GB" sz="1200" b="1">
                <a:solidFill>
                  <a:schemeClr val="tx2"/>
                </a:solidFill>
                <a:hlinkClick r:id="rId13">
                  <a:extLst>
                    <a:ext uri="{A12FA001-AC4F-418D-AE19-62706E023703}">
                      <ahyp:hlinkClr xmlns:ahyp="http://schemas.microsoft.com/office/drawing/2018/hyperlinkcolor" val="tx"/>
                    </a:ext>
                  </a:extLst>
                </a:hlinkClick>
              </a:rPr>
              <a:t>North West</a:t>
            </a:r>
            <a:endParaRPr lang="en-US" sz="1200" b="1">
              <a:solidFill>
                <a:schemeClr val="tx2"/>
              </a:solidFill>
            </a:endParaRPr>
          </a:p>
        </p:txBody>
      </p:sp>
      <p:sp>
        <p:nvSpPr>
          <p:cNvPr id="34" name="TextBox 33">
            <a:extLst>
              <a:ext uri="{FF2B5EF4-FFF2-40B4-BE49-F238E27FC236}">
                <a16:creationId xmlns:a16="http://schemas.microsoft.com/office/drawing/2014/main" id="{CFC3DBC4-E8EC-3898-4200-FEF190D14BC4}"/>
              </a:ext>
            </a:extLst>
          </p:cNvPr>
          <p:cNvSpPr txBox="1"/>
          <p:nvPr/>
        </p:nvSpPr>
        <p:spPr>
          <a:xfrm>
            <a:off x="7052931" y="4957612"/>
            <a:ext cx="847061" cy="461665"/>
          </a:xfrm>
          <a:prstGeom prst="rect">
            <a:avLst/>
          </a:prstGeom>
          <a:noFill/>
        </p:spPr>
        <p:txBody>
          <a:bodyPr wrap="square">
            <a:spAutoFit/>
          </a:bodyPr>
          <a:lstStyle/>
          <a:p>
            <a:r>
              <a:rPr lang="en-GB" sz="1200" b="1">
                <a:solidFill>
                  <a:schemeClr val="tx2"/>
                </a:solidFill>
                <a:hlinkClick r:id="rId8">
                  <a:extLst>
                    <a:ext uri="{A12FA001-AC4F-418D-AE19-62706E023703}">
                      <ahyp:hlinkClr xmlns:ahyp="http://schemas.microsoft.com/office/drawing/2018/hyperlinkcolor" val="tx"/>
                    </a:ext>
                  </a:extLst>
                </a:hlinkClick>
              </a:rPr>
              <a:t>West Midlands</a:t>
            </a:r>
            <a:endParaRPr lang="en-US" sz="1200" b="1">
              <a:solidFill>
                <a:schemeClr val="tx2"/>
              </a:solidFill>
            </a:endParaRPr>
          </a:p>
        </p:txBody>
      </p:sp>
    </p:spTree>
    <p:extLst>
      <p:ext uri="{BB962C8B-B14F-4D97-AF65-F5344CB8AC3E}">
        <p14:creationId xmlns:p14="http://schemas.microsoft.com/office/powerpoint/2010/main" val="142347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F2B16-8581-4AAB-FD85-EC149D2F1B04}"/>
              </a:ext>
            </a:extLst>
          </p:cNvPr>
          <p:cNvPicPr>
            <a:picLocks noChangeAspect="1"/>
          </p:cNvPicPr>
          <p:nvPr/>
        </p:nvPicPr>
        <p:blipFill>
          <a:blip r:embed="rId3"/>
          <a:stretch>
            <a:fillRect/>
          </a:stretch>
        </p:blipFill>
        <p:spPr>
          <a:xfrm>
            <a:off x="9068344" y="735233"/>
            <a:ext cx="2851224" cy="5647192"/>
          </a:xfrm>
          <a:prstGeom prst="rect">
            <a:avLst/>
          </a:prstGeom>
        </p:spPr>
      </p:pic>
      <p:sp>
        <p:nvSpPr>
          <p:cNvPr id="3" name="Content Placeholder 2">
            <a:extLst>
              <a:ext uri="{FF2B5EF4-FFF2-40B4-BE49-F238E27FC236}">
                <a16:creationId xmlns:a16="http://schemas.microsoft.com/office/drawing/2014/main" id="{C8B76B19-9B80-AEB9-7221-01628F6FC59A}"/>
              </a:ext>
            </a:extLst>
          </p:cNvPr>
          <p:cNvSpPr>
            <a:spLocks noGrp="1"/>
          </p:cNvSpPr>
          <p:nvPr>
            <p:ph idx="1"/>
          </p:nvPr>
        </p:nvSpPr>
        <p:spPr>
          <a:xfrm>
            <a:off x="666750" y="471029"/>
            <a:ext cx="7483337" cy="6191027"/>
          </a:xfrm>
        </p:spPr>
        <p:txBody>
          <a:bodyPr>
            <a:normAutofit/>
          </a:bodyPr>
          <a:lstStyle/>
          <a:p>
            <a:r>
              <a:rPr lang="en-US"/>
              <a:t>Our key wins for 2023</a:t>
            </a:r>
          </a:p>
          <a:p>
            <a:pPr lvl="2"/>
            <a:r>
              <a:rPr lang="en-US"/>
              <a:t>Securing permanent full expensing</a:t>
            </a:r>
          </a:p>
          <a:p>
            <a:pPr lvl="4"/>
            <a:r>
              <a:rPr lang="en-GB" sz="1300"/>
              <a:t>Our campaigning resulted in full expensing – which allows companies to deduct 100% of qualifying plant and machinery costs from taxable profits – being made permanent. The Office for Budget Responsibility expects this will boost UK investment by £13.9bn in real terms by 2028/29.</a:t>
            </a:r>
          </a:p>
          <a:p>
            <a:pPr lvl="2"/>
            <a:r>
              <a:rPr lang="en-US"/>
              <a:t>Increasing funding for existing childcare provision</a:t>
            </a:r>
          </a:p>
          <a:p>
            <a:pPr lvl="4"/>
            <a:r>
              <a:rPr lang="en-GB" sz="1300"/>
              <a:t>After the CBI lobbied government to reduce spiralling childcare costs, the government confirmed that it would increase funding for existing childcare provision.</a:t>
            </a:r>
          </a:p>
          <a:p>
            <a:pPr lvl="2"/>
            <a:r>
              <a:rPr lang="en-US"/>
              <a:t>Supporting grid connectivity</a:t>
            </a:r>
          </a:p>
          <a:p>
            <a:pPr lvl="4"/>
            <a:r>
              <a:rPr lang="en-GB" sz="1300"/>
              <a:t>We asked the Chancellor to cut the time it takes to build electricity transmission infrastructure and obtain connections to the grid. In the Autumn Statement, the Chancellor announced a reform of the grid connection process to cut waiting times.</a:t>
            </a:r>
            <a:endParaRPr lang="en-US" sz="1300"/>
          </a:p>
          <a:p>
            <a:pPr lvl="2"/>
            <a:r>
              <a:rPr lang="en-US"/>
              <a:t>Creating a new, simplified R&amp;D tax credit scheme</a:t>
            </a:r>
          </a:p>
          <a:p>
            <a:pPr lvl="4"/>
            <a:r>
              <a:rPr lang="en-GB" sz="1300"/>
              <a:t>The CBI pushed the Chancellor to introduce a new R&amp;D tax credit scheme that would be simple, certain and would drive investment from innovative businesses of all sizes. The Autumn Statement in November 2023 laid out a new, simplified R&amp;D scheme.</a:t>
            </a:r>
            <a:endParaRPr lang="en-US" sz="1300"/>
          </a:p>
          <a:p>
            <a:pPr lvl="2"/>
            <a:r>
              <a:rPr lang="en-US"/>
              <a:t>Pushing the government to join Horizon Europe </a:t>
            </a:r>
          </a:p>
          <a:p>
            <a:pPr lvl="4"/>
            <a:r>
              <a:rPr lang="en-GB" sz="1300"/>
              <a:t>In March, the CBI, along with representatives of the UK and wider European research, innovation and business communities, signed a joint statement pushing for finalisation of the UK’s association to Horizon Europe. And in September 2023, the UK joined Horizon Europe under a bespoke deal.</a:t>
            </a:r>
          </a:p>
          <a:p>
            <a:pPr lvl="3"/>
            <a:r>
              <a:rPr lang="en-GB" sz="1400" b="1">
                <a:hlinkClick r:id="rId4"/>
              </a:rPr>
              <a:t>See all our wins from 2023</a:t>
            </a:r>
            <a:endParaRPr lang="en-US" sz="1400" b="1"/>
          </a:p>
        </p:txBody>
      </p:sp>
      <p:pic>
        <p:nvPicPr>
          <p:cNvPr id="9" name="Picture 8" descr="A person holding a tablet&#10;&#10;Description automatically generated">
            <a:extLst>
              <a:ext uri="{FF2B5EF4-FFF2-40B4-BE49-F238E27FC236}">
                <a16:creationId xmlns:a16="http://schemas.microsoft.com/office/drawing/2014/main" id="{557AA96D-6603-5448-6239-3AC0E65726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8076166" y="1210808"/>
            <a:ext cx="3836562" cy="5647192"/>
          </a:xfrm>
          <a:prstGeom prst="rect">
            <a:avLst/>
          </a:prstGeom>
        </p:spPr>
      </p:pic>
      <p:pic>
        <p:nvPicPr>
          <p:cNvPr id="12" name="Picture 11">
            <a:extLst>
              <a:ext uri="{FF2B5EF4-FFF2-40B4-BE49-F238E27FC236}">
                <a16:creationId xmlns:a16="http://schemas.microsoft.com/office/drawing/2014/main" id="{789755F2-1CA3-01F8-F691-5F63FD671F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602943">
            <a:off x="8154929" y="606842"/>
            <a:ext cx="1347540" cy="1207930"/>
          </a:xfrm>
          <a:prstGeom prst="rect">
            <a:avLst/>
          </a:prstGeom>
        </p:spPr>
      </p:pic>
    </p:spTree>
    <p:extLst>
      <p:ext uri="{BB962C8B-B14F-4D97-AF65-F5344CB8AC3E}">
        <p14:creationId xmlns:p14="http://schemas.microsoft.com/office/powerpoint/2010/main" val="156189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A0BE32-B742-8B5F-0273-BD8D3ED217AD}"/>
              </a:ext>
            </a:extLst>
          </p:cNvPr>
          <p:cNvSpPr>
            <a:spLocks noGrp="1"/>
          </p:cNvSpPr>
          <p:nvPr>
            <p:ph idx="1"/>
          </p:nvPr>
        </p:nvSpPr>
        <p:spPr>
          <a:xfrm>
            <a:off x="554034" y="2104349"/>
            <a:ext cx="3600000" cy="4753651"/>
          </a:xfrm>
        </p:spPr>
        <p:txBody>
          <a:bodyPr>
            <a:normAutofit/>
          </a:bodyPr>
          <a:lstStyle/>
          <a:p>
            <a:r>
              <a:rPr lang="en-US" dirty="0"/>
              <a:t>Influence</a:t>
            </a:r>
          </a:p>
          <a:p>
            <a:pPr lvl="2">
              <a:spcBef>
                <a:spcPts val="600"/>
              </a:spcBef>
              <a:spcAft>
                <a:spcPts val="600"/>
              </a:spcAft>
            </a:pPr>
            <a:r>
              <a:rPr lang="en-US" dirty="0"/>
              <a:t>Shape the business environment to work for you.</a:t>
            </a:r>
          </a:p>
          <a:p>
            <a:pPr lvl="3">
              <a:spcBef>
                <a:spcPts val="0"/>
              </a:spcBef>
            </a:pPr>
            <a:r>
              <a:rPr lang="en-US" dirty="0"/>
              <a:t>The CBI regularly meets with the most senior politicians and government officials to share evidence and sentiment from the business community. This gives you a direct line to share your views and steer policy, legislation and spending decisions in the areas that matter most to your business.</a:t>
            </a:r>
          </a:p>
          <a:p>
            <a:pPr lvl="3">
              <a:spcBef>
                <a:spcPts val="0"/>
              </a:spcBef>
            </a:pPr>
            <a:r>
              <a:rPr lang="en-US" dirty="0"/>
              <a:t>With our large team of policy experts and economists, together with our fully costed policy solutions, you’ll have all the support you need. For example, join a CBI Council and help steer CBI policy in the areas that are most important to you. Or become a leading voice on net zero, the future of work, UK competitiveness and more.</a:t>
            </a:r>
          </a:p>
        </p:txBody>
      </p:sp>
      <p:grpSp>
        <p:nvGrpSpPr>
          <p:cNvPr id="6" name="Group 5">
            <a:extLst>
              <a:ext uri="{FF2B5EF4-FFF2-40B4-BE49-F238E27FC236}">
                <a16:creationId xmlns:a16="http://schemas.microsoft.com/office/drawing/2014/main" id="{88E51B44-C4E1-BCFE-F910-897590AC09AB}"/>
              </a:ext>
            </a:extLst>
          </p:cNvPr>
          <p:cNvGrpSpPr/>
          <p:nvPr/>
        </p:nvGrpSpPr>
        <p:grpSpPr>
          <a:xfrm>
            <a:off x="633963" y="253678"/>
            <a:ext cx="2517820" cy="1717539"/>
            <a:chOff x="6582860" y="1905700"/>
            <a:chExt cx="4942390" cy="3371467"/>
          </a:xfrm>
        </p:grpSpPr>
        <p:pic>
          <p:nvPicPr>
            <p:cNvPr id="8" name="Picture 7">
              <a:extLst>
                <a:ext uri="{FF2B5EF4-FFF2-40B4-BE49-F238E27FC236}">
                  <a16:creationId xmlns:a16="http://schemas.microsoft.com/office/drawing/2014/main" id="{BDA7DCC2-657A-299A-8B96-249BB0A423A6}"/>
                </a:ext>
              </a:extLst>
            </p:cNvPr>
            <p:cNvPicPr>
              <a:picLocks noChangeAspect="1"/>
            </p:cNvPicPr>
            <p:nvPr/>
          </p:nvPicPr>
          <p:blipFill>
            <a:blip r:embed="rId3"/>
            <a:stretch>
              <a:fillRect/>
            </a:stretch>
          </p:blipFill>
          <p:spPr>
            <a:xfrm>
              <a:off x="8058149" y="2804506"/>
              <a:ext cx="3467101" cy="2472661"/>
            </a:xfrm>
            <a:prstGeom prst="rect">
              <a:avLst/>
            </a:prstGeom>
          </p:spPr>
        </p:pic>
        <p:pic>
          <p:nvPicPr>
            <p:cNvPr id="9" name="Picture 8" descr="A hand holding a megaphone&#10;&#10;Description automatically generated">
              <a:extLst>
                <a:ext uri="{FF2B5EF4-FFF2-40B4-BE49-F238E27FC236}">
                  <a16:creationId xmlns:a16="http://schemas.microsoft.com/office/drawing/2014/main" id="{C392E99F-B200-24B0-A6FF-F627308B8A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2860" y="1905700"/>
              <a:ext cx="4942390" cy="3293602"/>
            </a:xfrm>
            <a:prstGeom prst="rect">
              <a:avLst/>
            </a:prstGeom>
          </p:spPr>
        </p:pic>
        <p:pic>
          <p:nvPicPr>
            <p:cNvPr id="10" name="Picture 9">
              <a:extLst>
                <a:ext uri="{FF2B5EF4-FFF2-40B4-BE49-F238E27FC236}">
                  <a16:creationId xmlns:a16="http://schemas.microsoft.com/office/drawing/2014/main" id="{59B01E4E-B906-462D-24F4-42B65F1AC03F}"/>
                </a:ext>
              </a:extLst>
            </p:cNvPr>
            <p:cNvPicPr>
              <a:picLocks noChangeAspect="1"/>
            </p:cNvPicPr>
            <p:nvPr/>
          </p:nvPicPr>
          <p:blipFill>
            <a:blip r:embed="rId5"/>
            <a:stretch>
              <a:fillRect/>
            </a:stretch>
          </p:blipFill>
          <p:spPr>
            <a:xfrm>
              <a:off x="6634667" y="2565283"/>
              <a:ext cx="1247487" cy="1180055"/>
            </a:xfrm>
            <a:prstGeom prst="rect">
              <a:avLst/>
            </a:prstGeom>
          </p:spPr>
        </p:pic>
      </p:grpSp>
      <p:sp>
        <p:nvSpPr>
          <p:cNvPr id="11" name="Content Placeholder 2">
            <a:extLst>
              <a:ext uri="{FF2B5EF4-FFF2-40B4-BE49-F238E27FC236}">
                <a16:creationId xmlns:a16="http://schemas.microsoft.com/office/drawing/2014/main" id="{56EC14DB-5DCC-5739-2037-6ACD44D6CD0B}"/>
              </a:ext>
            </a:extLst>
          </p:cNvPr>
          <p:cNvSpPr txBox="1">
            <a:spLocks/>
          </p:cNvSpPr>
          <p:nvPr/>
        </p:nvSpPr>
        <p:spPr>
          <a:xfrm>
            <a:off x="4295999" y="2102422"/>
            <a:ext cx="3600000" cy="4755578"/>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r>
              <a:rPr lang="en-US" dirty="0"/>
              <a:t>Insight</a:t>
            </a:r>
          </a:p>
          <a:p>
            <a:pPr lvl="2">
              <a:spcBef>
                <a:spcPts val="600"/>
              </a:spcBef>
              <a:spcAft>
                <a:spcPts val="600"/>
              </a:spcAft>
            </a:pPr>
            <a:r>
              <a:rPr lang="en-GB" dirty="0"/>
              <a:t>Plan with confidence and mitigate risk to your business through practical guidance and evidence-led analysis.</a:t>
            </a:r>
          </a:p>
          <a:p>
            <a:pPr lvl="3">
              <a:spcBef>
                <a:spcPts val="0"/>
              </a:spcBef>
            </a:pPr>
            <a:r>
              <a:rPr lang="en-GB" dirty="0"/>
              <a:t>Membership gives you exclusive access to practical guidance that supports and empowers your business. For example, get the insight you need to make better decisions with our UK Economic Forecast, or need-to-know political intelligence and analysis for key moments like the Annual Budget.</a:t>
            </a:r>
            <a:endParaRPr lang="en-US" dirty="0"/>
          </a:p>
          <a:p>
            <a:endParaRPr lang="en-US" dirty="0"/>
          </a:p>
        </p:txBody>
      </p:sp>
      <p:sp>
        <p:nvSpPr>
          <p:cNvPr id="12" name="Content Placeholder 2">
            <a:extLst>
              <a:ext uri="{FF2B5EF4-FFF2-40B4-BE49-F238E27FC236}">
                <a16:creationId xmlns:a16="http://schemas.microsoft.com/office/drawing/2014/main" id="{98479954-B6EE-5705-00C6-FFFFF33146D5}"/>
              </a:ext>
            </a:extLst>
          </p:cNvPr>
          <p:cNvSpPr txBox="1">
            <a:spLocks/>
          </p:cNvSpPr>
          <p:nvPr/>
        </p:nvSpPr>
        <p:spPr>
          <a:xfrm>
            <a:off x="8037964" y="2104349"/>
            <a:ext cx="3600000" cy="4753651"/>
          </a:xfrm>
          <a:prstGeom prst="rect">
            <a:avLst/>
          </a:prstGeom>
        </p:spPr>
        <p:txBody>
          <a:bodyPr vert="horz" lIns="91440" tIns="45720" rIns="91440" bIns="45720" rtlCol="0">
            <a:normAutofit fontScale="70000" lnSpcReduction="20000"/>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a:lnSpc>
                <a:spcPct val="120000"/>
              </a:lnSpc>
            </a:pPr>
            <a:r>
              <a:rPr lang="en-US" sz="5100" dirty="0"/>
              <a:t>Community</a:t>
            </a:r>
          </a:p>
          <a:p>
            <a:pPr lvl="2">
              <a:lnSpc>
                <a:spcPct val="120000"/>
              </a:lnSpc>
              <a:spcBef>
                <a:spcPts val="600"/>
              </a:spcBef>
              <a:spcAft>
                <a:spcPts val="600"/>
              </a:spcAft>
            </a:pPr>
            <a:r>
              <a:rPr lang="en-US" sz="2000" dirty="0"/>
              <a:t>Give your team direct access to </a:t>
            </a:r>
            <a:br>
              <a:rPr lang="en-US" sz="2000" dirty="0"/>
            </a:br>
            <a:r>
              <a:rPr lang="en-US" sz="2000" dirty="0"/>
              <a:t>cross-sector peer networks and </a:t>
            </a:r>
            <a:br>
              <a:rPr lang="en-US" sz="2000" dirty="0"/>
            </a:br>
            <a:r>
              <a:rPr lang="en-US" sz="2000" dirty="0"/>
              <a:t>topic-specific communities. </a:t>
            </a:r>
          </a:p>
          <a:p>
            <a:pPr lvl="3">
              <a:lnSpc>
                <a:spcPct val="120000"/>
              </a:lnSpc>
            </a:pPr>
            <a:r>
              <a:rPr lang="en-US" sz="1800" dirty="0"/>
              <a:t>Attend a variety of conferences, roundtables, working groups and digital events. Our events convene business leaders, subject matter experts and government representatives to give you insight, advice and inspiration. But you’ll also be able to raise your own profile with ample opportunities to showcase your expertise on the areas you are making a difference in. </a:t>
            </a:r>
          </a:p>
          <a:p>
            <a:pPr lvl="3">
              <a:lnSpc>
                <a:spcPct val="120000"/>
              </a:lnSpc>
            </a:pPr>
            <a:r>
              <a:rPr lang="en-US" sz="1800" dirty="0"/>
              <a:t>For example, attend one of the CBI’s Government Affairs Network events, or join our Sustainability Community to network with and learn from peers taking their business on a net zero journey.</a:t>
            </a:r>
          </a:p>
          <a:p>
            <a:pPr lvl="2"/>
            <a:r>
              <a:rPr lang="en-US" dirty="0"/>
              <a:t> </a:t>
            </a:r>
          </a:p>
        </p:txBody>
      </p:sp>
      <p:grpSp>
        <p:nvGrpSpPr>
          <p:cNvPr id="13" name="Group 12">
            <a:extLst>
              <a:ext uri="{FF2B5EF4-FFF2-40B4-BE49-F238E27FC236}">
                <a16:creationId xmlns:a16="http://schemas.microsoft.com/office/drawing/2014/main" id="{3E1F98CB-AF88-CA76-A9BC-F03AF047E103}"/>
              </a:ext>
            </a:extLst>
          </p:cNvPr>
          <p:cNvGrpSpPr/>
          <p:nvPr/>
        </p:nvGrpSpPr>
        <p:grpSpPr>
          <a:xfrm>
            <a:off x="5076237" y="188287"/>
            <a:ext cx="2039525" cy="1848319"/>
            <a:chOff x="7017030" y="1898247"/>
            <a:chExt cx="4592380" cy="4161846"/>
          </a:xfrm>
        </p:grpSpPr>
        <p:pic>
          <p:nvPicPr>
            <p:cNvPr id="16" name="Picture 15">
              <a:extLst>
                <a:ext uri="{FF2B5EF4-FFF2-40B4-BE49-F238E27FC236}">
                  <a16:creationId xmlns:a16="http://schemas.microsoft.com/office/drawing/2014/main" id="{E1B87944-A395-C32B-970C-5C74D5F79D70}"/>
                </a:ext>
              </a:extLst>
            </p:cNvPr>
            <p:cNvPicPr>
              <a:picLocks noChangeAspect="1"/>
            </p:cNvPicPr>
            <p:nvPr/>
          </p:nvPicPr>
          <p:blipFill>
            <a:blip r:embed="rId6"/>
            <a:stretch>
              <a:fillRect/>
            </a:stretch>
          </p:blipFill>
          <p:spPr>
            <a:xfrm>
              <a:off x="7469372" y="2834674"/>
              <a:ext cx="2987394" cy="2987394"/>
            </a:xfrm>
            <a:prstGeom prst="rect">
              <a:avLst/>
            </a:prstGeom>
          </p:spPr>
        </p:pic>
        <p:pic>
          <p:nvPicPr>
            <p:cNvPr id="17" name="Picture 16">
              <a:extLst>
                <a:ext uri="{FF2B5EF4-FFF2-40B4-BE49-F238E27FC236}">
                  <a16:creationId xmlns:a16="http://schemas.microsoft.com/office/drawing/2014/main" id="{209D4EE2-B654-0E89-7095-590F3C776FF5}"/>
                </a:ext>
              </a:extLst>
            </p:cNvPr>
            <p:cNvPicPr>
              <a:picLocks noChangeAspect="1"/>
            </p:cNvPicPr>
            <p:nvPr/>
          </p:nvPicPr>
          <p:blipFill>
            <a:blip r:embed="rId7"/>
            <a:stretch>
              <a:fillRect/>
            </a:stretch>
          </p:blipFill>
          <p:spPr>
            <a:xfrm>
              <a:off x="10456766" y="2236075"/>
              <a:ext cx="814811" cy="965701"/>
            </a:xfrm>
            <a:prstGeom prst="rect">
              <a:avLst/>
            </a:prstGeom>
          </p:spPr>
        </p:pic>
        <p:pic>
          <p:nvPicPr>
            <p:cNvPr id="18" name="Picture 17" descr="A hand holding a magnifying glass&#10;&#10;Description automatically generated">
              <a:extLst>
                <a:ext uri="{FF2B5EF4-FFF2-40B4-BE49-F238E27FC236}">
                  <a16:creationId xmlns:a16="http://schemas.microsoft.com/office/drawing/2014/main" id="{0E4903BE-87DF-4F12-92D8-60CFC8BB5D8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7017030" y="1898247"/>
              <a:ext cx="4592380" cy="4161846"/>
            </a:xfrm>
            <a:prstGeom prst="rect">
              <a:avLst/>
            </a:prstGeom>
          </p:spPr>
        </p:pic>
      </p:grpSp>
      <p:grpSp>
        <p:nvGrpSpPr>
          <p:cNvPr id="19" name="Group 18">
            <a:extLst>
              <a:ext uri="{FF2B5EF4-FFF2-40B4-BE49-F238E27FC236}">
                <a16:creationId xmlns:a16="http://schemas.microsoft.com/office/drawing/2014/main" id="{FBE380C3-5B56-803B-9F57-025F5DBB83BC}"/>
              </a:ext>
            </a:extLst>
          </p:cNvPr>
          <p:cNvGrpSpPr/>
          <p:nvPr/>
        </p:nvGrpSpPr>
        <p:grpSpPr>
          <a:xfrm>
            <a:off x="9040215" y="160271"/>
            <a:ext cx="1959474" cy="1904353"/>
            <a:chOff x="6838224" y="2054644"/>
            <a:chExt cx="4942390" cy="4803356"/>
          </a:xfrm>
        </p:grpSpPr>
        <p:pic>
          <p:nvPicPr>
            <p:cNvPr id="20" name="Picture 19">
              <a:extLst>
                <a:ext uri="{FF2B5EF4-FFF2-40B4-BE49-F238E27FC236}">
                  <a16:creationId xmlns:a16="http://schemas.microsoft.com/office/drawing/2014/main" id="{1391431F-ACD6-5106-2579-73732A1B0CC8}"/>
                </a:ext>
              </a:extLst>
            </p:cNvPr>
            <p:cNvPicPr>
              <a:picLocks noChangeAspect="1"/>
            </p:cNvPicPr>
            <p:nvPr/>
          </p:nvPicPr>
          <p:blipFill>
            <a:blip r:embed="rId9"/>
            <a:stretch>
              <a:fillRect/>
            </a:stretch>
          </p:blipFill>
          <p:spPr>
            <a:xfrm>
              <a:off x="7356595" y="2054644"/>
              <a:ext cx="3454159" cy="4265135"/>
            </a:xfrm>
            <a:prstGeom prst="rect">
              <a:avLst/>
            </a:prstGeom>
          </p:spPr>
        </p:pic>
        <p:pic>
          <p:nvPicPr>
            <p:cNvPr id="21" name="Picture 20">
              <a:extLst>
                <a:ext uri="{FF2B5EF4-FFF2-40B4-BE49-F238E27FC236}">
                  <a16:creationId xmlns:a16="http://schemas.microsoft.com/office/drawing/2014/main" id="{DE829B7E-618C-3BFC-CB00-D461C9EBFBD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838224" y="3563073"/>
              <a:ext cx="4942390" cy="3294927"/>
            </a:xfrm>
            <a:prstGeom prst="rect">
              <a:avLst/>
            </a:prstGeom>
          </p:spPr>
        </p:pic>
      </p:grpSp>
    </p:spTree>
    <p:extLst>
      <p:ext uri="{BB962C8B-B14F-4D97-AF65-F5344CB8AC3E}">
        <p14:creationId xmlns:p14="http://schemas.microsoft.com/office/powerpoint/2010/main" val="301808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526F0B-04C9-5B1F-490E-22D849A6BCBA}"/>
              </a:ext>
            </a:extLst>
          </p:cNvPr>
          <p:cNvPicPr>
            <a:picLocks noChangeAspect="1"/>
          </p:cNvPicPr>
          <p:nvPr/>
        </p:nvPicPr>
        <p:blipFill>
          <a:blip r:embed="rId3"/>
          <a:stretch>
            <a:fillRect/>
          </a:stretch>
        </p:blipFill>
        <p:spPr>
          <a:xfrm>
            <a:off x="7783296" y="2943507"/>
            <a:ext cx="4188802" cy="3794806"/>
          </a:xfrm>
          <a:prstGeom prst="rect">
            <a:avLst/>
          </a:prstGeom>
        </p:spPr>
      </p:pic>
      <p:sp>
        <p:nvSpPr>
          <p:cNvPr id="3" name="Content Placeholder 2">
            <a:extLst>
              <a:ext uri="{FF2B5EF4-FFF2-40B4-BE49-F238E27FC236}">
                <a16:creationId xmlns:a16="http://schemas.microsoft.com/office/drawing/2014/main" id="{F35DB7EF-1E1E-BCCD-61B0-5312F4C1241E}"/>
              </a:ext>
            </a:extLst>
          </p:cNvPr>
          <p:cNvSpPr>
            <a:spLocks noGrp="1"/>
          </p:cNvSpPr>
          <p:nvPr>
            <p:ph idx="1"/>
          </p:nvPr>
        </p:nvSpPr>
        <p:spPr>
          <a:xfrm>
            <a:off x="666750" y="2692667"/>
            <a:ext cx="6330557" cy="3645064"/>
          </a:xfrm>
        </p:spPr>
        <p:txBody>
          <a:bodyPr>
            <a:normAutofit lnSpcReduction="10000"/>
          </a:bodyPr>
          <a:lstStyle/>
          <a:p>
            <a:pPr lvl="2">
              <a:lnSpc>
                <a:spcPct val="110000"/>
              </a:lnSpc>
            </a:pPr>
            <a:r>
              <a:rPr lang="en-US" dirty="0"/>
              <a:t>Government Affairs</a:t>
            </a:r>
          </a:p>
          <a:p>
            <a:pPr lvl="5">
              <a:lnSpc>
                <a:spcPct val="110000"/>
              </a:lnSpc>
            </a:pPr>
            <a:r>
              <a:rPr lang="en-US" dirty="0"/>
              <a:t>Have direct policy influence</a:t>
            </a:r>
          </a:p>
          <a:p>
            <a:pPr lvl="5">
              <a:lnSpc>
                <a:spcPct val="110000"/>
              </a:lnSpc>
            </a:pPr>
            <a:r>
              <a:rPr lang="en-US" dirty="0"/>
              <a:t>Connect with our campaigning experts</a:t>
            </a:r>
          </a:p>
          <a:p>
            <a:pPr lvl="5">
              <a:lnSpc>
                <a:spcPct val="110000"/>
              </a:lnSpc>
            </a:pPr>
            <a:r>
              <a:rPr lang="en-US" dirty="0"/>
              <a:t>Get the latest political insight</a:t>
            </a:r>
          </a:p>
          <a:p>
            <a:pPr lvl="2">
              <a:lnSpc>
                <a:spcPct val="110000"/>
              </a:lnSpc>
            </a:pPr>
            <a:r>
              <a:rPr lang="en-US" dirty="0"/>
              <a:t>Sales and Marketing</a:t>
            </a:r>
          </a:p>
          <a:p>
            <a:pPr lvl="5">
              <a:lnSpc>
                <a:spcPct val="110000"/>
              </a:lnSpc>
            </a:pPr>
            <a:r>
              <a:rPr lang="en-US" dirty="0"/>
              <a:t>Reach new audiences</a:t>
            </a:r>
          </a:p>
          <a:p>
            <a:pPr lvl="5">
              <a:lnSpc>
                <a:spcPct val="110000"/>
              </a:lnSpc>
            </a:pPr>
            <a:r>
              <a:rPr lang="en-US" dirty="0"/>
              <a:t>Profile your business</a:t>
            </a:r>
          </a:p>
          <a:p>
            <a:pPr lvl="5">
              <a:lnSpc>
                <a:spcPct val="110000"/>
              </a:lnSpc>
            </a:pPr>
            <a:r>
              <a:rPr lang="en-US" dirty="0"/>
              <a:t>Get UK and international business intelligence</a:t>
            </a:r>
          </a:p>
          <a:p>
            <a:pPr lvl="2">
              <a:lnSpc>
                <a:spcPct val="110000"/>
              </a:lnSpc>
            </a:pPr>
            <a:r>
              <a:rPr lang="en-US" dirty="0"/>
              <a:t>CEOs and Business Owners</a:t>
            </a:r>
          </a:p>
          <a:p>
            <a:pPr lvl="5">
              <a:lnSpc>
                <a:spcPct val="110000"/>
              </a:lnSpc>
            </a:pPr>
            <a:r>
              <a:rPr lang="en-US" dirty="0"/>
              <a:t>Build your network</a:t>
            </a:r>
          </a:p>
          <a:p>
            <a:pPr lvl="5">
              <a:lnSpc>
                <a:spcPct val="110000"/>
              </a:lnSpc>
            </a:pPr>
            <a:r>
              <a:rPr lang="en-US" dirty="0"/>
              <a:t>Raise your profile</a:t>
            </a:r>
          </a:p>
          <a:p>
            <a:pPr lvl="5">
              <a:lnSpc>
                <a:spcPct val="110000"/>
              </a:lnSpc>
            </a:pPr>
            <a:r>
              <a:rPr lang="en-US" dirty="0"/>
              <a:t>Get strategic support and market intelligence</a:t>
            </a:r>
          </a:p>
        </p:txBody>
      </p:sp>
      <p:sp>
        <p:nvSpPr>
          <p:cNvPr id="9" name="Content Placeholder 2">
            <a:extLst>
              <a:ext uri="{FF2B5EF4-FFF2-40B4-BE49-F238E27FC236}">
                <a16:creationId xmlns:a16="http://schemas.microsoft.com/office/drawing/2014/main" id="{1C3C5142-3AD5-5ADF-ECEB-EADD0955F475}"/>
              </a:ext>
            </a:extLst>
          </p:cNvPr>
          <p:cNvSpPr txBox="1">
            <a:spLocks/>
          </p:cNvSpPr>
          <p:nvPr/>
        </p:nvSpPr>
        <p:spPr>
          <a:xfrm>
            <a:off x="4175259" y="2692668"/>
            <a:ext cx="3388135" cy="3516491"/>
          </a:xfrm>
          <a:prstGeom prst="rect">
            <a:avLst/>
          </a:prstGeom>
        </p:spPr>
        <p:txBody>
          <a:bodyPr vert="horz" lIns="91440" tIns="45720" rIns="91440" bIns="45720" rtlCol="0">
            <a:no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pPr lvl="2"/>
            <a:r>
              <a:rPr lang="en-US" dirty="0"/>
              <a:t>Products, Tech and R&amp;D</a:t>
            </a:r>
          </a:p>
          <a:p>
            <a:pPr lvl="5"/>
            <a:r>
              <a:rPr lang="en-US" dirty="0"/>
              <a:t>Understand emerging tech</a:t>
            </a:r>
          </a:p>
          <a:p>
            <a:pPr lvl="5"/>
            <a:r>
              <a:rPr lang="en-US" dirty="0"/>
              <a:t>Increase your productivity and R&amp;D capacity</a:t>
            </a:r>
          </a:p>
          <a:p>
            <a:pPr lvl="5"/>
            <a:r>
              <a:rPr lang="en-US" dirty="0"/>
              <a:t>Find new innovation partners</a:t>
            </a:r>
          </a:p>
          <a:p>
            <a:pPr lvl="2"/>
            <a:r>
              <a:rPr lang="en-US" dirty="0"/>
              <a:t>People and HR</a:t>
            </a:r>
          </a:p>
          <a:p>
            <a:pPr lvl="5"/>
            <a:r>
              <a:rPr lang="en-US" dirty="0"/>
              <a:t>Shape new employment legislation</a:t>
            </a:r>
          </a:p>
          <a:p>
            <a:pPr lvl="5"/>
            <a:r>
              <a:rPr lang="en-US" dirty="0"/>
              <a:t>Explore ways to attract and develop talent</a:t>
            </a:r>
          </a:p>
          <a:p>
            <a:pPr lvl="5"/>
            <a:r>
              <a:rPr lang="en-US" dirty="0"/>
              <a:t>Learn from others on best practice</a:t>
            </a:r>
          </a:p>
          <a:p>
            <a:pPr lvl="2"/>
            <a:r>
              <a:rPr lang="en-US" dirty="0"/>
              <a:t>Finance and Corporate Governance</a:t>
            </a:r>
          </a:p>
          <a:p>
            <a:pPr lvl="5"/>
            <a:r>
              <a:rPr lang="en-US" dirty="0"/>
              <a:t>Get the latest economic intelligence</a:t>
            </a:r>
          </a:p>
          <a:p>
            <a:pPr lvl="5"/>
            <a:r>
              <a:rPr lang="en-US" dirty="0"/>
              <a:t>Tackle the rising costs of tax and regulation</a:t>
            </a:r>
          </a:p>
          <a:p>
            <a:pPr lvl="5"/>
            <a:r>
              <a:rPr lang="en-US" dirty="0"/>
              <a:t>Understand changes to UK corporate governance</a:t>
            </a:r>
          </a:p>
        </p:txBody>
      </p:sp>
      <p:pic>
        <p:nvPicPr>
          <p:cNvPr id="6" name="Picture 5">
            <a:extLst>
              <a:ext uri="{FF2B5EF4-FFF2-40B4-BE49-F238E27FC236}">
                <a16:creationId xmlns:a16="http://schemas.microsoft.com/office/drawing/2014/main" id="{50760FBA-A250-64C8-C28B-C2A87F531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428834">
            <a:off x="10075578" y="1058765"/>
            <a:ext cx="1483660" cy="2215599"/>
          </a:xfrm>
          <a:prstGeom prst="rect">
            <a:avLst/>
          </a:prstGeom>
        </p:spPr>
      </p:pic>
      <p:pic>
        <p:nvPicPr>
          <p:cNvPr id="10" name="Picture Placeholder 9" descr="A person and person sitting at a table with a computer&#10;&#10;Description automatically generated">
            <a:extLst>
              <a:ext uri="{FF2B5EF4-FFF2-40B4-BE49-F238E27FC236}">
                <a16:creationId xmlns:a16="http://schemas.microsoft.com/office/drawing/2014/main" id="{A02CEEBF-9B75-A17F-59D4-11DC4A73DC26}"/>
              </a:ext>
            </a:extLst>
          </p:cNvPr>
          <p:cNvPicPr>
            <a:picLocks noGrp="1" noChangeAspect="1"/>
          </p:cNvPicPr>
          <p:nvPr>
            <p:ph type="pic" sz="quarter" idx="13"/>
          </p:nvPr>
        </p:nvPicPr>
        <p:blipFill rotWithShape="1">
          <a:blip r:embed="rId5" cstate="email">
            <a:extLst>
              <a:ext uri="{28A0092B-C50C-407E-A947-70E740481C1C}">
                <a14:useLocalDpi xmlns:a14="http://schemas.microsoft.com/office/drawing/2010/main"/>
              </a:ext>
            </a:extLst>
          </a:blip>
          <a:srcRect/>
          <a:stretch/>
        </p:blipFill>
        <p:spPr>
          <a:xfrm>
            <a:off x="6823508" y="1797672"/>
            <a:ext cx="5368492" cy="5060328"/>
          </a:xfrm>
        </p:spPr>
      </p:pic>
      <p:sp>
        <p:nvSpPr>
          <p:cNvPr id="2" name="Content Placeholder 1">
            <a:extLst>
              <a:ext uri="{FF2B5EF4-FFF2-40B4-BE49-F238E27FC236}">
                <a16:creationId xmlns:a16="http://schemas.microsoft.com/office/drawing/2014/main" id="{4E106A2E-11CD-242F-0B99-E941F4FA1689}"/>
              </a:ext>
            </a:extLst>
          </p:cNvPr>
          <p:cNvSpPr txBox="1">
            <a:spLocks/>
          </p:cNvSpPr>
          <p:nvPr/>
        </p:nvSpPr>
        <p:spPr>
          <a:xfrm>
            <a:off x="666750" y="1250818"/>
            <a:ext cx="6374246" cy="1313278"/>
          </a:xfrm>
          <a:prstGeom prst="rect">
            <a:avLst/>
          </a:prstGeom>
        </p:spPr>
        <p:txBody>
          <a:bodyPr vert="horz" lIns="91440" tIns="45720" rIns="91440" bIns="45720" rtlCol="0">
            <a:normAutofit/>
          </a:bodyPr>
          <a:lstStyle>
            <a:lvl1pPr marL="9525" indent="-9525" algn="l" defTabSz="914400" rtl="0" eaLnBrk="1" latinLnBrk="0" hangingPunct="1">
              <a:lnSpc>
                <a:spcPct val="100000"/>
              </a:lnSpc>
              <a:spcBef>
                <a:spcPts val="500"/>
              </a:spcBef>
              <a:spcAft>
                <a:spcPts val="300"/>
              </a:spcAft>
              <a:buFont typeface="Arial" panose="020B0604020202020204" pitchFamily="34" charset="0"/>
              <a:buNone/>
              <a:tabLst/>
              <a:defRPr sz="3600" b="1" i="0" kern="1200">
                <a:solidFill>
                  <a:schemeClr val="tx2"/>
                </a:solidFill>
                <a:latin typeface="Acumin Pro Condensed" panose="020B0406020202020204" pitchFamily="34" charset="77"/>
                <a:ea typeface="+mn-ea"/>
                <a:cs typeface="+mn-cs"/>
              </a:defRPr>
            </a:lvl1pPr>
            <a:lvl2pPr marL="0" indent="0" algn="l" defTabSz="914400" rtl="0" eaLnBrk="1" latinLnBrk="0" hangingPunct="1">
              <a:lnSpc>
                <a:spcPct val="100000"/>
              </a:lnSpc>
              <a:spcBef>
                <a:spcPts val="500"/>
              </a:spcBef>
              <a:spcAft>
                <a:spcPts val="300"/>
              </a:spcAft>
              <a:buClr>
                <a:schemeClr val="accent1"/>
              </a:buClr>
              <a:buFontTx/>
              <a:buNone/>
              <a:tabLst/>
              <a:defRPr sz="2000" kern="1200">
                <a:solidFill>
                  <a:schemeClr val="accent1"/>
                </a:solidFill>
                <a:latin typeface="+mn-lt"/>
                <a:ea typeface="+mn-ea"/>
                <a:cs typeface="+mn-cs"/>
              </a:defRPr>
            </a:lvl2pPr>
            <a:lvl3pPr marL="0" indent="0" algn="l" defTabSz="914400" rtl="0" eaLnBrk="1" latinLnBrk="0" hangingPunct="1">
              <a:lnSpc>
                <a:spcPct val="100000"/>
              </a:lnSpc>
              <a:spcBef>
                <a:spcPts val="500"/>
              </a:spcBef>
              <a:spcAft>
                <a:spcPts val="300"/>
              </a:spcAft>
              <a:buClr>
                <a:schemeClr val="accent1"/>
              </a:buClr>
              <a:buFontTx/>
              <a:buNone/>
              <a:tabLst/>
              <a:defRPr sz="1400" b="1" kern="1200">
                <a:solidFill>
                  <a:schemeClr val="accent1"/>
                </a:solidFill>
                <a:latin typeface="+mn-lt"/>
                <a:ea typeface="+mn-ea"/>
                <a:cs typeface="+mn-cs"/>
              </a:defRPr>
            </a:lvl3pPr>
            <a:lvl4pPr marL="0" indent="0" algn="l" defTabSz="914400" rtl="0" eaLnBrk="1" latinLnBrk="0" hangingPunct="1">
              <a:lnSpc>
                <a:spcPct val="100000"/>
              </a:lnSpc>
              <a:spcBef>
                <a:spcPts val="500"/>
              </a:spcBef>
              <a:spcAft>
                <a:spcPts val="600"/>
              </a:spcAft>
              <a:buClr>
                <a:schemeClr val="accent1"/>
              </a:buClr>
              <a:buFontTx/>
              <a:buNone/>
              <a:tabLst/>
              <a:defRPr sz="1300" kern="1200">
                <a:solidFill>
                  <a:schemeClr val="tx1"/>
                </a:solidFill>
                <a:latin typeface="+mn-lt"/>
                <a:ea typeface="+mn-ea"/>
                <a:cs typeface="+mn-cs"/>
              </a:defRPr>
            </a:lvl4pPr>
            <a:lvl5pPr marL="0" indent="0" algn="l" defTabSz="590400" rtl="0" eaLnBrk="1" latinLnBrk="0" hangingPunct="1">
              <a:lnSpc>
                <a:spcPct val="90000"/>
              </a:lnSpc>
              <a:spcBef>
                <a:spcPts val="500"/>
              </a:spcBef>
              <a:spcAft>
                <a:spcPts val="600"/>
              </a:spcAft>
              <a:buClr>
                <a:schemeClr val="accent1"/>
              </a:buClr>
              <a:buFont typeface="Arial" panose="020B0604020202020204" pitchFamily="34" charset="0"/>
              <a:buNone/>
              <a:tabLst>
                <a:tab pos="360000" algn="l"/>
              </a:tabLst>
              <a:defRPr sz="1200" kern="1200">
                <a:solidFill>
                  <a:schemeClr val="tx1"/>
                </a:solidFill>
                <a:latin typeface="+mn-lt"/>
                <a:ea typeface="+mn-ea"/>
                <a:cs typeface="+mn-cs"/>
              </a:defRPr>
            </a:lvl5pPr>
            <a:lvl6pPr marL="18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6pPr>
            <a:lvl7pPr marL="360000" indent="-180975"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7pPr>
            <a:lvl8pPr marL="540000" indent="-18000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8pPr>
            <a:lvl9pPr marL="711450" indent="-171450" algn="l" defTabSz="914400" rtl="0" eaLnBrk="1" latinLnBrk="0" hangingPunct="1">
              <a:lnSpc>
                <a:spcPct val="100000"/>
              </a:lnSpc>
              <a:spcBef>
                <a:spcPts val="500"/>
              </a:spcBef>
              <a:spcAft>
                <a:spcPts val="300"/>
              </a:spcAft>
              <a:buClr>
                <a:schemeClr val="accent1"/>
              </a:buClr>
              <a:buFont typeface="Arial" panose="020B0604020202020204" pitchFamily="34" charset="0"/>
              <a:buChar char="•"/>
              <a:tabLst/>
              <a:defRPr sz="1200" kern="1200">
                <a:solidFill>
                  <a:schemeClr val="tx1"/>
                </a:solidFill>
                <a:latin typeface="+mn-lt"/>
                <a:ea typeface="+mn-ea"/>
                <a:cs typeface="+mn-cs"/>
              </a:defRPr>
            </a:lvl9pPr>
          </a:lstStyle>
          <a:p>
            <a:r>
              <a:rPr lang="en-US" dirty="0"/>
              <a:t>What does membership look like?</a:t>
            </a:r>
          </a:p>
          <a:p>
            <a:pPr lvl="3"/>
            <a:r>
              <a:rPr lang="en-US" dirty="0"/>
              <a:t>Membership is for your entire senior team. Contact your Account Manager to add your colleagues to your membership so your </a:t>
            </a:r>
            <a:r>
              <a:rPr lang="en-US" dirty="0" err="1"/>
              <a:t>organisation</a:t>
            </a:r>
            <a:r>
              <a:rPr lang="en-US" dirty="0"/>
              <a:t> feels the full benefit. </a:t>
            </a:r>
          </a:p>
          <a:p>
            <a:pPr lvl="3"/>
            <a:endParaRPr lang="en-US" dirty="0"/>
          </a:p>
          <a:p>
            <a:pPr lvl="3"/>
            <a:endParaRPr lang="en-US" dirty="0"/>
          </a:p>
        </p:txBody>
      </p:sp>
    </p:spTree>
    <p:extLst>
      <p:ext uri="{BB962C8B-B14F-4D97-AF65-F5344CB8AC3E}">
        <p14:creationId xmlns:p14="http://schemas.microsoft.com/office/powerpoint/2010/main" val="3216111358"/>
      </p:ext>
    </p:extLst>
  </p:cSld>
  <p:clrMapOvr>
    <a:masterClrMapping/>
  </p:clrMapOvr>
</p:sld>
</file>

<file path=ppt/theme/theme1.xml><?xml version="1.0" encoding="utf-8"?>
<a:theme xmlns:a="http://schemas.openxmlformats.org/drawingml/2006/main" name="Office Theme">
  <a:themeElements>
    <a:clrScheme name="CBI">
      <a:dk1>
        <a:srgbClr val="000000"/>
      </a:dk1>
      <a:lt1>
        <a:srgbClr val="FFFFFF"/>
      </a:lt1>
      <a:dk2>
        <a:srgbClr val="00275B"/>
      </a:dk2>
      <a:lt2>
        <a:srgbClr val="D2E3E3"/>
      </a:lt2>
      <a:accent1>
        <a:srgbClr val="8A0CB9"/>
      </a:accent1>
      <a:accent2>
        <a:srgbClr val="695BFB"/>
      </a:accent2>
      <a:accent3>
        <a:srgbClr val="00CFFF"/>
      </a:accent3>
      <a:accent4>
        <a:srgbClr val="40D3BD"/>
      </a:accent4>
      <a:accent5>
        <a:srgbClr val="95D600"/>
      </a:accent5>
      <a:accent6>
        <a:srgbClr val="FFCE00"/>
      </a:accent6>
      <a:hlink>
        <a:srgbClr val="695BFB"/>
      </a:hlink>
      <a:folHlink>
        <a:srgbClr val="335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rporate-presentation_16x9_1223" id="{C7F4BDB2-8380-AB4D-8804-501D90FF6E83}" vid="{AF062F31-E4DC-674B-A4F7-5E9B49F5A1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69a523b-39c8-42a4-9832-9701953935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02E12CECA1A145A8942538C07E340B" ma:contentTypeVersion="18" ma:contentTypeDescription="Create a new document." ma:contentTypeScope="" ma:versionID="f446d001f114e4fe387ef973317eee7b">
  <xsd:schema xmlns:xsd="http://www.w3.org/2001/XMLSchema" xmlns:xs="http://www.w3.org/2001/XMLSchema" xmlns:p="http://schemas.microsoft.com/office/2006/metadata/properties" xmlns:ns3="669a523b-39c8-42a4-9832-970195393597" xmlns:ns4="2c40182a-0a1d-4eb7-8c94-ae3437e4d7ad" targetNamespace="http://schemas.microsoft.com/office/2006/metadata/properties" ma:root="true" ma:fieldsID="6bd5164eefa8cacfc66cd31ebbf774e5" ns3:_="" ns4:_="">
    <xsd:import namespace="669a523b-39c8-42a4-9832-970195393597"/>
    <xsd:import namespace="2c40182a-0a1d-4eb7-8c94-ae3437e4d7a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a523b-39c8-42a4-9832-9701953935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40182a-0a1d-4eb7-8c94-ae3437e4d7a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B2CA66-07C2-420C-BC0B-F15C79900770}">
  <ds:schemaRefs>
    <ds:schemaRef ds:uri="http://schemas.microsoft.com/sharepoint/v3/contenttype/forms"/>
  </ds:schemaRefs>
</ds:datastoreItem>
</file>

<file path=customXml/itemProps2.xml><?xml version="1.0" encoding="utf-8"?>
<ds:datastoreItem xmlns:ds="http://schemas.openxmlformats.org/officeDocument/2006/customXml" ds:itemID="{77FF8721-9B6E-48C9-965A-BB8039ED499D}">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2c40182a-0a1d-4eb7-8c94-ae3437e4d7ad"/>
    <ds:schemaRef ds:uri="669a523b-39c8-42a4-9832-970195393597"/>
  </ds:schemaRefs>
</ds:datastoreItem>
</file>

<file path=customXml/itemProps3.xml><?xml version="1.0" encoding="utf-8"?>
<ds:datastoreItem xmlns:ds="http://schemas.openxmlformats.org/officeDocument/2006/customXml" ds:itemID="{3DDB7780-495E-4DF6-8B86-187C347422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a523b-39c8-42a4-9832-970195393597"/>
    <ds:schemaRef ds:uri="2c40182a-0a1d-4eb7-8c94-ae3437e4d7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48</TotalTime>
  <Words>4311</Words>
  <Application>Microsoft Office PowerPoint</Application>
  <PresentationFormat>Widescreen</PresentationFormat>
  <Paragraphs>309</Paragraphs>
  <Slides>25</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Acumin Pro Condensed</vt:lpstr>
      <vt:lpstr>RM Pro</vt:lpstr>
      <vt:lpstr>Bahnschrift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Irwin</dc:creator>
  <cp:lastModifiedBy>Damian Waters</cp:lastModifiedBy>
  <cp:revision>3</cp:revision>
  <dcterms:created xsi:type="dcterms:W3CDTF">2024-01-30T12:38:49Z</dcterms:created>
  <dcterms:modified xsi:type="dcterms:W3CDTF">2024-03-04T14:30:38Z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0x0101008602E12CECA1A145A8942538C07E340B</vt:lpwstr>
  </property>
  <property fmtid="{D5CDD505-2E9C-101B-9397-08002B2CF9AE}" pid="3" name="MediaServiceImageTags">
    <vt:lpwstr/>
  </property>
  <property fmtid="{D5CDD505-2E9C-101B-9397-08002B2CF9AE}" pid="4" name="MSIP_Label_a25f6dbf-7577-406d-b53f-bac5d62e728a_Enabled">
    <vt:lpwstr>true</vt:lpwstr>
  </property>
  <property fmtid="{D5CDD505-2E9C-101B-9397-08002B2CF9AE}" pid="5" name="MSIP_Label_a25f6dbf-7577-406d-b53f-bac5d62e728a_SetDate">
    <vt:lpwstr>2024-02-21T15:00:29Z</vt:lpwstr>
  </property>
  <property fmtid="{D5CDD505-2E9C-101B-9397-08002B2CF9AE}" pid="6" name="MSIP_Label_a25f6dbf-7577-406d-b53f-bac5d62e728a_Method">
    <vt:lpwstr>Privileged</vt:lpwstr>
  </property>
  <property fmtid="{D5CDD505-2E9C-101B-9397-08002B2CF9AE}" pid="7" name="MSIP_Label_a25f6dbf-7577-406d-b53f-bac5d62e728a_Name">
    <vt:lpwstr>a25f6dbf-7577-406d-b53f-bac5d62e728a</vt:lpwstr>
  </property>
  <property fmtid="{D5CDD505-2E9C-101B-9397-08002B2CF9AE}" pid="8" name="MSIP_Label_a25f6dbf-7577-406d-b53f-bac5d62e728a_SiteId">
    <vt:lpwstr>7e349229-c2d1-4aab-9638-503f03c3af06</vt:lpwstr>
  </property>
  <property fmtid="{D5CDD505-2E9C-101B-9397-08002B2CF9AE}" pid="9" name="MSIP_Label_a25f6dbf-7577-406d-b53f-bac5d62e728a_ActionId">
    <vt:lpwstr>e89b0f15-db14-48fb-91ec-edae988c1e3c</vt:lpwstr>
  </property>
  <property fmtid="{D5CDD505-2E9C-101B-9397-08002B2CF9AE}" pid="10" name="MSIP_Label_a25f6dbf-7577-406d-b53f-bac5d62e728a_ContentBits">
    <vt:lpwstr>0</vt:lpwstr>
  </property>
</Properties>
</file>