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7"/>
  </p:notesMasterIdLst>
  <p:sldIdLst>
    <p:sldId id="256" r:id="rId6"/>
    <p:sldId id="259" r:id="rId7"/>
    <p:sldId id="258" r:id="rId8"/>
    <p:sldId id="434" r:id="rId9"/>
    <p:sldId id="272" r:id="rId10"/>
    <p:sldId id="345" r:id="rId11"/>
    <p:sldId id="433" r:id="rId12"/>
    <p:sldId id="349" r:id="rId13"/>
    <p:sldId id="436" r:id="rId14"/>
    <p:sldId id="347" r:id="rId15"/>
    <p:sldId id="277" r:id="rId16"/>
    <p:sldId id="269" r:id="rId17"/>
    <p:sldId id="262" r:id="rId18"/>
    <p:sldId id="437" r:id="rId19"/>
    <p:sldId id="260" r:id="rId20"/>
    <p:sldId id="431" r:id="rId21"/>
    <p:sldId id="439" r:id="rId22"/>
    <p:sldId id="438" r:id="rId23"/>
    <p:sldId id="265" r:id="rId24"/>
    <p:sldId id="267" r:id="rId25"/>
    <p:sldId id="266"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84F514-68FF-7F18-E0CA-3029B271D00A}" name="Kemp, Billie (Growth Company)" initials="KC" userId="S::billie.kemp@gcemployment.uk::94b033dd-1eb8-4e16-a4c3-58f4985e7287" providerId="AD"/>
  <p188:author id="{6E9FAF24-8061-6467-A534-2CB49690D077}" name="Nuttall, Carla (Growth Company)" initials="NC(C" userId="S::Carla.Nuttall@growthco.uk::5dac7279-e4ae-43bf-bc51-a258764c3ea7" providerId="AD"/>
  <p188:author id="{49AF9D2F-5289-050D-A94A-3EBDD0EDD2E2}" name="Madden, Cheryl (Growth Company)" initials="MC" userId="S::cheryl.madden@growthco.uk::8b7d2c5e-3d40-42a8-a403-9d86cdde683e" providerId="AD"/>
  <p188:author id="{1AE5FE3F-040B-472F-E864-D1AF1357FFFA}" name="Madden, Cheryl (Growth Company)" initials="MC(C" userId="S::Cheryl.Madden@growthco.uk::8b7d2c5e-3d40-42a8-a403-9d86cdde683e" providerId="AD"/>
  <p188:author id="{1607E56B-095F-7B21-EF19-94150A7FD9A8}" name="Nuttall, Carla (Growth Company)" initials="NC" userId="S::carla.nuttall@growthco.uk::5dac7279-e4ae-43bf-bc51-a258764c3ea7" providerId="AD"/>
  <p188:author id="{5ECEF9FC-30F6-7D0C-7C60-D58B69370DA5}" name="Ghaznavi, Virginie (Growth Company)" initials="GC" userId="S::virginie.ghaznavi@growthco.uk::cbcf4fca-75ca-48b7-a5b8-f0d9d4c896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sanova, Julie (Growth Company)" initials="CJ(C" lastIdx="1" clrIdx="0">
    <p:extLst>
      <p:ext uri="{19B8F6BF-5375-455C-9EA6-DF929625EA0E}">
        <p15:presenceInfo xmlns:p15="http://schemas.microsoft.com/office/powerpoint/2012/main" userId="S::Julie.Casanova@growthco.uk::9912fa70-38ec-4322-9fe2-4a7c7c075158" providerId="AD"/>
      </p:ext>
    </p:extLst>
  </p:cmAuthor>
  <p:cmAuthor id="2" name="Ghaznavi, Virginie (Growth Company)" initials="GV(C" lastIdx="2" clrIdx="1">
    <p:extLst>
      <p:ext uri="{19B8F6BF-5375-455C-9EA6-DF929625EA0E}">
        <p15:presenceInfo xmlns:p15="http://schemas.microsoft.com/office/powerpoint/2012/main" userId="S::Virginie.Ghaznavi@growthco.uk::cbcf4fca-75ca-48b7-a5b8-f0d9d4c896b9" providerId="AD"/>
      </p:ext>
    </p:extLst>
  </p:cmAuthor>
  <p:cmAuthor id="3" name="Madden, Cheryl (Growth Company)" initials="MC(C" lastIdx="2" clrIdx="2">
    <p:extLst>
      <p:ext uri="{19B8F6BF-5375-455C-9EA6-DF929625EA0E}">
        <p15:presenceInfo xmlns:p15="http://schemas.microsoft.com/office/powerpoint/2012/main" userId="S::Cheryl.Madden@growthco.uk::8b7d2c5e-3d40-42a8-a403-9d86cdde6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EBF6"/>
    <a:srgbClr val="009BDE"/>
    <a:srgbClr val="4472C4"/>
    <a:srgbClr val="00A891"/>
    <a:srgbClr val="FFD700"/>
    <a:srgbClr val="002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39178-279C-3F75-A2FD-EDCFD6121022}" v="11" dt="2023-09-26T22:45:30.652"/>
    <p1510:client id="{34C108BD-297B-5FB4-BD5E-1AD51E102BE0}" v="1" dt="2023-09-27T08:19:11.734"/>
    <p1510:client id="{3E917BB7-C2F2-EC8C-F2AF-0E23C8F0958C}" v="1" dt="2023-09-27T06:12:12.729"/>
    <p1510:client id="{7F9A9A75-D43B-417C-8725-9AA1C2211119}" v="3884" dt="2023-09-27T11:48:37.244"/>
    <p1510:client id="{8EA68CEC-79D2-A0AE-71B7-B57322BFA8C8}" v="3" dt="2023-09-27T08:20:47.492"/>
    <p1510:client id="{B49DB2BA-E066-AED4-B740-A020EF4F1793}" v="1" dt="2023-09-27T07:31:16.565"/>
    <p1510:client id="{BB873AF5-12A3-2587-0726-44B0160B150C}" v="2" dt="2023-09-26T22:19:39.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9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4A64A-5FFB-41A4-BB45-1CE2D82BA2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329E034-36AE-4EBA-B3AC-17518204FE71}">
      <dgm:prSet custT="1"/>
      <dgm:spPr/>
      <dgm:t>
        <a:bodyPr/>
        <a:lstStyle/>
        <a:p>
          <a:pPr>
            <a:lnSpc>
              <a:spcPct val="100000"/>
            </a:lnSpc>
          </a:pPr>
          <a:r>
            <a:rPr lang="en-GB" sz="1800">
              <a:latin typeface="+mn-lt"/>
              <a:cs typeface="Calibri" panose="020F0502020204030204" pitchFamily="34" charset="0"/>
            </a:rPr>
            <a:t>Update on the Dignity at Work campaign</a:t>
          </a:r>
          <a:endParaRPr lang="en-US" sz="1800">
            <a:latin typeface="+mn-lt"/>
            <a:cs typeface="Calibri" panose="020F0502020204030204" pitchFamily="34" charset="0"/>
          </a:endParaRPr>
        </a:p>
      </dgm:t>
    </dgm:pt>
    <dgm:pt modelId="{C30F6EDD-B9B4-4D9C-B653-24AA2BBC1125}" type="parTrans" cxnId="{BCF94EE8-120D-44A8-ABF2-080D75826CB7}">
      <dgm:prSet/>
      <dgm:spPr/>
      <dgm:t>
        <a:bodyPr/>
        <a:lstStyle/>
        <a:p>
          <a:endParaRPr lang="en-US"/>
        </a:p>
      </dgm:t>
    </dgm:pt>
    <dgm:pt modelId="{B5572817-039D-49E6-AF9D-03E749787BAA}" type="sibTrans" cxnId="{BCF94EE8-120D-44A8-ABF2-080D75826CB7}">
      <dgm:prSet/>
      <dgm:spPr/>
      <dgm:t>
        <a:bodyPr/>
        <a:lstStyle/>
        <a:p>
          <a:endParaRPr lang="en-US"/>
        </a:p>
      </dgm:t>
    </dgm:pt>
    <dgm:pt modelId="{87D28E08-65BD-4257-B7C5-36A2C925553E}">
      <dgm:prSet custT="1"/>
      <dgm:spPr/>
      <dgm:t>
        <a:bodyPr/>
        <a:lstStyle/>
        <a:p>
          <a:pPr>
            <a:lnSpc>
              <a:spcPct val="100000"/>
            </a:lnSpc>
          </a:pPr>
          <a:r>
            <a:rPr lang="en-GB" sz="1800">
              <a:latin typeface="+mn-lt"/>
              <a:cs typeface="Calibri" panose="020F0502020204030204" pitchFamily="34" charset="0"/>
            </a:rPr>
            <a:t>How to join/ support our 8 EDI Networks</a:t>
          </a:r>
          <a:endParaRPr lang="en-US" sz="1800">
            <a:latin typeface="+mn-lt"/>
            <a:cs typeface="Calibri" panose="020F0502020204030204" pitchFamily="34" charset="0"/>
          </a:endParaRPr>
        </a:p>
      </dgm:t>
    </dgm:pt>
    <dgm:pt modelId="{03E48F57-7CE1-4D44-82FF-35FEA0B65995}" type="parTrans" cxnId="{D268D13B-8671-4090-B788-E2D44CED4B76}">
      <dgm:prSet/>
      <dgm:spPr/>
      <dgm:t>
        <a:bodyPr/>
        <a:lstStyle/>
        <a:p>
          <a:endParaRPr lang="en-US"/>
        </a:p>
      </dgm:t>
    </dgm:pt>
    <dgm:pt modelId="{379E8878-B0B0-46AA-8997-1D9FF2A2F7D3}" type="sibTrans" cxnId="{D268D13B-8671-4090-B788-E2D44CED4B76}">
      <dgm:prSet/>
      <dgm:spPr/>
      <dgm:t>
        <a:bodyPr/>
        <a:lstStyle/>
        <a:p>
          <a:endParaRPr lang="en-US"/>
        </a:p>
      </dgm:t>
    </dgm:pt>
    <dgm:pt modelId="{C4F1C85E-4F8D-4A69-A94C-D853A0906108}">
      <dgm:prSet custT="1"/>
      <dgm:spPr/>
      <dgm:t>
        <a:bodyPr/>
        <a:lstStyle/>
        <a:p>
          <a:pPr>
            <a:lnSpc>
              <a:spcPct val="100000"/>
            </a:lnSpc>
          </a:pPr>
          <a:r>
            <a:rPr lang="en-GB" sz="1800">
              <a:latin typeface="+mn-lt"/>
              <a:cs typeface="Calibri" panose="020F0502020204030204" pitchFamily="34" charset="0"/>
            </a:rPr>
            <a:t>Q&amp;A</a:t>
          </a:r>
          <a:endParaRPr lang="en-US" sz="1800">
            <a:latin typeface="+mn-lt"/>
            <a:cs typeface="Calibri" panose="020F0502020204030204" pitchFamily="34" charset="0"/>
          </a:endParaRPr>
        </a:p>
      </dgm:t>
    </dgm:pt>
    <dgm:pt modelId="{C60D89D2-DEA4-4F25-B9A9-79C6BEC49F19}" type="parTrans" cxnId="{5D472B4D-B5D6-4E8C-BEB4-76B71DF9BD2A}">
      <dgm:prSet/>
      <dgm:spPr/>
      <dgm:t>
        <a:bodyPr/>
        <a:lstStyle/>
        <a:p>
          <a:endParaRPr lang="en-US"/>
        </a:p>
      </dgm:t>
    </dgm:pt>
    <dgm:pt modelId="{72CE8EC2-2223-431C-870A-F91117DC670A}" type="sibTrans" cxnId="{5D472B4D-B5D6-4E8C-BEB4-76B71DF9BD2A}">
      <dgm:prSet/>
      <dgm:spPr/>
      <dgm:t>
        <a:bodyPr/>
        <a:lstStyle/>
        <a:p>
          <a:endParaRPr lang="en-US"/>
        </a:p>
      </dgm:t>
    </dgm:pt>
    <dgm:pt modelId="{69FF228A-991A-4A7A-B043-0E49B1ED466B}">
      <dgm:prSet custT="1"/>
      <dgm:spPr/>
      <dgm:t>
        <a:bodyPr/>
        <a:lstStyle/>
        <a:p>
          <a:pPr>
            <a:lnSpc>
              <a:spcPct val="100000"/>
            </a:lnSpc>
          </a:pPr>
          <a:r>
            <a:rPr lang="en-GB" sz="1800">
              <a:latin typeface="+mn-lt"/>
              <a:cs typeface="Calibri" panose="020F0502020204030204" pitchFamily="34" charset="0"/>
            </a:rPr>
            <a:t>Update on our annual EDI statistics</a:t>
          </a:r>
          <a:endParaRPr lang="en-US" sz="1800">
            <a:latin typeface="+mn-lt"/>
            <a:cs typeface="Calibri" panose="020F0502020204030204" pitchFamily="34" charset="0"/>
          </a:endParaRPr>
        </a:p>
      </dgm:t>
    </dgm:pt>
    <dgm:pt modelId="{0E60DE62-5906-4E6D-80C8-C152C04310D0}" type="parTrans" cxnId="{12C1A746-F1B7-4C16-8B62-3332712C62A4}">
      <dgm:prSet/>
      <dgm:spPr/>
      <dgm:t>
        <a:bodyPr/>
        <a:lstStyle/>
        <a:p>
          <a:endParaRPr lang="en-GB"/>
        </a:p>
      </dgm:t>
    </dgm:pt>
    <dgm:pt modelId="{AE141AE3-259A-484D-8583-F349AB3BF17C}" type="sibTrans" cxnId="{12C1A746-F1B7-4C16-8B62-3332712C62A4}">
      <dgm:prSet/>
      <dgm:spPr/>
      <dgm:t>
        <a:bodyPr/>
        <a:lstStyle/>
        <a:p>
          <a:endParaRPr lang="en-GB"/>
        </a:p>
      </dgm:t>
    </dgm:pt>
    <dgm:pt modelId="{75C37C91-0D30-4E4F-B8EA-D4DA7FFBF6BD}" type="pres">
      <dgm:prSet presAssocID="{3024A64A-5FFB-41A4-BB45-1CE2D82BA2C8}" presName="root" presStyleCnt="0">
        <dgm:presLayoutVars>
          <dgm:dir/>
          <dgm:resizeHandles val="exact"/>
        </dgm:presLayoutVars>
      </dgm:prSet>
      <dgm:spPr/>
    </dgm:pt>
    <dgm:pt modelId="{657FDAD2-C701-4F16-99FF-19A80F22DE14}" type="pres">
      <dgm:prSet presAssocID="{B329E034-36AE-4EBA-B3AC-17518204FE71}" presName="compNode" presStyleCnt="0"/>
      <dgm:spPr/>
    </dgm:pt>
    <dgm:pt modelId="{66C284DC-E52F-4910-AFEF-988D718CF3DE}" type="pres">
      <dgm:prSet presAssocID="{B329E034-36AE-4EBA-B3AC-17518204FE71}" presName="bgRect" presStyleLbl="bgShp" presStyleIdx="0" presStyleCnt="4"/>
      <dgm:spPr/>
    </dgm:pt>
    <dgm:pt modelId="{24761B98-ABB9-4FDF-84EC-7179FE6AEFF3}" type="pres">
      <dgm:prSet presAssocID="{B329E034-36AE-4EBA-B3AC-17518204FE7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EB91240-647E-4F53-A946-0E4E2B343EFB}" type="pres">
      <dgm:prSet presAssocID="{B329E034-36AE-4EBA-B3AC-17518204FE71}" presName="spaceRect" presStyleCnt="0"/>
      <dgm:spPr/>
    </dgm:pt>
    <dgm:pt modelId="{5F21650C-C2FD-4CD1-B9AB-A542689D9F9F}" type="pres">
      <dgm:prSet presAssocID="{B329E034-36AE-4EBA-B3AC-17518204FE71}" presName="parTx" presStyleLbl="revTx" presStyleIdx="0" presStyleCnt="4">
        <dgm:presLayoutVars>
          <dgm:chMax val="0"/>
          <dgm:chPref val="0"/>
        </dgm:presLayoutVars>
      </dgm:prSet>
      <dgm:spPr/>
    </dgm:pt>
    <dgm:pt modelId="{9634F517-9FD6-457F-BAD7-29CB33669AA5}" type="pres">
      <dgm:prSet presAssocID="{B5572817-039D-49E6-AF9D-03E749787BAA}" presName="sibTrans" presStyleCnt="0"/>
      <dgm:spPr/>
    </dgm:pt>
    <dgm:pt modelId="{2793F759-96AA-4A7A-BEC0-7E15F5DD8D3D}" type="pres">
      <dgm:prSet presAssocID="{69FF228A-991A-4A7A-B043-0E49B1ED466B}" presName="compNode" presStyleCnt="0"/>
      <dgm:spPr/>
    </dgm:pt>
    <dgm:pt modelId="{B078F8EF-4972-4C0B-BAAB-75B061E43BD5}" type="pres">
      <dgm:prSet presAssocID="{69FF228A-991A-4A7A-B043-0E49B1ED466B}" presName="bgRect" presStyleLbl="bgShp" presStyleIdx="1" presStyleCnt="4"/>
      <dgm:spPr/>
    </dgm:pt>
    <dgm:pt modelId="{183E6F69-CCAF-4C10-90E6-2A8EC66CDBED}" type="pres">
      <dgm:prSet presAssocID="{69FF228A-991A-4A7A-B043-0E49B1ED466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77D08351-0285-40DA-8C5D-E7AAFD40AA74}" type="pres">
      <dgm:prSet presAssocID="{69FF228A-991A-4A7A-B043-0E49B1ED466B}" presName="spaceRect" presStyleCnt="0"/>
      <dgm:spPr/>
    </dgm:pt>
    <dgm:pt modelId="{00C38445-D028-43A7-9699-F90857DAEC7B}" type="pres">
      <dgm:prSet presAssocID="{69FF228A-991A-4A7A-B043-0E49B1ED466B}" presName="parTx" presStyleLbl="revTx" presStyleIdx="1" presStyleCnt="4">
        <dgm:presLayoutVars>
          <dgm:chMax val="0"/>
          <dgm:chPref val="0"/>
        </dgm:presLayoutVars>
      </dgm:prSet>
      <dgm:spPr/>
    </dgm:pt>
    <dgm:pt modelId="{253C8255-7874-46E7-A86F-FC31F6C2EE43}" type="pres">
      <dgm:prSet presAssocID="{AE141AE3-259A-484D-8583-F349AB3BF17C}" presName="sibTrans" presStyleCnt="0"/>
      <dgm:spPr/>
    </dgm:pt>
    <dgm:pt modelId="{27B81EF7-3AE4-49B4-961B-8067C8020364}" type="pres">
      <dgm:prSet presAssocID="{87D28E08-65BD-4257-B7C5-36A2C925553E}" presName="compNode" presStyleCnt="0"/>
      <dgm:spPr/>
    </dgm:pt>
    <dgm:pt modelId="{92E58AD1-B3D0-4772-8B3A-810C50A6E186}" type="pres">
      <dgm:prSet presAssocID="{87D28E08-65BD-4257-B7C5-36A2C925553E}" presName="bgRect" presStyleLbl="bgShp" presStyleIdx="2" presStyleCnt="4"/>
      <dgm:spPr/>
    </dgm:pt>
    <dgm:pt modelId="{876E0493-10D2-4908-8E56-3AF260EAB3BF}" type="pres">
      <dgm:prSet presAssocID="{87D28E08-65BD-4257-B7C5-36A2C92555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D3C8F50E-0382-4F76-99B9-BBB0BE61599B}" type="pres">
      <dgm:prSet presAssocID="{87D28E08-65BD-4257-B7C5-36A2C925553E}" presName="spaceRect" presStyleCnt="0"/>
      <dgm:spPr/>
    </dgm:pt>
    <dgm:pt modelId="{620AD24F-72B4-4486-8FD2-EE1C7071BDE7}" type="pres">
      <dgm:prSet presAssocID="{87D28E08-65BD-4257-B7C5-36A2C925553E}" presName="parTx" presStyleLbl="revTx" presStyleIdx="2" presStyleCnt="4">
        <dgm:presLayoutVars>
          <dgm:chMax val="0"/>
          <dgm:chPref val="0"/>
        </dgm:presLayoutVars>
      </dgm:prSet>
      <dgm:spPr/>
    </dgm:pt>
    <dgm:pt modelId="{FF62DAC0-E127-4C8E-8D83-8BDA42153022}" type="pres">
      <dgm:prSet presAssocID="{379E8878-B0B0-46AA-8997-1D9FF2A2F7D3}" presName="sibTrans" presStyleCnt="0"/>
      <dgm:spPr/>
    </dgm:pt>
    <dgm:pt modelId="{41E0F2E0-821C-4B24-BB99-79FD57AA0FE3}" type="pres">
      <dgm:prSet presAssocID="{C4F1C85E-4F8D-4A69-A94C-D853A0906108}" presName="compNode" presStyleCnt="0"/>
      <dgm:spPr/>
    </dgm:pt>
    <dgm:pt modelId="{60FF0BD3-803A-4D8F-ABD6-9FD81FADA0C5}" type="pres">
      <dgm:prSet presAssocID="{C4F1C85E-4F8D-4A69-A94C-D853A0906108}" presName="bgRect" presStyleLbl="bgShp" presStyleIdx="3" presStyleCnt="4"/>
      <dgm:spPr/>
    </dgm:pt>
    <dgm:pt modelId="{00E3266D-758C-44A9-A8AB-FBE30E609FA6}" type="pres">
      <dgm:prSet presAssocID="{C4F1C85E-4F8D-4A69-A94C-D853A09061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s"/>
        </a:ext>
      </dgm:extLst>
    </dgm:pt>
    <dgm:pt modelId="{F36EC372-9EF8-4D84-B5EC-03AFA760BBA3}" type="pres">
      <dgm:prSet presAssocID="{C4F1C85E-4F8D-4A69-A94C-D853A0906108}" presName="spaceRect" presStyleCnt="0"/>
      <dgm:spPr/>
    </dgm:pt>
    <dgm:pt modelId="{1A21847B-1C6B-492E-A05C-D3C5BBA1191D}" type="pres">
      <dgm:prSet presAssocID="{C4F1C85E-4F8D-4A69-A94C-D853A0906108}" presName="parTx" presStyleLbl="revTx" presStyleIdx="3" presStyleCnt="4">
        <dgm:presLayoutVars>
          <dgm:chMax val="0"/>
          <dgm:chPref val="0"/>
        </dgm:presLayoutVars>
      </dgm:prSet>
      <dgm:spPr/>
    </dgm:pt>
  </dgm:ptLst>
  <dgm:cxnLst>
    <dgm:cxn modelId="{19071E27-89B3-45F2-B9B9-289A0340EE6D}" type="presOf" srcId="{87D28E08-65BD-4257-B7C5-36A2C925553E}" destId="{620AD24F-72B4-4486-8FD2-EE1C7071BDE7}" srcOrd="0" destOrd="0" presId="urn:microsoft.com/office/officeart/2018/2/layout/IconVerticalSolidList"/>
    <dgm:cxn modelId="{B740BA3A-1B6C-4BF4-B713-93025BF013EA}" type="presOf" srcId="{B329E034-36AE-4EBA-B3AC-17518204FE71}" destId="{5F21650C-C2FD-4CD1-B9AB-A542689D9F9F}" srcOrd="0" destOrd="0" presId="urn:microsoft.com/office/officeart/2018/2/layout/IconVerticalSolidList"/>
    <dgm:cxn modelId="{D268D13B-8671-4090-B788-E2D44CED4B76}" srcId="{3024A64A-5FFB-41A4-BB45-1CE2D82BA2C8}" destId="{87D28E08-65BD-4257-B7C5-36A2C925553E}" srcOrd="2" destOrd="0" parTransId="{03E48F57-7CE1-4D44-82FF-35FEA0B65995}" sibTransId="{379E8878-B0B0-46AA-8997-1D9FF2A2F7D3}"/>
    <dgm:cxn modelId="{12C1A746-F1B7-4C16-8B62-3332712C62A4}" srcId="{3024A64A-5FFB-41A4-BB45-1CE2D82BA2C8}" destId="{69FF228A-991A-4A7A-B043-0E49B1ED466B}" srcOrd="1" destOrd="0" parTransId="{0E60DE62-5906-4E6D-80C8-C152C04310D0}" sibTransId="{AE141AE3-259A-484D-8583-F349AB3BF17C}"/>
    <dgm:cxn modelId="{5D472B4D-B5D6-4E8C-BEB4-76B71DF9BD2A}" srcId="{3024A64A-5FFB-41A4-BB45-1CE2D82BA2C8}" destId="{C4F1C85E-4F8D-4A69-A94C-D853A0906108}" srcOrd="3" destOrd="0" parTransId="{C60D89D2-DEA4-4F25-B9A9-79C6BEC49F19}" sibTransId="{72CE8EC2-2223-431C-870A-F91117DC670A}"/>
    <dgm:cxn modelId="{19384E50-07E4-41BA-962A-ECEEED1A32C9}" type="presOf" srcId="{C4F1C85E-4F8D-4A69-A94C-D853A0906108}" destId="{1A21847B-1C6B-492E-A05C-D3C5BBA1191D}" srcOrd="0" destOrd="0" presId="urn:microsoft.com/office/officeart/2018/2/layout/IconVerticalSolidList"/>
    <dgm:cxn modelId="{CC729C74-AB69-48AB-99AF-080FA67620CC}" type="presOf" srcId="{69FF228A-991A-4A7A-B043-0E49B1ED466B}" destId="{00C38445-D028-43A7-9699-F90857DAEC7B}" srcOrd="0" destOrd="0" presId="urn:microsoft.com/office/officeart/2018/2/layout/IconVerticalSolidList"/>
    <dgm:cxn modelId="{647DD990-D8FC-46FA-B777-E59DDA4F7799}" type="presOf" srcId="{3024A64A-5FFB-41A4-BB45-1CE2D82BA2C8}" destId="{75C37C91-0D30-4E4F-B8EA-D4DA7FFBF6BD}" srcOrd="0" destOrd="0" presId="urn:microsoft.com/office/officeart/2018/2/layout/IconVerticalSolidList"/>
    <dgm:cxn modelId="{BCF94EE8-120D-44A8-ABF2-080D75826CB7}" srcId="{3024A64A-5FFB-41A4-BB45-1CE2D82BA2C8}" destId="{B329E034-36AE-4EBA-B3AC-17518204FE71}" srcOrd="0" destOrd="0" parTransId="{C30F6EDD-B9B4-4D9C-B653-24AA2BBC1125}" sibTransId="{B5572817-039D-49E6-AF9D-03E749787BAA}"/>
    <dgm:cxn modelId="{78F95D93-12A2-4226-918B-42A969543453}" type="presParOf" srcId="{75C37C91-0D30-4E4F-B8EA-D4DA7FFBF6BD}" destId="{657FDAD2-C701-4F16-99FF-19A80F22DE14}" srcOrd="0" destOrd="0" presId="urn:microsoft.com/office/officeart/2018/2/layout/IconVerticalSolidList"/>
    <dgm:cxn modelId="{6522328B-9BA6-4503-BE0D-367FADC3F935}" type="presParOf" srcId="{657FDAD2-C701-4F16-99FF-19A80F22DE14}" destId="{66C284DC-E52F-4910-AFEF-988D718CF3DE}" srcOrd="0" destOrd="0" presId="urn:microsoft.com/office/officeart/2018/2/layout/IconVerticalSolidList"/>
    <dgm:cxn modelId="{AEF0BE11-FE7F-4D1C-8BB9-2935577DF2D1}" type="presParOf" srcId="{657FDAD2-C701-4F16-99FF-19A80F22DE14}" destId="{24761B98-ABB9-4FDF-84EC-7179FE6AEFF3}" srcOrd="1" destOrd="0" presId="urn:microsoft.com/office/officeart/2018/2/layout/IconVerticalSolidList"/>
    <dgm:cxn modelId="{3394243F-2E31-478C-8DB7-FB74CFA8FCFA}" type="presParOf" srcId="{657FDAD2-C701-4F16-99FF-19A80F22DE14}" destId="{CEB91240-647E-4F53-A946-0E4E2B343EFB}" srcOrd="2" destOrd="0" presId="urn:microsoft.com/office/officeart/2018/2/layout/IconVerticalSolidList"/>
    <dgm:cxn modelId="{2C116879-6F6D-45B6-93D7-F9EDC5746518}" type="presParOf" srcId="{657FDAD2-C701-4F16-99FF-19A80F22DE14}" destId="{5F21650C-C2FD-4CD1-B9AB-A542689D9F9F}" srcOrd="3" destOrd="0" presId="urn:microsoft.com/office/officeart/2018/2/layout/IconVerticalSolidList"/>
    <dgm:cxn modelId="{DE819ECA-7AFD-4F28-A457-6F18EA61FBF3}" type="presParOf" srcId="{75C37C91-0D30-4E4F-B8EA-D4DA7FFBF6BD}" destId="{9634F517-9FD6-457F-BAD7-29CB33669AA5}" srcOrd="1" destOrd="0" presId="urn:microsoft.com/office/officeart/2018/2/layout/IconVerticalSolidList"/>
    <dgm:cxn modelId="{41D9E177-2BCB-461C-A790-F38FD8E47C47}" type="presParOf" srcId="{75C37C91-0D30-4E4F-B8EA-D4DA7FFBF6BD}" destId="{2793F759-96AA-4A7A-BEC0-7E15F5DD8D3D}" srcOrd="2" destOrd="0" presId="urn:microsoft.com/office/officeart/2018/2/layout/IconVerticalSolidList"/>
    <dgm:cxn modelId="{E84D5003-6076-46D4-A0A6-6ECAD0AFC639}" type="presParOf" srcId="{2793F759-96AA-4A7A-BEC0-7E15F5DD8D3D}" destId="{B078F8EF-4972-4C0B-BAAB-75B061E43BD5}" srcOrd="0" destOrd="0" presId="urn:microsoft.com/office/officeart/2018/2/layout/IconVerticalSolidList"/>
    <dgm:cxn modelId="{5090EBE1-A905-40EC-8A49-738E80F26759}" type="presParOf" srcId="{2793F759-96AA-4A7A-BEC0-7E15F5DD8D3D}" destId="{183E6F69-CCAF-4C10-90E6-2A8EC66CDBED}" srcOrd="1" destOrd="0" presId="urn:microsoft.com/office/officeart/2018/2/layout/IconVerticalSolidList"/>
    <dgm:cxn modelId="{1CE7AF89-5F80-414D-835A-778FDE68C03D}" type="presParOf" srcId="{2793F759-96AA-4A7A-BEC0-7E15F5DD8D3D}" destId="{77D08351-0285-40DA-8C5D-E7AAFD40AA74}" srcOrd="2" destOrd="0" presId="urn:microsoft.com/office/officeart/2018/2/layout/IconVerticalSolidList"/>
    <dgm:cxn modelId="{F643942A-E391-4613-9D22-116FF6A5C4B5}" type="presParOf" srcId="{2793F759-96AA-4A7A-BEC0-7E15F5DD8D3D}" destId="{00C38445-D028-43A7-9699-F90857DAEC7B}" srcOrd="3" destOrd="0" presId="urn:microsoft.com/office/officeart/2018/2/layout/IconVerticalSolidList"/>
    <dgm:cxn modelId="{62A2E847-4840-41B0-8002-DEA6285AE58C}" type="presParOf" srcId="{75C37C91-0D30-4E4F-B8EA-D4DA7FFBF6BD}" destId="{253C8255-7874-46E7-A86F-FC31F6C2EE43}" srcOrd="3" destOrd="0" presId="urn:microsoft.com/office/officeart/2018/2/layout/IconVerticalSolidList"/>
    <dgm:cxn modelId="{D5B75B2E-8CBB-444E-8AAC-EF3ADEE8E72E}" type="presParOf" srcId="{75C37C91-0D30-4E4F-B8EA-D4DA7FFBF6BD}" destId="{27B81EF7-3AE4-49B4-961B-8067C8020364}" srcOrd="4" destOrd="0" presId="urn:microsoft.com/office/officeart/2018/2/layout/IconVerticalSolidList"/>
    <dgm:cxn modelId="{8F708732-145B-4E46-93AE-FAFBC8C4DA02}" type="presParOf" srcId="{27B81EF7-3AE4-49B4-961B-8067C8020364}" destId="{92E58AD1-B3D0-4772-8B3A-810C50A6E186}" srcOrd="0" destOrd="0" presId="urn:microsoft.com/office/officeart/2018/2/layout/IconVerticalSolidList"/>
    <dgm:cxn modelId="{B7101B65-8F10-447D-AFC8-FA272202B24D}" type="presParOf" srcId="{27B81EF7-3AE4-49B4-961B-8067C8020364}" destId="{876E0493-10D2-4908-8E56-3AF260EAB3BF}" srcOrd="1" destOrd="0" presId="urn:microsoft.com/office/officeart/2018/2/layout/IconVerticalSolidList"/>
    <dgm:cxn modelId="{6AB24FAB-3CAD-48DA-BE75-7D68C9132B6C}" type="presParOf" srcId="{27B81EF7-3AE4-49B4-961B-8067C8020364}" destId="{D3C8F50E-0382-4F76-99B9-BBB0BE61599B}" srcOrd="2" destOrd="0" presId="urn:microsoft.com/office/officeart/2018/2/layout/IconVerticalSolidList"/>
    <dgm:cxn modelId="{0371DEA7-6A23-4817-B15C-52F26FB6E47A}" type="presParOf" srcId="{27B81EF7-3AE4-49B4-961B-8067C8020364}" destId="{620AD24F-72B4-4486-8FD2-EE1C7071BDE7}" srcOrd="3" destOrd="0" presId="urn:microsoft.com/office/officeart/2018/2/layout/IconVerticalSolidList"/>
    <dgm:cxn modelId="{3EC48D47-8880-4742-8744-D843B2A41222}" type="presParOf" srcId="{75C37C91-0D30-4E4F-B8EA-D4DA7FFBF6BD}" destId="{FF62DAC0-E127-4C8E-8D83-8BDA42153022}" srcOrd="5" destOrd="0" presId="urn:microsoft.com/office/officeart/2018/2/layout/IconVerticalSolidList"/>
    <dgm:cxn modelId="{7F98051F-018C-4F0A-8E15-75382E7B897E}" type="presParOf" srcId="{75C37C91-0D30-4E4F-B8EA-D4DA7FFBF6BD}" destId="{41E0F2E0-821C-4B24-BB99-79FD57AA0FE3}" srcOrd="6" destOrd="0" presId="urn:microsoft.com/office/officeart/2018/2/layout/IconVerticalSolidList"/>
    <dgm:cxn modelId="{A15E381E-4826-4DB0-A73C-32C9AF5D2782}" type="presParOf" srcId="{41E0F2E0-821C-4B24-BB99-79FD57AA0FE3}" destId="{60FF0BD3-803A-4D8F-ABD6-9FD81FADA0C5}" srcOrd="0" destOrd="0" presId="urn:microsoft.com/office/officeart/2018/2/layout/IconVerticalSolidList"/>
    <dgm:cxn modelId="{06A87226-56FC-401E-9631-516FF1CBBDDD}" type="presParOf" srcId="{41E0F2E0-821C-4B24-BB99-79FD57AA0FE3}" destId="{00E3266D-758C-44A9-A8AB-FBE30E609FA6}" srcOrd="1" destOrd="0" presId="urn:microsoft.com/office/officeart/2018/2/layout/IconVerticalSolidList"/>
    <dgm:cxn modelId="{3E5173E1-3FD8-4F76-8FFB-75AA52442472}" type="presParOf" srcId="{41E0F2E0-821C-4B24-BB99-79FD57AA0FE3}" destId="{F36EC372-9EF8-4D84-B5EC-03AFA760BBA3}" srcOrd="2" destOrd="0" presId="urn:microsoft.com/office/officeart/2018/2/layout/IconVerticalSolidList"/>
    <dgm:cxn modelId="{715ACF42-10E6-4914-8849-D86734C641EE}" type="presParOf" srcId="{41E0F2E0-821C-4B24-BB99-79FD57AA0FE3}" destId="{1A21847B-1C6B-492E-A05C-D3C5BBA119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B5721-9D96-4687-8276-E83A88518884}"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8AE665EF-740B-4A43-9EB6-24481061E46A}">
      <dgm:prSet/>
      <dgm:spPr/>
      <dgm:t>
        <a:bodyPr/>
        <a:lstStyle/>
        <a:p>
          <a:r>
            <a:rPr lang="en-GB" b="1" kern="1200">
              <a:latin typeface="+mn-lt"/>
              <a:ea typeface="Tahoma" panose="020B0604030504040204" pitchFamily="34" charset="0"/>
              <a:cs typeface="Tahoma" panose="020B0604030504040204" pitchFamily="34" charset="0"/>
            </a:rPr>
            <a:t>PROMOTE EQUALITY AND DIVERSITY</a:t>
          </a:r>
        </a:p>
      </dgm:t>
    </dgm:pt>
    <dgm:pt modelId="{3F097E2D-8A85-4343-8410-02D8396383F7}" type="parTrans" cxnId="{9A1FF8F0-7D66-44E2-A7E8-25661F0ED840}">
      <dgm:prSet/>
      <dgm:spPr/>
      <dgm:t>
        <a:bodyPr/>
        <a:lstStyle/>
        <a:p>
          <a:endParaRPr lang="en-GB"/>
        </a:p>
      </dgm:t>
    </dgm:pt>
    <dgm:pt modelId="{A8CF1CB7-4F84-43DB-9DE3-25F2131F973A}" type="sibTrans" cxnId="{9A1FF8F0-7D66-44E2-A7E8-25661F0ED840}">
      <dgm:prSet/>
      <dgm:spPr/>
      <dgm:t>
        <a:bodyPr/>
        <a:lstStyle/>
        <a:p>
          <a:endParaRPr lang="en-GB"/>
        </a:p>
      </dgm:t>
    </dgm:pt>
    <dgm:pt modelId="{1F576FCF-B398-44FA-94DE-A5CE2F92E586}">
      <dgm:prSet phldrT="[Tex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Treat everyone fairly and impartially.</a:t>
          </a:r>
        </a:p>
      </dgm:t>
    </dgm:pt>
    <dgm:pt modelId="{4F859DD0-6103-4562-822E-0A9327260D00}" type="parTrans" cxnId="{E8D9226E-F267-4EC5-BBA8-B27DCCE29C8B}">
      <dgm:prSet/>
      <dgm:spPr/>
      <dgm:t>
        <a:bodyPr/>
        <a:lstStyle/>
        <a:p>
          <a:endParaRPr lang="en-GB"/>
        </a:p>
      </dgm:t>
    </dgm:pt>
    <dgm:pt modelId="{49EA1451-A271-4359-99D3-E7C82C71E787}" type="sibTrans" cxnId="{E8D9226E-F267-4EC5-BBA8-B27DCCE29C8B}">
      <dgm:prSet/>
      <dgm:spPr/>
      <dgm:t>
        <a:bodyPr/>
        <a:lstStyle/>
        <a:p>
          <a:endParaRPr lang="en-GB"/>
        </a:p>
      </dgm:t>
    </dgm:pt>
    <dgm:pt modelId="{3354E62F-36E2-4119-A509-6D0F0BB6160D}">
      <dgm:prSet phldrT="[Text]"/>
      <dgm:spPr/>
      <dgm:t>
        <a:bodyPr/>
        <a:lstStyle/>
        <a:p>
          <a:pPr marL="0" lvl="0" indent="0" defTabSz="622300">
            <a:spcBef>
              <a:spcPct val="0"/>
            </a:spcBef>
            <a:spcAft>
              <a:spcPct val="35000"/>
            </a:spcAft>
            <a:buNone/>
          </a:pPr>
          <a:r>
            <a:rPr lang="en-GB" b="1" kern="1200">
              <a:latin typeface="+mn-lt"/>
              <a:ea typeface="Tahoma" panose="020B0604030504040204" pitchFamily="34" charset="0"/>
              <a:cs typeface="Tahoma" panose="020B0604030504040204" pitchFamily="34" charset="0"/>
            </a:rPr>
            <a:t>Respect others</a:t>
          </a:r>
        </a:p>
      </dgm:t>
    </dgm:pt>
    <dgm:pt modelId="{F1D750F3-0431-4C46-B5C7-DE94C8FC74DC}" type="parTrans" cxnId="{EB973E20-7885-4F08-8872-269FDCE02B08}">
      <dgm:prSet/>
      <dgm:spPr/>
      <dgm:t>
        <a:bodyPr/>
        <a:lstStyle/>
        <a:p>
          <a:endParaRPr lang="en-GB"/>
        </a:p>
      </dgm:t>
    </dgm:pt>
    <dgm:pt modelId="{28F19165-2C99-4848-A63C-6837A6F8F2F9}" type="sibTrans" cxnId="{EB973E20-7885-4F08-8872-269FDCE02B08}">
      <dgm:prSet/>
      <dgm:spPr/>
      <dgm:t>
        <a:bodyPr/>
        <a:lstStyle/>
        <a:p>
          <a:endParaRPr lang="en-GB"/>
        </a:p>
      </dgm:t>
    </dgm:pt>
    <dgm:pt modelId="{934FE259-33E8-432A-994C-3654D69F0ED8}">
      <dgm:prSet phldrT="[Tex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Listen and value the views and opinions of others.</a:t>
          </a:r>
        </a:p>
      </dgm:t>
    </dgm:pt>
    <dgm:pt modelId="{7CE82963-6F5B-499C-BD2E-B1DCC04394DA}" type="parTrans" cxnId="{343CD433-96CD-4281-8543-FA9DEEFC0285}">
      <dgm:prSet/>
      <dgm:spPr/>
      <dgm:t>
        <a:bodyPr/>
        <a:lstStyle/>
        <a:p>
          <a:endParaRPr lang="en-GB"/>
        </a:p>
      </dgm:t>
    </dgm:pt>
    <dgm:pt modelId="{3E7A963A-27EE-48F6-8F30-7B8E69E0EF45}" type="sibTrans" cxnId="{343CD433-96CD-4281-8543-FA9DEEFC0285}">
      <dgm:prSet/>
      <dgm:spPr/>
      <dgm:t>
        <a:bodyPr/>
        <a:lstStyle/>
        <a:p>
          <a:endParaRPr lang="en-GB"/>
        </a:p>
      </dgm:t>
    </dgm:pt>
    <dgm:pt modelId="{043670D3-BA48-4147-9D26-A68C61D8C4D1}">
      <dgm:prSet/>
      <dgm:spPr/>
      <dgm:t>
        <a:bodyPr/>
        <a:lstStyle/>
        <a:p>
          <a:pPr marL="0" lvl="0" indent="0" defTabSz="622300">
            <a:spcBef>
              <a:spcPct val="0"/>
            </a:spcBef>
            <a:spcAft>
              <a:spcPct val="35000"/>
            </a:spcAft>
            <a:buNone/>
          </a:pPr>
          <a:r>
            <a:rPr lang="en-GB" b="1" kern="1200">
              <a:latin typeface="+mn-lt"/>
              <a:ea typeface="Tahoma" panose="020B0604030504040204" pitchFamily="34" charset="0"/>
              <a:cs typeface="Tahoma" panose="020B0604030504040204" pitchFamily="34" charset="0"/>
            </a:rPr>
            <a:t>OWNERSHIP AND ACCOUNTABILITY</a:t>
          </a:r>
        </a:p>
      </dgm:t>
    </dgm:pt>
    <dgm:pt modelId="{AA8F916F-AE8C-41C8-B82F-4443345793A8}" type="parTrans" cxnId="{BA10ADD1-847B-40CD-AC84-7FDA7C559210}">
      <dgm:prSet/>
      <dgm:spPr/>
      <dgm:t>
        <a:bodyPr/>
        <a:lstStyle/>
        <a:p>
          <a:endParaRPr lang="en-GB"/>
        </a:p>
      </dgm:t>
    </dgm:pt>
    <dgm:pt modelId="{61F296EF-2641-49E5-899F-37258087A4DF}" type="sibTrans" cxnId="{BA10ADD1-847B-40CD-AC84-7FDA7C559210}">
      <dgm:prSet/>
      <dgm:spPr/>
      <dgm:t>
        <a:bodyPr/>
        <a:lstStyle/>
        <a:p>
          <a:endParaRPr lang="en-GB"/>
        </a:p>
      </dgm:t>
    </dgm:pt>
    <dgm:pt modelId="{69674B18-DE60-4093-B1E6-4781BE06A5BB}">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Be friendly towards one another and create a supportive environment.</a:t>
          </a:r>
        </a:p>
      </dgm:t>
    </dgm:pt>
    <dgm:pt modelId="{773E43A7-ED01-4E27-81DF-538751609920}" type="parTrans" cxnId="{A0ACEF54-52DB-4FFD-A5AF-92B9DBE259CE}">
      <dgm:prSet/>
      <dgm:spPr/>
      <dgm:t>
        <a:bodyPr/>
        <a:lstStyle/>
        <a:p>
          <a:endParaRPr lang="en-GB"/>
        </a:p>
      </dgm:t>
    </dgm:pt>
    <dgm:pt modelId="{72719DA1-E30A-45AB-BAC6-DE3E01DEE1F9}" type="sibTrans" cxnId="{A0ACEF54-52DB-4FFD-A5AF-92B9DBE259CE}">
      <dgm:prSet/>
      <dgm:spPr/>
      <dgm:t>
        <a:bodyPr/>
        <a:lstStyle/>
        <a:p>
          <a:endParaRPr lang="en-GB"/>
        </a:p>
      </dgm:t>
    </dgm:pt>
    <dgm:pt modelId="{948AB8FD-4C36-435A-8EF2-F547ABD765CD}">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Create an organisational culture that benefits everyone.</a:t>
          </a:r>
        </a:p>
      </dgm:t>
    </dgm:pt>
    <dgm:pt modelId="{C2DBBAEC-C48D-4E24-BC2A-7EACEF67D6F4}" type="parTrans" cxnId="{8B2FF760-5D6B-4725-AC8F-7BAB3DA6F85D}">
      <dgm:prSet/>
      <dgm:spPr/>
      <dgm:t>
        <a:bodyPr/>
        <a:lstStyle/>
        <a:p>
          <a:endParaRPr lang="en-GB"/>
        </a:p>
      </dgm:t>
    </dgm:pt>
    <dgm:pt modelId="{1BF62FC8-FCCB-45EB-B6B7-6A35FCA9249D}" type="sibTrans" cxnId="{8B2FF760-5D6B-4725-AC8F-7BAB3DA6F85D}">
      <dgm:prSet/>
      <dgm:spPr/>
      <dgm:t>
        <a:bodyPr/>
        <a:lstStyle/>
        <a:p>
          <a:endParaRPr lang="en-GB"/>
        </a:p>
      </dgm:t>
    </dgm:pt>
    <dgm:pt modelId="{20B7E042-F254-48E7-82F6-3E9BA785E5F9}">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Communicate that any type of bullying, harassment and discrimination is unacceptable.</a:t>
          </a:r>
        </a:p>
      </dgm:t>
    </dgm:pt>
    <dgm:pt modelId="{E1875B38-4ED4-4410-BBCE-DFA227076A94}" type="parTrans" cxnId="{3DA232D8-265A-4E57-B32D-24BDA3E9F509}">
      <dgm:prSet/>
      <dgm:spPr/>
      <dgm:t>
        <a:bodyPr/>
        <a:lstStyle/>
        <a:p>
          <a:endParaRPr lang="en-GB"/>
        </a:p>
      </dgm:t>
    </dgm:pt>
    <dgm:pt modelId="{56D61F3C-703B-4F01-9068-2678F1F074AA}" type="sibTrans" cxnId="{3DA232D8-265A-4E57-B32D-24BDA3E9F509}">
      <dgm:prSet/>
      <dgm:spPr/>
      <dgm:t>
        <a:bodyPr/>
        <a:lstStyle/>
        <a:p>
          <a:endParaRPr lang="en-GB"/>
        </a:p>
      </dgm:t>
    </dgm:pt>
    <dgm:pt modelId="{7E2D9E4D-3ABB-45C0-B44D-75459C84B955}">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Treat everyone with dignity and respect.</a:t>
          </a:r>
        </a:p>
      </dgm:t>
    </dgm:pt>
    <dgm:pt modelId="{9AB74D69-2BED-4CF0-9D64-7EAD201AA19A}" type="parTrans" cxnId="{2159A064-C626-45C0-A3E9-3A12109D852A}">
      <dgm:prSet/>
      <dgm:spPr/>
      <dgm:t>
        <a:bodyPr/>
        <a:lstStyle/>
        <a:p>
          <a:endParaRPr lang="en-GB"/>
        </a:p>
      </dgm:t>
    </dgm:pt>
    <dgm:pt modelId="{03CF1197-65EA-40C2-B7D9-EF0B32C6969F}" type="sibTrans" cxnId="{2159A064-C626-45C0-A3E9-3A12109D852A}">
      <dgm:prSet/>
      <dgm:spPr/>
      <dgm:t>
        <a:bodyPr/>
        <a:lstStyle/>
        <a:p>
          <a:endParaRPr lang="en-GB"/>
        </a:p>
      </dgm:t>
    </dgm:pt>
    <dgm:pt modelId="{9717D09C-3E90-4851-A40C-7E6C6FCCF590}">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Value and celebrate the diverse experience, perspectives and cultures of others.</a:t>
          </a:r>
        </a:p>
      </dgm:t>
    </dgm:pt>
    <dgm:pt modelId="{336ECA4B-21CC-4CDE-8F3E-56AE74E5303D}" type="parTrans" cxnId="{6C1B06CA-5777-496A-8F89-6F38641BF1C1}">
      <dgm:prSet/>
      <dgm:spPr/>
      <dgm:t>
        <a:bodyPr/>
        <a:lstStyle/>
        <a:p>
          <a:endParaRPr lang="en-GB"/>
        </a:p>
      </dgm:t>
    </dgm:pt>
    <dgm:pt modelId="{7C7B4ED3-086D-4257-9219-15D8FA4994AE}" type="sibTrans" cxnId="{6C1B06CA-5777-496A-8F89-6F38641BF1C1}">
      <dgm:prSet/>
      <dgm:spPr/>
      <dgm:t>
        <a:bodyPr/>
        <a:lstStyle/>
        <a:p>
          <a:endParaRPr lang="en-GB"/>
        </a:p>
      </dgm:t>
    </dgm:pt>
    <dgm:pt modelId="{7C434FDF-9D76-4A8B-A691-0DD8733D98CA}">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Always use appropriate language in conversation with others.</a:t>
          </a:r>
        </a:p>
      </dgm:t>
    </dgm:pt>
    <dgm:pt modelId="{FFA59B23-6889-42D7-B4A9-728868AD7CEB}" type="parTrans" cxnId="{0259EBBE-25A5-475E-9DE4-A4AF8613F3D6}">
      <dgm:prSet/>
      <dgm:spPr/>
      <dgm:t>
        <a:bodyPr/>
        <a:lstStyle/>
        <a:p>
          <a:endParaRPr lang="en-GB"/>
        </a:p>
      </dgm:t>
    </dgm:pt>
    <dgm:pt modelId="{BF9B5DE3-0437-4798-A166-8B8682645C43}" type="sibTrans" cxnId="{0259EBBE-25A5-475E-9DE4-A4AF8613F3D6}">
      <dgm:prSet/>
      <dgm:spPr/>
      <dgm:t>
        <a:bodyPr/>
        <a:lstStyle/>
        <a:p>
          <a:endParaRPr lang="en-GB"/>
        </a:p>
      </dgm:t>
    </dgm:pt>
    <dgm:pt modelId="{949E2E6C-C896-42F6-95B7-D7D100DC8FEF}">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Challenge negative attitudes and behaviours which are not aligned to our GC Values.</a:t>
          </a:r>
        </a:p>
      </dgm:t>
    </dgm:pt>
    <dgm:pt modelId="{4EAD1FE5-0A37-478A-BB7D-2768A20A2E3F}" type="parTrans" cxnId="{5B26C86F-C27B-4355-8F9E-E922FBCDABB9}">
      <dgm:prSet/>
      <dgm:spPr/>
      <dgm:t>
        <a:bodyPr/>
        <a:lstStyle/>
        <a:p>
          <a:endParaRPr lang="en-GB"/>
        </a:p>
      </dgm:t>
    </dgm:pt>
    <dgm:pt modelId="{F055424A-5E06-4C63-86FB-3C826385F48F}" type="sibTrans" cxnId="{5B26C86F-C27B-4355-8F9E-E922FBCDABB9}">
      <dgm:prSet/>
      <dgm:spPr/>
      <dgm:t>
        <a:bodyPr/>
        <a:lstStyle/>
        <a:p>
          <a:endParaRPr lang="en-GB"/>
        </a:p>
      </dgm:t>
    </dgm:pt>
    <dgm:pt modelId="{3BC7DF00-79D0-4355-B840-4EF734570D01}">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Encourage people to report incidents.</a:t>
          </a:r>
        </a:p>
      </dgm:t>
    </dgm:pt>
    <dgm:pt modelId="{2BD8DD78-3224-42F4-A2F4-03CCAA7FC41D}" type="parTrans" cxnId="{4339D80C-69AD-4AEF-9116-83E6100095C8}">
      <dgm:prSet/>
      <dgm:spPr/>
      <dgm:t>
        <a:bodyPr/>
        <a:lstStyle/>
        <a:p>
          <a:endParaRPr lang="en-GB"/>
        </a:p>
      </dgm:t>
    </dgm:pt>
    <dgm:pt modelId="{4977724D-0F94-4537-AF90-6CC1442AFB36}" type="sibTrans" cxnId="{4339D80C-69AD-4AEF-9116-83E6100095C8}">
      <dgm:prSet/>
      <dgm:spPr/>
      <dgm:t>
        <a:bodyPr/>
        <a:lstStyle/>
        <a:p>
          <a:endParaRPr lang="en-GB"/>
        </a:p>
      </dgm:t>
    </dgm:pt>
    <dgm:pt modelId="{ED0F63A7-3F54-4D51-BF3C-D92011A954C0}">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Empower colleagues to explore a range of EDI topics through self-guided learning and education.</a:t>
          </a:r>
        </a:p>
      </dgm:t>
    </dgm:pt>
    <dgm:pt modelId="{CBE64FA6-0387-4103-8901-2382B202C85F}" type="parTrans" cxnId="{3E99E695-40C8-42AC-8217-04E79AE42596}">
      <dgm:prSet/>
      <dgm:spPr/>
      <dgm:t>
        <a:bodyPr/>
        <a:lstStyle/>
        <a:p>
          <a:endParaRPr lang="en-GB"/>
        </a:p>
      </dgm:t>
    </dgm:pt>
    <dgm:pt modelId="{ADD5E6F9-7542-4448-8646-C807EB4A699F}" type="sibTrans" cxnId="{3E99E695-40C8-42AC-8217-04E79AE42596}">
      <dgm:prSet/>
      <dgm:spPr/>
      <dgm:t>
        <a:bodyPr/>
        <a:lstStyle/>
        <a:p>
          <a:endParaRPr lang="en-GB"/>
        </a:p>
      </dgm:t>
    </dgm:pt>
    <dgm:pt modelId="{7EB8190E-8782-49AA-B9F5-3C14E93292BA}">
      <dgm:prSet/>
      <dgm:spPr/>
      <dgm:t>
        <a:bodyPr/>
        <a:lstStyle/>
        <a:p>
          <a:pPr marL="114300" lvl="1" indent="-114300" defTabSz="622300">
            <a:spcBef>
              <a:spcPct val="0"/>
            </a:spcBef>
            <a:spcAft>
              <a:spcPct val="15000"/>
            </a:spcAft>
            <a:buFont typeface="Wingdings" panose="05000000000000000000" pitchFamily="2" charset="2"/>
            <a:buChar char="ü"/>
          </a:pPr>
          <a:r>
            <a:rPr lang="en-GB" kern="1200">
              <a:latin typeface="+mn-lt"/>
              <a:ea typeface="Tahoma" panose="020B0604030504040204" pitchFamily="34" charset="0"/>
              <a:cs typeface="Tahoma" panose="020B0604030504040204" pitchFamily="34" charset="0"/>
            </a:rPr>
            <a:t>Recognise the need for learning and development for all in this area so we can actively support colleagues to do the right thing.</a:t>
          </a:r>
        </a:p>
      </dgm:t>
    </dgm:pt>
    <dgm:pt modelId="{EA07466A-EE25-486A-9FA9-8FEB417FD640}" type="parTrans" cxnId="{2541C16D-A084-4187-B824-CB75072B3AA4}">
      <dgm:prSet/>
      <dgm:spPr/>
      <dgm:t>
        <a:bodyPr/>
        <a:lstStyle/>
        <a:p>
          <a:endParaRPr lang="en-GB"/>
        </a:p>
      </dgm:t>
    </dgm:pt>
    <dgm:pt modelId="{17BB3418-619F-4593-A4C1-A158C2FC440D}" type="sibTrans" cxnId="{2541C16D-A084-4187-B824-CB75072B3AA4}">
      <dgm:prSet/>
      <dgm:spPr/>
      <dgm:t>
        <a:bodyPr/>
        <a:lstStyle/>
        <a:p>
          <a:endParaRPr lang="en-GB"/>
        </a:p>
      </dgm:t>
    </dgm:pt>
    <dgm:pt modelId="{C14F9489-3C31-48DE-8C54-E8306926E589}">
      <dgm:prSet phldrT="[Tex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925BB3A5-6CD3-424D-9596-7FDBB2670130}" type="parTrans" cxnId="{AB730392-3AF4-49C4-A131-15C15A237608}">
      <dgm:prSet/>
      <dgm:spPr/>
      <dgm:t>
        <a:bodyPr/>
        <a:lstStyle/>
        <a:p>
          <a:endParaRPr lang="en-GB"/>
        </a:p>
      </dgm:t>
    </dgm:pt>
    <dgm:pt modelId="{5D7FC6F2-2CAA-4FC5-B06A-F5FA252F6F69}" type="sibTrans" cxnId="{AB730392-3AF4-49C4-A131-15C15A237608}">
      <dgm:prSet/>
      <dgm:spPr/>
      <dgm:t>
        <a:bodyPr/>
        <a:lstStyle/>
        <a:p>
          <a:endParaRPr lang="en-GB"/>
        </a:p>
      </dgm:t>
    </dgm:pt>
    <dgm:pt modelId="{8CB63A61-7E3C-4BC0-9371-C490BDC38ADF}">
      <dgm:prSet/>
      <dgm:spPr/>
      <dgm:t>
        <a:bodyPr/>
        <a:lstStyle/>
        <a:p>
          <a:pPr marL="114300" lvl="1" indent="-114300" defTabSz="622300">
            <a:spcBef>
              <a:spcPct val="0"/>
            </a:spcBef>
            <a:spcAft>
              <a:spcPct val="15000"/>
            </a:spcAft>
            <a:buFont typeface="Wingdings" panose="05000000000000000000" pitchFamily="2" charset="2"/>
            <a:buNone/>
          </a:pPr>
          <a:r>
            <a:rPr lang="en-GB" kern="1200">
              <a:latin typeface="+mn-lt"/>
              <a:ea typeface="Tahoma" panose="020B0604030504040204" pitchFamily="34" charset="0"/>
              <a:cs typeface="Tahoma" panose="020B0604030504040204" pitchFamily="34" charset="0"/>
            </a:rPr>
            <a:t> </a:t>
          </a:r>
        </a:p>
      </dgm:t>
    </dgm:pt>
    <dgm:pt modelId="{BBBDCA30-59A5-4085-93EA-F7E5434A2C59}" type="parTrans" cxnId="{DDA81C70-6923-49AD-B53E-95AB9128F5C2}">
      <dgm:prSet/>
      <dgm:spPr/>
      <dgm:t>
        <a:bodyPr/>
        <a:lstStyle/>
        <a:p>
          <a:endParaRPr lang="en-GB"/>
        </a:p>
      </dgm:t>
    </dgm:pt>
    <dgm:pt modelId="{63C6A547-6691-4ECF-A61A-EEB3A6227041}" type="sibTrans" cxnId="{DDA81C70-6923-49AD-B53E-95AB9128F5C2}">
      <dgm:prSet/>
      <dgm:spPr/>
      <dgm:t>
        <a:bodyPr/>
        <a:lstStyle/>
        <a:p>
          <a:endParaRPr lang="en-GB"/>
        </a:p>
      </dgm:t>
    </dgm:pt>
    <dgm:pt modelId="{C7789A4F-C845-4581-815F-B962FB5A2022}">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DCFDE500-5565-42AC-944F-90169A75BBA5}" type="parTrans" cxnId="{3324E6CA-5794-422F-AFBD-415F19892FE2}">
      <dgm:prSet/>
      <dgm:spPr/>
      <dgm:t>
        <a:bodyPr/>
        <a:lstStyle/>
        <a:p>
          <a:endParaRPr lang="en-GB"/>
        </a:p>
      </dgm:t>
    </dgm:pt>
    <dgm:pt modelId="{D1C7CDB0-99E2-448D-AD2A-764FA86E7283}" type="sibTrans" cxnId="{3324E6CA-5794-422F-AFBD-415F19892FE2}">
      <dgm:prSet/>
      <dgm:spPr/>
      <dgm:t>
        <a:bodyPr/>
        <a:lstStyle/>
        <a:p>
          <a:endParaRPr lang="en-GB"/>
        </a:p>
      </dgm:t>
    </dgm:pt>
    <dgm:pt modelId="{A186CEFE-14D0-469D-A856-8C9F6A588578}">
      <dgm:prSet phldrT="[Text]"/>
      <dgm:spPr/>
      <dgm:t>
        <a:bodyPr/>
        <a:lstStyle/>
        <a:p>
          <a:pPr marL="114300" lvl="1" indent="-114300" defTabSz="622300">
            <a:spcBef>
              <a:spcPct val="0"/>
            </a:spcBef>
            <a:spcAft>
              <a:spcPct val="15000"/>
            </a:spcAft>
            <a:buFont typeface="Wingdings" panose="05000000000000000000" pitchFamily="2" charset="2"/>
            <a:buNone/>
          </a:pPr>
          <a:r>
            <a:rPr lang="en-GB" kern="1200">
              <a:latin typeface="+mn-lt"/>
              <a:ea typeface="Tahoma" panose="020B0604030504040204" pitchFamily="34" charset="0"/>
              <a:cs typeface="Tahoma" panose="020B0604030504040204" pitchFamily="34" charset="0"/>
            </a:rPr>
            <a:t> </a:t>
          </a:r>
        </a:p>
      </dgm:t>
    </dgm:pt>
    <dgm:pt modelId="{1082F9DC-79C9-4C5F-82EB-1892DF3E3A46}" type="parTrans" cxnId="{3EE72E37-2EC4-4F9F-A667-CE2B142A34C5}">
      <dgm:prSet/>
      <dgm:spPr/>
      <dgm:t>
        <a:bodyPr/>
        <a:lstStyle/>
        <a:p>
          <a:endParaRPr lang="en-GB"/>
        </a:p>
      </dgm:t>
    </dgm:pt>
    <dgm:pt modelId="{3B71D14F-FDA3-4745-8AD3-FE2FE23FF70D}" type="sibTrans" cxnId="{3EE72E37-2EC4-4F9F-A667-CE2B142A34C5}">
      <dgm:prSet/>
      <dgm:spPr/>
      <dgm:t>
        <a:bodyPr/>
        <a:lstStyle/>
        <a:p>
          <a:endParaRPr lang="en-GB"/>
        </a:p>
      </dgm:t>
    </dgm:pt>
    <dgm:pt modelId="{1F16C8DB-4D72-4B24-9FD3-4D77897FC407}">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875C344D-8FB0-4BF4-B128-3D85A3872CB5}" type="parTrans" cxnId="{85F0A657-9C59-4660-8A47-E2ADD55695AE}">
      <dgm:prSet/>
      <dgm:spPr/>
      <dgm:t>
        <a:bodyPr/>
        <a:lstStyle/>
        <a:p>
          <a:endParaRPr lang="en-GB"/>
        </a:p>
      </dgm:t>
    </dgm:pt>
    <dgm:pt modelId="{9EED39BB-D30E-4872-887C-609F6EB743C4}" type="sibTrans" cxnId="{85F0A657-9C59-4660-8A47-E2ADD55695AE}">
      <dgm:prSet/>
      <dgm:spPr/>
      <dgm:t>
        <a:bodyPr/>
        <a:lstStyle/>
        <a:p>
          <a:endParaRPr lang="en-GB"/>
        </a:p>
      </dgm:t>
    </dgm:pt>
    <dgm:pt modelId="{532DFF8C-F0A0-445D-90EE-25C17B44DDAD}">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7BFD8FFD-A524-4595-BDC7-45F10B40594D}" type="parTrans" cxnId="{9A48A165-3FE7-4D57-8038-CA5623BF01D0}">
      <dgm:prSet/>
      <dgm:spPr/>
      <dgm:t>
        <a:bodyPr/>
        <a:lstStyle/>
        <a:p>
          <a:endParaRPr lang="en-GB"/>
        </a:p>
      </dgm:t>
    </dgm:pt>
    <dgm:pt modelId="{97F372DD-624F-420D-9DA4-DCCC928B3733}" type="sibTrans" cxnId="{9A48A165-3FE7-4D57-8038-CA5623BF01D0}">
      <dgm:prSet/>
      <dgm:spPr/>
      <dgm:t>
        <a:bodyPr/>
        <a:lstStyle/>
        <a:p>
          <a:endParaRPr lang="en-GB"/>
        </a:p>
      </dgm:t>
    </dgm:pt>
    <dgm:pt modelId="{3C04DE00-5B9F-424B-9B2E-70940F70D999}">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07A7B4A0-F710-4661-8278-ABDCC6FA0393}" type="parTrans" cxnId="{724EDF85-5568-472A-82C8-62CE5CF3340E}">
      <dgm:prSet/>
      <dgm:spPr/>
      <dgm:t>
        <a:bodyPr/>
        <a:lstStyle/>
        <a:p>
          <a:endParaRPr lang="en-GB"/>
        </a:p>
      </dgm:t>
    </dgm:pt>
    <dgm:pt modelId="{CF0843C9-C309-4F9A-9B65-587D2B37ED94}" type="sibTrans" cxnId="{724EDF85-5568-472A-82C8-62CE5CF3340E}">
      <dgm:prSet/>
      <dgm:spPr/>
      <dgm:t>
        <a:bodyPr/>
        <a:lstStyle/>
        <a:p>
          <a:endParaRPr lang="en-GB"/>
        </a:p>
      </dgm:t>
    </dgm:pt>
    <dgm:pt modelId="{47D7BCC1-2D7A-44FC-B3D1-33283AA3D58D}">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CEAE97AA-FAC3-47DB-B32B-C2F1E59F11D4}" type="parTrans" cxnId="{25C3A7D5-A67C-4F85-9571-02A4F43AFA3C}">
      <dgm:prSet/>
      <dgm:spPr/>
      <dgm:t>
        <a:bodyPr/>
        <a:lstStyle/>
        <a:p>
          <a:endParaRPr lang="en-GB"/>
        </a:p>
      </dgm:t>
    </dgm:pt>
    <dgm:pt modelId="{9B8FD654-8ACF-4E0F-9427-6F21CEAE08D1}" type="sibTrans" cxnId="{25C3A7D5-A67C-4F85-9571-02A4F43AFA3C}">
      <dgm:prSet/>
      <dgm:spPr/>
      <dgm:t>
        <a:bodyPr/>
        <a:lstStyle/>
        <a:p>
          <a:endParaRPr lang="en-GB"/>
        </a:p>
      </dgm:t>
    </dgm:pt>
    <dgm:pt modelId="{FAED3160-1A2C-4F39-BB09-2D282FBD2B2D}">
      <dgm:prSet/>
      <dgm:spPr/>
      <dgm:t>
        <a:bodyPr/>
        <a:lstStyle/>
        <a:p>
          <a:pPr marL="114300" lvl="1" indent="-114300" defTabSz="622300">
            <a:spcBef>
              <a:spcPct val="0"/>
            </a:spcBef>
            <a:spcAft>
              <a:spcPct val="15000"/>
            </a:spcAft>
            <a:buFont typeface="Wingdings" panose="05000000000000000000" pitchFamily="2" charset="2"/>
            <a:buNone/>
          </a:pPr>
          <a:endParaRPr lang="en-GB" kern="1200">
            <a:latin typeface="+mn-lt"/>
            <a:ea typeface="Tahoma" panose="020B0604030504040204" pitchFamily="34" charset="0"/>
            <a:cs typeface="Tahoma" panose="020B0604030504040204" pitchFamily="34" charset="0"/>
          </a:endParaRPr>
        </a:p>
      </dgm:t>
    </dgm:pt>
    <dgm:pt modelId="{A6FD6C84-AFFB-4063-836B-15D1E5DD8D83}" type="parTrans" cxnId="{628B5D61-5933-41E2-8871-F1582073AEF8}">
      <dgm:prSet/>
      <dgm:spPr/>
      <dgm:t>
        <a:bodyPr/>
        <a:lstStyle/>
        <a:p>
          <a:endParaRPr lang="en-GB"/>
        </a:p>
      </dgm:t>
    </dgm:pt>
    <dgm:pt modelId="{1F8F4809-44CD-4DA8-983E-A7E943ABC204}" type="sibTrans" cxnId="{628B5D61-5933-41E2-8871-F1582073AEF8}">
      <dgm:prSet/>
      <dgm:spPr/>
      <dgm:t>
        <a:bodyPr/>
        <a:lstStyle/>
        <a:p>
          <a:endParaRPr lang="en-GB"/>
        </a:p>
      </dgm:t>
    </dgm:pt>
    <dgm:pt modelId="{86B08C2C-57F7-4BE5-9B48-9D6480475117}">
      <dgm:prSet/>
      <dgm:spPr/>
      <dgm:t>
        <a:bodyPr/>
        <a:lstStyle/>
        <a:p>
          <a:r>
            <a:rPr lang="en-GB" b="1" kern="1200">
              <a:latin typeface="+mn-lt"/>
              <a:ea typeface="Tahoma" panose="020B0604030504040204" pitchFamily="34" charset="0"/>
              <a:cs typeface="Tahoma" panose="020B0604030504040204" pitchFamily="34" charset="0"/>
            </a:rPr>
            <a:t>INCLUSIVE</a:t>
          </a:r>
          <a:r>
            <a:rPr lang="en-GB" b="1" kern="1200">
              <a:latin typeface="+mn-lt"/>
            </a:rPr>
            <a:t> </a:t>
          </a:r>
          <a:r>
            <a:rPr lang="en-GB" b="1" kern="1200">
              <a:latin typeface="+mn-lt"/>
              <a:ea typeface="Tahoma" panose="020B0604030504040204" pitchFamily="34" charset="0"/>
              <a:cs typeface="Tahoma" panose="020B0604030504040204" pitchFamily="34" charset="0"/>
            </a:rPr>
            <a:t>CULTURE</a:t>
          </a:r>
          <a:endParaRPr lang="en-GB" kern="1200">
            <a:latin typeface="+mn-lt"/>
            <a:ea typeface="Tahoma" panose="020B0604030504040204" pitchFamily="34" charset="0"/>
            <a:cs typeface="Tahoma" panose="020B0604030504040204" pitchFamily="34" charset="0"/>
          </a:endParaRPr>
        </a:p>
      </dgm:t>
    </dgm:pt>
    <dgm:pt modelId="{57C76391-7A96-4E26-9724-1D68C66AAB25}" type="sibTrans" cxnId="{925BCCB3-BDBE-4F68-A10C-13D1BBB8092E}">
      <dgm:prSet/>
      <dgm:spPr/>
      <dgm:t>
        <a:bodyPr/>
        <a:lstStyle/>
        <a:p>
          <a:endParaRPr lang="en-GB"/>
        </a:p>
      </dgm:t>
    </dgm:pt>
    <dgm:pt modelId="{F408F1AA-C418-4E4C-9CB1-F089D9055332}" type="parTrans" cxnId="{925BCCB3-BDBE-4F68-A10C-13D1BBB8092E}">
      <dgm:prSet/>
      <dgm:spPr/>
      <dgm:t>
        <a:bodyPr/>
        <a:lstStyle/>
        <a:p>
          <a:endParaRPr lang="en-GB"/>
        </a:p>
      </dgm:t>
    </dgm:pt>
    <dgm:pt modelId="{02839E45-21D7-482D-AA72-6AE40DE96975}">
      <dgm:prSet phldrT="[Text]"/>
      <dgm:spPr/>
      <dgm:t>
        <a:bodyPr/>
        <a:lstStyle/>
        <a:p>
          <a:pPr>
            <a:buFont typeface="Wingdings" panose="05000000000000000000" pitchFamily="2" charset="2"/>
            <a:buChar char="ü"/>
          </a:pPr>
          <a:r>
            <a:rPr lang="en-GB">
              <a:latin typeface="+mn-lt"/>
              <a:ea typeface="Tahoma" panose="020B0604030504040204" pitchFamily="34" charset="0"/>
              <a:cs typeface="Tahoma" panose="020B0604030504040204" pitchFamily="34" charset="0"/>
            </a:rPr>
            <a:t>Build trust and confidence within our workforce creating an open and transparent environment.</a:t>
          </a:r>
        </a:p>
      </dgm:t>
    </dgm:pt>
    <dgm:pt modelId="{E7CFDF26-5F16-44E4-A11B-CEBDD47295C5}" type="sibTrans" cxnId="{FDB8C7E8-128A-4508-99FF-215C527CE71A}">
      <dgm:prSet/>
      <dgm:spPr/>
      <dgm:t>
        <a:bodyPr/>
        <a:lstStyle/>
        <a:p>
          <a:endParaRPr lang="en-GB"/>
        </a:p>
      </dgm:t>
    </dgm:pt>
    <dgm:pt modelId="{F22895B9-DF91-42FA-AF63-887F9640D53D}" type="parTrans" cxnId="{FDB8C7E8-128A-4508-99FF-215C527CE71A}">
      <dgm:prSet/>
      <dgm:spPr/>
      <dgm:t>
        <a:bodyPr/>
        <a:lstStyle/>
        <a:p>
          <a:endParaRPr lang="en-GB"/>
        </a:p>
      </dgm:t>
    </dgm:pt>
    <dgm:pt modelId="{B543405B-3AA1-45A3-8FCD-DC47673F928C}">
      <dgm:prSet phldrT="[Text]"/>
      <dgm:spPr/>
      <dgm:t>
        <a:bodyPr/>
        <a:lstStyle/>
        <a:p>
          <a:pPr>
            <a:buFont typeface="Wingdings" panose="05000000000000000000" pitchFamily="2" charset="2"/>
            <a:buNone/>
          </a:pPr>
          <a:endParaRPr lang="en-GB">
            <a:latin typeface="+mn-lt"/>
            <a:ea typeface="Tahoma" panose="020B0604030504040204" pitchFamily="34" charset="0"/>
            <a:cs typeface="Tahoma" panose="020B0604030504040204" pitchFamily="34" charset="0"/>
          </a:endParaRPr>
        </a:p>
      </dgm:t>
    </dgm:pt>
    <dgm:pt modelId="{52AE8D65-CD5B-4602-8C3C-A5A0262E3CC6}" type="sibTrans" cxnId="{79813379-B7A6-4E71-991D-D9CF2B444FD3}">
      <dgm:prSet/>
      <dgm:spPr/>
      <dgm:t>
        <a:bodyPr/>
        <a:lstStyle/>
        <a:p>
          <a:endParaRPr lang="en-GB"/>
        </a:p>
      </dgm:t>
    </dgm:pt>
    <dgm:pt modelId="{DACAAF4B-6D96-4DCF-A895-F1A45AEDB3D1}" type="parTrans" cxnId="{79813379-B7A6-4E71-991D-D9CF2B444FD3}">
      <dgm:prSet/>
      <dgm:spPr/>
      <dgm:t>
        <a:bodyPr/>
        <a:lstStyle/>
        <a:p>
          <a:endParaRPr lang="en-GB"/>
        </a:p>
      </dgm:t>
    </dgm:pt>
    <dgm:pt modelId="{7FD72133-3A57-4D83-92D2-476E0BC63F8D}">
      <dgm:prSet/>
      <dgm:spPr/>
      <dgm:t>
        <a:bodyPr/>
        <a:lstStyle/>
        <a:p>
          <a:pPr>
            <a:buFont typeface="Wingdings" panose="05000000000000000000" pitchFamily="2" charset="2"/>
            <a:buChar char="ü"/>
          </a:pPr>
          <a:r>
            <a:rPr lang="en-GB">
              <a:latin typeface="+mn-lt"/>
              <a:ea typeface="Tahoma" panose="020B0604030504040204" pitchFamily="34" charset="0"/>
              <a:cs typeface="Tahoma" panose="020B0604030504040204" pitchFamily="34" charset="0"/>
            </a:rPr>
            <a:t>Develop mechanisms for two-way feedback and participation in decision making.</a:t>
          </a:r>
        </a:p>
      </dgm:t>
    </dgm:pt>
    <dgm:pt modelId="{CA2D62EB-69AD-4D60-A51A-B7FC554F4F70}" type="sibTrans" cxnId="{48B32F32-0A73-43A5-96DC-C5230FFDF517}">
      <dgm:prSet/>
      <dgm:spPr/>
      <dgm:t>
        <a:bodyPr/>
        <a:lstStyle/>
        <a:p>
          <a:endParaRPr lang="en-GB"/>
        </a:p>
      </dgm:t>
    </dgm:pt>
    <dgm:pt modelId="{FC68E3D2-AE56-4AE8-917E-148EC261E9AE}" type="parTrans" cxnId="{48B32F32-0A73-43A5-96DC-C5230FFDF517}">
      <dgm:prSet/>
      <dgm:spPr/>
      <dgm:t>
        <a:bodyPr/>
        <a:lstStyle/>
        <a:p>
          <a:endParaRPr lang="en-GB"/>
        </a:p>
      </dgm:t>
    </dgm:pt>
    <dgm:pt modelId="{20416FFD-48A9-4C60-B91B-123BC9C5A4F9}">
      <dgm:prSet/>
      <dgm:spPr/>
      <dgm:t>
        <a:bodyPr/>
        <a:lstStyle/>
        <a:p>
          <a:pPr>
            <a:buFont typeface="Wingdings" panose="05000000000000000000" pitchFamily="2" charset="2"/>
            <a:buNone/>
          </a:pPr>
          <a:endParaRPr lang="en-GB">
            <a:latin typeface="+mn-lt"/>
            <a:ea typeface="Tahoma" panose="020B0604030504040204" pitchFamily="34" charset="0"/>
            <a:cs typeface="Tahoma" panose="020B0604030504040204" pitchFamily="34" charset="0"/>
          </a:endParaRPr>
        </a:p>
      </dgm:t>
    </dgm:pt>
    <dgm:pt modelId="{F979C929-D0E1-4CD9-9A40-EF29D05AA404}" type="sibTrans" cxnId="{11DC7EB9-168D-49B0-A5EB-081CAACB926D}">
      <dgm:prSet/>
      <dgm:spPr/>
      <dgm:t>
        <a:bodyPr/>
        <a:lstStyle/>
        <a:p>
          <a:endParaRPr lang="en-GB"/>
        </a:p>
      </dgm:t>
    </dgm:pt>
    <dgm:pt modelId="{8492BF03-44B7-42CD-BD89-DD5ACD4D3AF4}" type="parTrans" cxnId="{11DC7EB9-168D-49B0-A5EB-081CAACB926D}">
      <dgm:prSet/>
      <dgm:spPr/>
      <dgm:t>
        <a:bodyPr/>
        <a:lstStyle/>
        <a:p>
          <a:endParaRPr lang="en-GB"/>
        </a:p>
      </dgm:t>
    </dgm:pt>
    <dgm:pt modelId="{6E0B97A1-419C-449E-AD72-E69A1628175F}">
      <dgm:prSet/>
      <dgm:spPr/>
      <dgm:t>
        <a:bodyPr/>
        <a:lstStyle/>
        <a:p>
          <a:pPr>
            <a:buFont typeface="Wingdings" panose="05000000000000000000" pitchFamily="2" charset="2"/>
            <a:buChar char="ü"/>
          </a:pPr>
          <a:r>
            <a:rPr lang="en-GB">
              <a:latin typeface="+mn-lt"/>
              <a:ea typeface="Tahoma" panose="020B0604030504040204" pitchFamily="34" charset="0"/>
              <a:cs typeface="Tahoma" panose="020B0604030504040204" pitchFamily="34" charset="0"/>
            </a:rPr>
            <a:t>Create a diverse workforce that considers and meets the needs of our diverse communities.</a:t>
          </a:r>
        </a:p>
      </dgm:t>
    </dgm:pt>
    <dgm:pt modelId="{922EC8B8-4667-4652-880C-F91D33CAAAE8}" type="sibTrans" cxnId="{2E3221CA-2298-4971-A489-44460A363ED9}">
      <dgm:prSet/>
      <dgm:spPr/>
      <dgm:t>
        <a:bodyPr/>
        <a:lstStyle/>
        <a:p>
          <a:endParaRPr lang="en-GB"/>
        </a:p>
      </dgm:t>
    </dgm:pt>
    <dgm:pt modelId="{C74D341D-3456-4479-AB15-2836FD083867}" type="parTrans" cxnId="{2E3221CA-2298-4971-A489-44460A363ED9}">
      <dgm:prSet/>
      <dgm:spPr/>
      <dgm:t>
        <a:bodyPr/>
        <a:lstStyle/>
        <a:p>
          <a:endParaRPr lang="en-GB"/>
        </a:p>
      </dgm:t>
    </dgm:pt>
    <dgm:pt modelId="{FF40A977-80C3-4ACC-AF72-709F649DBFFF}">
      <dgm:prSet/>
      <dgm:spPr/>
      <dgm:t>
        <a:bodyPr/>
        <a:lstStyle/>
        <a:p>
          <a:pPr>
            <a:buFont typeface="Wingdings" panose="05000000000000000000" pitchFamily="2" charset="2"/>
            <a:buNone/>
          </a:pPr>
          <a:endParaRPr lang="en-GB">
            <a:latin typeface="+mn-lt"/>
            <a:ea typeface="Tahoma" panose="020B0604030504040204" pitchFamily="34" charset="0"/>
            <a:cs typeface="Tahoma" panose="020B0604030504040204" pitchFamily="34" charset="0"/>
          </a:endParaRPr>
        </a:p>
      </dgm:t>
    </dgm:pt>
    <dgm:pt modelId="{636466E6-99DE-4515-AB3A-CB84D2510D2D}" type="sibTrans" cxnId="{C60B3180-B1B4-4EB5-83AC-B7562CB430B2}">
      <dgm:prSet/>
      <dgm:spPr/>
      <dgm:t>
        <a:bodyPr/>
        <a:lstStyle/>
        <a:p>
          <a:endParaRPr lang="en-GB"/>
        </a:p>
      </dgm:t>
    </dgm:pt>
    <dgm:pt modelId="{78C28FC3-2015-4939-ACDA-30D93A2375ED}" type="parTrans" cxnId="{C60B3180-B1B4-4EB5-83AC-B7562CB430B2}">
      <dgm:prSet/>
      <dgm:spPr/>
      <dgm:t>
        <a:bodyPr/>
        <a:lstStyle/>
        <a:p>
          <a:endParaRPr lang="en-GB"/>
        </a:p>
      </dgm:t>
    </dgm:pt>
    <dgm:pt modelId="{BF0455A8-3B17-418D-99D2-FCAB2F685559}">
      <dgm:prSet/>
      <dgm:spPr/>
      <dgm:t>
        <a:bodyPr/>
        <a:lstStyle/>
        <a:p>
          <a:pPr>
            <a:buFont typeface="Wingdings" panose="05000000000000000000" pitchFamily="2" charset="2"/>
            <a:buChar char="ü"/>
          </a:pPr>
          <a:r>
            <a:rPr lang="en-GB">
              <a:latin typeface="+mn-lt"/>
              <a:ea typeface="Tahoma" panose="020B0604030504040204" pitchFamily="34" charset="0"/>
              <a:cs typeface="Tahoma" panose="020B0604030504040204" pitchFamily="34" charset="0"/>
            </a:rPr>
            <a:t>Encourage safe spaces for open discussions and difficult conversations in a non-judgemental manner.</a:t>
          </a:r>
        </a:p>
      </dgm:t>
    </dgm:pt>
    <dgm:pt modelId="{B76AF863-3236-4BB8-8837-CAF0DE08F051}" type="sibTrans" cxnId="{6F4C943E-71FA-447E-A1E7-EDD6E9C2FEBF}">
      <dgm:prSet/>
      <dgm:spPr/>
      <dgm:t>
        <a:bodyPr/>
        <a:lstStyle/>
        <a:p>
          <a:endParaRPr lang="en-GB"/>
        </a:p>
      </dgm:t>
    </dgm:pt>
    <dgm:pt modelId="{3AC2B2BC-576B-4971-A81D-D59565EF8444}" type="parTrans" cxnId="{6F4C943E-71FA-447E-A1E7-EDD6E9C2FEBF}">
      <dgm:prSet/>
      <dgm:spPr/>
      <dgm:t>
        <a:bodyPr/>
        <a:lstStyle/>
        <a:p>
          <a:endParaRPr lang="en-GB"/>
        </a:p>
      </dgm:t>
    </dgm:pt>
    <dgm:pt modelId="{17540D74-6993-419A-8E3D-F33817DE3A97}" type="pres">
      <dgm:prSet presAssocID="{416B5721-9D96-4687-8276-E83A88518884}" presName="Name0" presStyleCnt="0">
        <dgm:presLayoutVars>
          <dgm:dir/>
          <dgm:animLvl val="lvl"/>
          <dgm:resizeHandles val="exact"/>
        </dgm:presLayoutVars>
      </dgm:prSet>
      <dgm:spPr/>
    </dgm:pt>
    <dgm:pt modelId="{A12AA2CA-9E20-4FD5-B8B0-89454FD5651D}" type="pres">
      <dgm:prSet presAssocID="{86B08C2C-57F7-4BE5-9B48-9D6480475117}" presName="composite" presStyleCnt="0"/>
      <dgm:spPr/>
    </dgm:pt>
    <dgm:pt modelId="{D795E28B-B80D-4F73-BF4A-866B64B55C08}" type="pres">
      <dgm:prSet presAssocID="{86B08C2C-57F7-4BE5-9B48-9D6480475117}" presName="parTx" presStyleLbl="alignNode1" presStyleIdx="0" presStyleCnt="4">
        <dgm:presLayoutVars>
          <dgm:chMax val="0"/>
          <dgm:chPref val="0"/>
          <dgm:bulletEnabled val="1"/>
        </dgm:presLayoutVars>
      </dgm:prSet>
      <dgm:spPr/>
    </dgm:pt>
    <dgm:pt modelId="{9D5CDA77-B28C-4996-85FF-7F8B86B39320}" type="pres">
      <dgm:prSet presAssocID="{86B08C2C-57F7-4BE5-9B48-9D6480475117}" presName="desTx" presStyleLbl="alignAccFollowNode1" presStyleIdx="0" presStyleCnt="4">
        <dgm:presLayoutVars>
          <dgm:bulletEnabled val="1"/>
        </dgm:presLayoutVars>
      </dgm:prSet>
      <dgm:spPr/>
    </dgm:pt>
    <dgm:pt modelId="{80868011-F4AD-49EE-9C0B-0B50FF24F286}" type="pres">
      <dgm:prSet presAssocID="{57C76391-7A96-4E26-9724-1D68C66AAB25}" presName="space" presStyleCnt="0"/>
      <dgm:spPr/>
    </dgm:pt>
    <dgm:pt modelId="{37B59767-4FCF-4B73-95F7-1AFA365FF663}" type="pres">
      <dgm:prSet presAssocID="{8AE665EF-740B-4A43-9EB6-24481061E46A}" presName="composite" presStyleCnt="0"/>
      <dgm:spPr/>
    </dgm:pt>
    <dgm:pt modelId="{2553D8C5-159E-41AD-A7AC-4CEA959CB53D}" type="pres">
      <dgm:prSet presAssocID="{8AE665EF-740B-4A43-9EB6-24481061E46A}" presName="parTx" presStyleLbl="alignNode1" presStyleIdx="1" presStyleCnt="4">
        <dgm:presLayoutVars>
          <dgm:chMax val="0"/>
          <dgm:chPref val="0"/>
          <dgm:bulletEnabled val="1"/>
        </dgm:presLayoutVars>
      </dgm:prSet>
      <dgm:spPr/>
    </dgm:pt>
    <dgm:pt modelId="{545181C1-140B-44D9-86D9-123378E3F64A}" type="pres">
      <dgm:prSet presAssocID="{8AE665EF-740B-4A43-9EB6-24481061E46A}" presName="desTx" presStyleLbl="alignAccFollowNode1" presStyleIdx="1" presStyleCnt="4">
        <dgm:presLayoutVars>
          <dgm:bulletEnabled val="1"/>
        </dgm:presLayoutVars>
      </dgm:prSet>
      <dgm:spPr/>
    </dgm:pt>
    <dgm:pt modelId="{ACC7756D-19F6-4ACA-BF74-23EA50717D2C}" type="pres">
      <dgm:prSet presAssocID="{A8CF1CB7-4F84-43DB-9DE3-25F2131F973A}" presName="space" presStyleCnt="0"/>
      <dgm:spPr/>
    </dgm:pt>
    <dgm:pt modelId="{D082A79A-24D5-48AA-B9A9-35855733957D}" type="pres">
      <dgm:prSet presAssocID="{3354E62F-36E2-4119-A509-6D0F0BB6160D}" presName="composite" presStyleCnt="0"/>
      <dgm:spPr/>
    </dgm:pt>
    <dgm:pt modelId="{4F0A4799-0A46-4E8D-B488-E0D650998AE3}" type="pres">
      <dgm:prSet presAssocID="{3354E62F-36E2-4119-A509-6D0F0BB6160D}" presName="parTx" presStyleLbl="alignNode1" presStyleIdx="2" presStyleCnt="4">
        <dgm:presLayoutVars>
          <dgm:chMax val="0"/>
          <dgm:chPref val="0"/>
          <dgm:bulletEnabled val="1"/>
        </dgm:presLayoutVars>
      </dgm:prSet>
      <dgm:spPr/>
    </dgm:pt>
    <dgm:pt modelId="{FA6BE5F8-3496-4B63-9BB2-1E995EB07452}" type="pres">
      <dgm:prSet presAssocID="{3354E62F-36E2-4119-A509-6D0F0BB6160D}" presName="desTx" presStyleLbl="alignAccFollowNode1" presStyleIdx="2" presStyleCnt="4">
        <dgm:presLayoutVars>
          <dgm:bulletEnabled val="1"/>
        </dgm:presLayoutVars>
      </dgm:prSet>
      <dgm:spPr/>
    </dgm:pt>
    <dgm:pt modelId="{A629BE67-BAB8-48AB-97EE-91C31FCB4DAE}" type="pres">
      <dgm:prSet presAssocID="{28F19165-2C99-4848-A63C-6837A6F8F2F9}" presName="space" presStyleCnt="0"/>
      <dgm:spPr/>
    </dgm:pt>
    <dgm:pt modelId="{2C49EF58-33E9-4BBA-8E57-77495C868B9D}" type="pres">
      <dgm:prSet presAssocID="{043670D3-BA48-4147-9D26-A68C61D8C4D1}" presName="composite" presStyleCnt="0"/>
      <dgm:spPr/>
    </dgm:pt>
    <dgm:pt modelId="{BA1E751C-5B12-46E6-A634-E878BAF5093A}" type="pres">
      <dgm:prSet presAssocID="{043670D3-BA48-4147-9D26-A68C61D8C4D1}" presName="parTx" presStyleLbl="alignNode1" presStyleIdx="3" presStyleCnt="4">
        <dgm:presLayoutVars>
          <dgm:chMax val="0"/>
          <dgm:chPref val="0"/>
          <dgm:bulletEnabled val="1"/>
        </dgm:presLayoutVars>
      </dgm:prSet>
      <dgm:spPr/>
    </dgm:pt>
    <dgm:pt modelId="{39E6E288-9A75-4B11-A51B-AB927B11506E}" type="pres">
      <dgm:prSet presAssocID="{043670D3-BA48-4147-9D26-A68C61D8C4D1}" presName="desTx" presStyleLbl="alignAccFollowNode1" presStyleIdx="3" presStyleCnt="4">
        <dgm:presLayoutVars>
          <dgm:bulletEnabled val="1"/>
        </dgm:presLayoutVars>
      </dgm:prSet>
      <dgm:spPr/>
    </dgm:pt>
  </dgm:ptLst>
  <dgm:cxnLst>
    <dgm:cxn modelId="{623B2B03-7095-471B-A4AD-44184574FA4F}" type="presOf" srcId="{3354E62F-36E2-4119-A509-6D0F0BB6160D}" destId="{4F0A4799-0A46-4E8D-B488-E0D650998AE3}" srcOrd="0" destOrd="0" presId="urn:microsoft.com/office/officeart/2005/8/layout/hList1"/>
    <dgm:cxn modelId="{6B0C6006-A035-45BD-A3AB-945B5F6C0F47}" type="presOf" srcId="{BF0455A8-3B17-418D-99D2-FCAB2F685559}" destId="{9D5CDA77-B28C-4996-85FF-7F8B86B39320}" srcOrd="0" destOrd="6" presId="urn:microsoft.com/office/officeart/2005/8/layout/hList1"/>
    <dgm:cxn modelId="{4339D80C-69AD-4AEF-9116-83E6100095C8}" srcId="{043670D3-BA48-4147-9D26-A68C61D8C4D1}" destId="{3BC7DF00-79D0-4355-B840-4EF734570D01}" srcOrd="2" destOrd="0" parTransId="{2BD8DD78-3224-42F4-A2F4-03CCAA7FC41D}" sibTransId="{4977724D-0F94-4537-AF90-6CC1442AFB36}"/>
    <dgm:cxn modelId="{EB973E20-7885-4F08-8872-269FDCE02B08}" srcId="{416B5721-9D96-4687-8276-E83A88518884}" destId="{3354E62F-36E2-4119-A509-6D0F0BB6160D}" srcOrd="2" destOrd="0" parTransId="{F1D750F3-0431-4C46-B5C7-DE94C8FC74DC}" sibTransId="{28F19165-2C99-4848-A63C-6837A6F8F2F9}"/>
    <dgm:cxn modelId="{2502B524-108C-490D-9095-9650F8EAECEE}" type="presOf" srcId="{934FE259-33E8-432A-994C-3654D69F0ED8}" destId="{FA6BE5F8-3496-4B63-9BB2-1E995EB07452}" srcOrd="0" destOrd="0" presId="urn:microsoft.com/office/officeart/2005/8/layout/hList1"/>
    <dgm:cxn modelId="{6E06B728-B91E-43C8-992B-7F7BE133A362}" type="presOf" srcId="{416B5721-9D96-4687-8276-E83A88518884}" destId="{17540D74-6993-419A-8E3D-F33817DE3A97}" srcOrd="0" destOrd="0" presId="urn:microsoft.com/office/officeart/2005/8/layout/hList1"/>
    <dgm:cxn modelId="{3DF5102A-73EA-4DC3-B9AA-04348F6B4B82}" type="presOf" srcId="{86B08C2C-57F7-4BE5-9B48-9D6480475117}" destId="{D795E28B-B80D-4F73-BF4A-866B64B55C08}" srcOrd="0" destOrd="0" presId="urn:microsoft.com/office/officeart/2005/8/layout/hList1"/>
    <dgm:cxn modelId="{E6237D2B-48B0-4DDE-A28F-A40443A87DF6}" type="presOf" srcId="{1F16C8DB-4D72-4B24-9FD3-4D77897FC407}" destId="{FA6BE5F8-3496-4B63-9BB2-1E995EB07452}" srcOrd="0" destOrd="3" presId="urn:microsoft.com/office/officeart/2005/8/layout/hList1"/>
    <dgm:cxn modelId="{F0305A2D-37F2-4B8F-AE24-ACD5A8A57DBF}" type="presOf" srcId="{7EB8190E-8782-49AA-B9F5-3C14E93292BA}" destId="{39E6E288-9A75-4B11-A51B-AB927B11506E}" srcOrd="0" destOrd="6" presId="urn:microsoft.com/office/officeart/2005/8/layout/hList1"/>
    <dgm:cxn modelId="{48B32F32-0A73-43A5-96DC-C5230FFDF517}" srcId="{86B08C2C-57F7-4BE5-9B48-9D6480475117}" destId="{7FD72133-3A57-4D83-92D2-476E0BC63F8D}" srcOrd="2" destOrd="0" parTransId="{FC68E3D2-AE56-4AE8-917E-148EC261E9AE}" sibTransId="{CA2D62EB-69AD-4D60-A51A-B7FC554F4F70}"/>
    <dgm:cxn modelId="{343CD433-96CD-4281-8543-FA9DEEFC0285}" srcId="{3354E62F-36E2-4119-A509-6D0F0BB6160D}" destId="{934FE259-33E8-432A-994C-3654D69F0ED8}" srcOrd="0" destOrd="0" parTransId="{7CE82963-6F5B-499C-BD2E-B1DCC04394DA}" sibTransId="{3E7A963A-27EE-48F6-8F30-7B8E69E0EF45}"/>
    <dgm:cxn modelId="{3EE72E37-2EC4-4F9F-A667-CE2B142A34C5}" srcId="{3354E62F-36E2-4119-A509-6D0F0BB6160D}" destId="{A186CEFE-14D0-469D-A856-8C9F6A588578}" srcOrd="1" destOrd="0" parTransId="{1082F9DC-79C9-4C5F-82EB-1892DF3E3A46}" sibTransId="{3B71D14F-FDA3-4745-8AD3-FE2FE23FF70D}"/>
    <dgm:cxn modelId="{836F4C37-EE8E-4082-B37A-77122C8BAA72}" type="presOf" srcId="{532DFF8C-F0A0-445D-90EE-25C17B44DDAD}" destId="{FA6BE5F8-3496-4B63-9BB2-1E995EB07452}" srcOrd="0" destOrd="5" presId="urn:microsoft.com/office/officeart/2005/8/layout/hList1"/>
    <dgm:cxn modelId="{48C8BF39-2FC9-4C2B-AE6C-6926BBE5DB76}" type="presOf" srcId="{8AE665EF-740B-4A43-9EB6-24481061E46A}" destId="{2553D8C5-159E-41AD-A7AC-4CEA959CB53D}" srcOrd="0" destOrd="0" presId="urn:microsoft.com/office/officeart/2005/8/layout/hList1"/>
    <dgm:cxn modelId="{4FC0053C-B696-4E5A-8645-B06CCDF38775}" type="presOf" srcId="{3C04DE00-5B9F-424B-9B2E-70940F70D999}" destId="{39E6E288-9A75-4B11-A51B-AB927B11506E}" srcOrd="0" destOrd="1" presId="urn:microsoft.com/office/officeart/2005/8/layout/hList1"/>
    <dgm:cxn modelId="{B8CACD3D-B543-4F0C-BE0D-8304A000A5A5}" type="presOf" srcId="{FAED3160-1A2C-4F39-BB09-2D282FBD2B2D}" destId="{39E6E288-9A75-4B11-A51B-AB927B11506E}" srcOrd="0" destOrd="5" presId="urn:microsoft.com/office/officeart/2005/8/layout/hList1"/>
    <dgm:cxn modelId="{6F4C943E-71FA-447E-A1E7-EDD6E9C2FEBF}" srcId="{86B08C2C-57F7-4BE5-9B48-9D6480475117}" destId="{BF0455A8-3B17-418D-99D2-FCAB2F685559}" srcOrd="6" destOrd="0" parTransId="{3AC2B2BC-576B-4971-A81D-D59565EF8444}" sibTransId="{B76AF863-3236-4BB8-8837-CAF0DE08F051}"/>
    <dgm:cxn modelId="{8B2FF760-5D6B-4725-AC8F-7BAB3DA6F85D}" srcId="{8AE665EF-740B-4A43-9EB6-24481061E46A}" destId="{948AB8FD-4C36-435A-8EF2-F547ABD765CD}" srcOrd="4" destOrd="0" parTransId="{C2DBBAEC-C48D-4E24-BC2A-7EACEF67D6F4}" sibTransId="{1BF62FC8-FCCB-45EB-B6B7-6A35FCA9249D}"/>
    <dgm:cxn modelId="{628B5D61-5933-41E2-8871-F1582073AEF8}" srcId="{043670D3-BA48-4147-9D26-A68C61D8C4D1}" destId="{FAED3160-1A2C-4F39-BB09-2D282FBD2B2D}" srcOrd="5" destOrd="0" parTransId="{A6FD6C84-AFFB-4063-836B-15D1E5DD8D83}" sibTransId="{1F8F4809-44CD-4DA8-983E-A7E943ABC204}"/>
    <dgm:cxn modelId="{2159A064-C626-45C0-A3E9-3A12109D852A}" srcId="{3354E62F-36E2-4119-A509-6D0F0BB6160D}" destId="{7E2D9E4D-3ABB-45C0-B44D-75459C84B955}" srcOrd="2" destOrd="0" parTransId="{9AB74D69-2BED-4CF0-9D64-7EAD201AA19A}" sibTransId="{03CF1197-65EA-40C2-B7D9-EF0B32C6969F}"/>
    <dgm:cxn modelId="{9A48A165-3FE7-4D57-8038-CA5623BF01D0}" srcId="{3354E62F-36E2-4119-A509-6D0F0BB6160D}" destId="{532DFF8C-F0A0-445D-90EE-25C17B44DDAD}" srcOrd="5" destOrd="0" parTransId="{7BFD8FFD-A524-4595-BDC7-45F10B40594D}" sibTransId="{97F372DD-624F-420D-9DA4-DCCC928B3733}"/>
    <dgm:cxn modelId="{5E35BD45-DA94-47BB-A84C-4C9D4E9C3A8D}" type="presOf" srcId="{9717D09C-3E90-4851-A40C-7E6C6FCCF590}" destId="{FA6BE5F8-3496-4B63-9BB2-1E995EB07452}" srcOrd="0" destOrd="4" presId="urn:microsoft.com/office/officeart/2005/8/layout/hList1"/>
    <dgm:cxn modelId="{A8CBBD47-5E06-443B-A660-150A30BD6B87}" type="presOf" srcId="{6E0B97A1-419C-449E-AD72-E69A1628175F}" destId="{9D5CDA77-B28C-4996-85FF-7F8B86B39320}" srcOrd="0" destOrd="4" presId="urn:microsoft.com/office/officeart/2005/8/layout/hList1"/>
    <dgm:cxn modelId="{0E0DB26A-1186-425C-B0D0-D731F8C317B2}" type="presOf" srcId="{C7789A4F-C845-4581-815F-B962FB5A2022}" destId="{545181C1-140B-44D9-86D9-123378E3F64A}" srcOrd="0" destOrd="5" presId="urn:microsoft.com/office/officeart/2005/8/layout/hList1"/>
    <dgm:cxn modelId="{2541C16D-A084-4187-B824-CB75072B3AA4}" srcId="{043670D3-BA48-4147-9D26-A68C61D8C4D1}" destId="{7EB8190E-8782-49AA-B9F5-3C14E93292BA}" srcOrd="6" destOrd="0" parTransId="{EA07466A-EE25-486A-9FA9-8FEB417FD640}" sibTransId="{17BB3418-619F-4593-A4C1-A158C2FC440D}"/>
    <dgm:cxn modelId="{E8D9226E-F267-4EC5-BBA8-B27DCCE29C8B}" srcId="{8AE665EF-740B-4A43-9EB6-24481061E46A}" destId="{1F576FCF-B398-44FA-94DE-A5CE2F92E586}" srcOrd="0" destOrd="0" parTransId="{4F859DD0-6103-4562-822E-0A9327260D00}" sibTransId="{49EA1451-A271-4359-99D3-E7C82C71E787}"/>
    <dgm:cxn modelId="{5B26C86F-C27B-4355-8F9E-E922FBCDABB9}" srcId="{043670D3-BA48-4147-9D26-A68C61D8C4D1}" destId="{949E2E6C-C896-42F6-95B7-D7D100DC8FEF}" srcOrd="0" destOrd="0" parTransId="{4EAD1FE5-0A37-478A-BB7D-2768A20A2E3F}" sibTransId="{F055424A-5E06-4C63-86FB-3C826385F48F}"/>
    <dgm:cxn modelId="{DDA81C70-6923-49AD-B53E-95AB9128F5C2}" srcId="{8AE665EF-740B-4A43-9EB6-24481061E46A}" destId="{8CB63A61-7E3C-4BC0-9371-C490BDC38ADF}" srcOrd="3" destOrd="0" parTransId="{BBBDCA30-59A5-4085-93EA-F7E5434A2C59}" sibTransId="{63C6A547-6691-4ECF-A61A-EEB3A6227041}"/>
    <dgm:cxn modelId="{B95E8470-6E7A-4706-9CC3-86BC96ED3F0E}" type="presOf" srcId="{948AB8FD-4C36-435A-8EF2-F547ABD765CD}" destId="{545181C1-140B-44D9-86D9-123378E3F64A}" srcOrd="0" destOrd="4" presId="urn:microsoft.com/office/officeart/2005/8/layout/hList1"/>
    <dgm:cxn modelId="{A0ACEF54-52DB-4FFD-A5AF-92B9DBE259CE}" srcId="{8AE665EF-740B-4A43-9EB6-24481061E46A}" destId="{69674B18-DE60-4093-B1E6-4781BE06A5BB}" srcOrd="2" destOrd="0" parTransId="{773E43A7-ED01-4E27-81DF-538751609920}" sibTransId="{72719DA1-E30A-45AB-BAC6-DE3E01DEE1F9}"/>
    <dgm:cxn modelId="{85F0A657-9C59-4660-8A47-E2ADD55695AE}" srcId="{3354E62F-36E2-4119-A509-6D0F0BB6160D}" destId="{1F16C8DB-4D72-4B24-9FD3-4D77897FC407}" srcOrd="3" destOrd="0" parTransId="{875C344D-8FB0-4BF4-B128-3D85A3872CB5}" sibTransId="{9EED39BB-D30E-4872-887C-609F6EB743C4}"/>
    <dgm:cxn modelId="{79813379-B7A6-4E71-991D-D9CF2B444FD3}" srcId="{86B08C2C-57F7-4BE5-9B48-9D6480475117}" destId="{B543405B-3AA1-45A3-8FCD-DC47673F928C}" srcOrd="1" destOrd="0" parTransId="{DACAAF4B-6D96-4DCF-A895-F1A45AEDB3D1}" sibTransId="{52AE8D65-CD5B-4602-8C3C-A5A0262E3CC6}"/>
    <dgm:cxn modelId="{C60B3180-B1B4-4EB5-83AC-B7562CB430B2}" srcId="{86B08C2C-57F7-4BE5-9B48-9D6480475117}" destId="{FF40A977-80C3-4ACC-AF72-709F649DBFFF}" srcOrd="5" destOrd="0" parTransId="{78C28FC3-2015-4939-ACDA-30D93A2375ED}" sibTransId="{636466E6-99DE-4515-AB3A-CB84D2510D2D}"/>
    <dgm:cxn modelId="{B2BF2582-5BD5-434F-93B4-B176D045DBCC}" type="presOf" srcId="{B543405B-3AA1-45A3-8FCD-DC47673F928C}" destId="{9D5CDA77-B28C-4996-85FF-7F8B86B39320}" srcOrd="0" destOrd="1" presId="urn:microsoft.com/office/officeart/2005/8/layout/hList1"/>
    <dgm:cxn modelId="{093A7682-D394-4078-8B5A-4D2879E6B6EE}" type="presOf" srcId="{C14F9489-3C31-48DE-8C54-E8306926E589}" destId="{545181C1-140B-44D9-86D9-123378E3F64A}" srcOrd="0" destOrd="1" presId="urn:microsoft.com/office/officeart/2005/8/layout/hList1"/>
    <dgm:cxn modelId="{151F9082-6E75-40CE-8779-82AB2B8C5A1F}" type="presOf" srcId="{1F576FCF-B398-44FA-94DE-A5CE2F92E586}" destId="{545181C1-140B-44D9-86D9-123378E3F64A}" srcOrd="0" destOrd="0" presId="urn:microsoft.com/office/officeart/2005/8/layout/hList1"/>
    <dgm:cxn modelId="{724EDF85-5568-472A-82C8-62CE5CF3340E}" srcId="{043670D3-BA48-4147-9D26-A68C61D8C4D1}" destId="{3C04DE00-5B9F-424B-9B2E-70940F70D999}" srcOrd="1" destOrd="0" parTransId="{07A7B4A0-F710-4661-8278-ABDCC6FA0393}" sibTransId="{CF0843C9-C309-4F9A-9B65-587D2B37ED94}"/>
    <dgm:cxn modelId="{A568018B-76F1-4DD6-9F36-DA3FC1923942}" type="presOf" srcId="{7C434FDF-9D76-4A8B-A691-0DD8733D98CA}" destId="{FA6BE5F8-3496-4B63-9BB2-1E995EB07452}" srcOrd="0" destOrd="6" presId="urn:microsoft.com/office/officeart/2005/8/layout/hList1"/>
    <dgm:cxn modelId="{6320DB91-E249-4C12-93CB-E8D4BBF371E1}" type="presOf" srcId="{ED0F63A7-3F54-4D51-BF3C-D92011A954C0}" destId="{39E6E288-9A75-4B11-A51B-AB927B11506E}" srcOrd="0" destOrd="4" presId="urn:microsoft.com/office/officeart/2005/8/layout/hList1"/>
    <dgm:cxn modelId="{AB730392-3AF4-49C4-A131-15C15A237608}" srcId="{8AE665EF-740B-4A43-9EB6-24481061E46A}" destId="{C14F9489-3C31-48DE-8C54-E8306926E589}" srcOrd="1" destOrd="0" parTransId="{925BB3A5-6CD3-424D-9596-7FDBB2670130}" sibTransId="{5D7FC6F2-2CAA-4FC5-B06A-F5FA252F6F69}"/>
    <dgm:cxn modelId="{3E99E695-40C8-42AC-8217-04E79AE42596}" srcId="{043670D3-BA48-4147-9D26-A68C61D8C4D1}" destId="{ED0F63A7-3F54-4D51-BF3C-D92011A954C0}" srcOrd="4" destOrd="0" parTransId="{CBE64FA6-0387-4103-8901-2382B202C85F}" sibTransId="{ADD5E6F9-7542-4448-8646-C807EB4A699F}"/>
    <dgm:cxn modelId="{4A92099A-29DC-4B74-AF02-170F4F14893F}" type="presOf" srcId="{47D7BCC1-2D7A-44FC-B3D1-33283AA3D58D}" destId="{39E6E288-9A75-4B11-A51B-AB927B11506E}" srcOrd="0" destOrd="3" presId="urn:microsoft.com/office/officeart/2005/8/layout/hList1"/>
    <dgm:cxn modelId="{8A317C9D-DB54-43B6-8C40-C13A2D5F0D45}" type="presOf" srcId="{20B7E042-F254-48E7-82F6-3E9BA785E5F9}" destId="{545181C1-140B-44D9-86D9-123378E3F64A}" srcOrd="0" destOrd="6" presId="urn:microsoft.com/office/officeart/2005/8/layout/hList1"/>
    <dgm:cxn modelId="{5989DCAA-5A8B-4D48-BC09-D44BAB37582E}" type="presOf" srcId="{3BC7DF00-79D0-4355-B840-4EF734570D01}" destId="{39E6E288-9A75-4B11-A51B-AB927B11506E}" srcOrd="0" destOrd="2" presId="urn:microsoft.com/office/officeart/2005/8/layout/hList1"/>
    <dgm:cxn modelId="{A66886AD-DEB1-4BC7-9E76-8B9AEE6D3FDB}" type="presOf" srcId="{A186CEFE-14D0-469D-A856-8C9F6A588578}" destId="{FA6BE5F8-3496-4B63-9BB2-1E995EB07452}" srcOrd="0" destOrd="1" presId="urn:microsoft.com/office/officeart/2005/8/layout/hList1"/>
    <dgm:cxn modelId="{925BCCB3-BDBE-4F68-A10C-13D1BBB8092E}" srcId="{416B5721-9D96-4687-8276-E83A88518884}" destId="{86B08C2C-57F7-4BE5-9B48-9D6480475117}" srcOrd="0" destOrd="0" parTransId="{F408F1AA-C418-4E4C-9CB1-F089D9055332}" sibTransId="{57C76391-7A96-4E26-9724-1D68C66AAB25}"/>
    <dgm:cxn modelId="{11DC7EB9-168D-49B0-A5EB-081CAACB926D}" srcId="{86B08C2C-57F7-4BE5-9B48-9D6480475117}" destId="{20416FFD-48A9-4C60-B91B-123BC9C5A4F9}" srcOrd="3" destOrd="0" parTransId="{8492BF03-44B7-42CD-BD89-DD5ACD4D3AF4}" sibTransId="{F979C929-D0E1-4CD9-9A40-EF29D05AA404}"/>
    <dgm:cxn modelId="{0259EBBE-25A5-475E-9DE4-A4AF8613F3D6}" srcId="{3354E62F-36E2-4119-A509-6D0F0BB6160D}" destId="{7C434FDF-9D76-4A8B-A691-0DD8733D98CA}" srcOrd="6" destOrd="0" parTransId="{FFA59B23-6889-42D7-B4A9-728868AD7CEB}" sibTransId="{BF9B5DE3-0437-4798-A166-8B8682645C43}"/>
    <dgm:cxn modelId="{7B488BBF-DFEE-468B-BF72-93FF114C07A9}" type="presOf" srcId="{20416FFD-48A9-4C60-B91B-123BC9C5A4F9}" destId="{9D5CDA77-B28C-4996-85FF-7F8B86B39320}" srcOrd="0" destOrd="3" presId="urn:microsoft.com/office/officeart/2005/8/layout/hList1"/>
    <dgm:cxn modelId="{DCEFF1C1-C641-4DFA-B41F-3BB6CE75C6F1}" type="presOf" srcId="{69674B18-DE60-4093-B1E6-4781BE06A5BB}" destId="{545181C1-140B-44D9-86D9-123378E3F64A}" srcOrd="0" destOrd="2" presId="urn:microsoft.com/office/officeart/2005/8/layout/hList1"/>
    <dgm:cxn modelId="{3BADE3C2-4E27-474C-8234-FAEF80237622}" type="presOf" srcId="{7FD72133-3A57-4D83-92D2-476E0BC63F8D}" destId="{9D5CDA77-B28C-4996-85FF-7F8B86B39320}" srcOrd="0" destOrd="2" presId="urn:microsoft.com/office/officeart/2005/8/layout/hList1"/>
    <dgm:cxn modelId="{6C1B06CA-5777-496A-8F89-6F38641BF1C1}" srcId="{3354E62F-36E2-4119-A509-6D0F0BB6160D}" destId="{9717D09C-3E90-4851-A40C-7E6C6FCCF590}" srcOrd="4" destOrd="0" parTransId="{336ECA4B-21CC-4CDE-8F3E-56AE74E5303D}" sibTransId="{7C7B4ED3-086D-4257-9219-15D8FA4994AE}"/>
    <dgm:cxn modelId="{2E3221CA-2298-4971-A489-44460A363ED9}" srcId="{86B08C2C-57F7-4BE5-9B48-9D6480475117}" destId="{6E0B97A1-419C-449E-AD72-E69A1628175F}" srcOrd="4" destOrd="0" parTransId="{C74D341D-3456-4479-AB15-2836FD083867}" sibTransId="{922EC8B8-4667-4652-880C-F91D33CAAAE8}"/>
    <dgm:cxn modelId="{3324E6CA-5794-422F-AFBD-415F19892FE2}" srcId="{8AE665EF-740B-4A43-9EB6-24481061E46A}" destId="{C7789A4F-C845-4581-815F-B962FB5A2022}" srcOrd="5" destOrd="0" parTransId="{DCFDE500-5565-42AC-944F-90169A75BBA5}" sibTransId="{D1C7CDB0-99E2-448D-AD2A-764FA86E7283}"/>
    <dgm:cxn modelId="{BA10ADD1-847B-40CD-AC84-7FDA7C559210}" srcId="{416B5721-9D96-4687-8276-E83A88518884}" destId="{043670D3-BA48-4147-9D26-A68C61D8C4D1}" srcOrd="3" destOrd="0" parTransId="{AA8F916F-AE8C-41C8-B82F-4443345793A8}" sibTransId="{61F296EF-2641-49E5-899F-37258087A4DF}"/>
    <dgm:cxn modelId="{25C3A7D5-A67C-4F85-9571-02A4F43AFA3C}" srcId="{043670D3-BA48-4147-9D26-A68C61D8C4D1}" destId="{47D7BCC1-2D7A-44FC-B3D1-33283AA3D58D}" srcOrd="3" destOrd="0" parTransId="{CEAE97AA-FAC3-47DB-B32B-C2F1E59F11D4}" sibTransId="{9B8FD654-8ACF-4E0F-9427-6F21CEAE08D1}"/>
    <dgm:cxn modelId="{CF399FD7-7BBD-4516-9529-962A37FC7048}" type="presOf" srcId="{949E2E6C-C896-42F6-95B7-D7D100DC8FEF}" destId="{39E6E288-9A75-4B11-A51B-AB927B11506E}" srcOrd="0" destOrd="0" presId="urn:microsoft.com/office/officeart/2005/8/layout/hList1"/>
    <dgm:cxn modelId="{3DA232D8-265A-4E57-B32D-24BDA3E9F509}" srcId="{8AE665EF-740B-4A43-9EB6-24481061E46A}" destId="{20B7E042-F254-48E7-82F6-3E9BA785E5F9}" srcOrd="6" destOrd="0" parTransId="{E1875B38-4ED4-4410-BBCE-DFA227076A94}" sibTransId="{56D61F3C-703B-4F01-9068-2678F1F074AA}"/>
    <dgm:cxn modelId="{476B05DC-B624-4083-88EA-D144C52C7878}" type="presOf" srcId="{043670D3-BA48-4147-9D26-A68C61D8C4D1}" destId="{BA1E751C-5B12-46E6-A634-E878BAF5093A}" srcOrd="0" destOrd="0" presId="urn:microsoft.com/office/officeart/2005/8/layout/hList1"/>
    <dgm:cxn modelId="{F3CF22DE-1DAA-461D-8B6A-363B2F2DF6F4}" type="presOf" srcId="{FF40A977-80C3-4ACC-AF72-709F649DBFFF}" destId="{9D5CDA77-B28C-4996-85FF-7F8B86B39320}" srcOrd="0" destOrd="5" presId="urn:microsoft.com/office/officeart/2005/8/layout/hList1"/>
    <dgm:cxn modelId="{FDB8C7E8-128A-4508-99FF-215C527CE71A}" srcId="{86B08C2C-57F7-4BE5-9B48-9D6480475117}" destId="{02839E45-21D7-482D-AA72-6AE40DE96975}" srcOrd="0" destOrd="0" parTransId="{F22895B9-DF91-42FA-AF63-887F9640D53D}" sibTransId="{E7CFDF26-5F16-44E4-A11B-CEBDD47295C5}"/>
    <dgm:cxn modelId="{9A1FF8F0-7D66-44E2-A7E8-25661F0ED840}" srcId="{416B5721-9D96-4687-8276-E83A88518884}" destId="{8AE665EF-740B-4A43-9EB6-24481061E46A}" srcOrd="1" destOrd="0" parTransId="{3F097E2D-8A85-4343-8410-02D8396383F7}" sibTransId="{A8CF1CB7-4F84-43DB-9DE3-25F2131F973A}"/>
    <dgm:cxn modelId="{8EF21CF5-8871-4595-8C5F-DB7ED085B2DE}" type="presOf" srcId="{02839E45-21D7-482D-AA72-6AE40DE96975}" destId="{9D5CDA77-B28C-4996-85FF-7F8B86B39320}" srcOrd="0" destOrd="0" presId="urn:microsoft.com/office/officeart/2005/8/layout/hList1"/>
    <dgm:cxn modelId="{1D2FECF7-3E81-457B-8F35-8D1687EE6468}" type="presOf" srcId="{8CB63A61-7E3C-4BC0-9371-C490BDC38ADF}" destId="{545181C1-140B-44D9-86D9-123378E3F64A}" srcOrd="0" destOrd="3" presId="urn:microsoft.com/office/officeart/2005/8/layout/hList1"/>
    <dgm:cxn modelId="{EC94ECFE-B6FF-47B6-B2BC-D54020123CF6}" type="presOf" srcId="{7E2D9E4D-3ABB-45C0-B44D-75459C84B955}" destId="{FA6BE5F8-3496-4B63-9BB2-1E995EB07452}" srcOrd="0" destOrd="2" presId="urn:microsoft.com/office/officeart/2005/8/layout/hList1"/>
    <dgm:cxn modelId="{CE6204B2-91E3-4B36-A2E7-69934B1AEDCA}" type="presParOf" srcId="{17540D74-6993-419A-8E3D-F33817DE3A97}" destId="{A12AA2CA-9E20-4FD5-B8B0-89454FD5651D}" srcOrd="0" destOrd="0" presId="urn:microsoft.com/office/officeart/2005/8/layout/hList1"/>
    <dgm:cxn modelId="{FAC94784-C5F0-4B7A-AACE-0C729B77CA3C}" type="presParOf" srcId="{A12AA2CA-9E20-4FD5-B8B0-89454FD5651D}" destId="{D795E28B-B80D-4F73-BF4A-866B64B55C08}" srcOrd="0" destOrd="0" presId="urn:microsoft.com/office/officeart/2005/8/layout/hList1"/>
    <dgm:cxn modelId="{45EC2A8F-238D-46B6-95E6-079177C9AB87}" type="presParOf" srcId="{A12AA2CA-9E20-4FD5-B8B0-89454FD5651D}" destId="{9D5CDA77-B28C-4996-85FF-7F8B86B39320}" srcOrd="1" destOrd="0" presId="urn:microsoft.com/office/officeart/2005/8/layout/hList1"/>
    <dgm:cxn modelId="{DD79CCF4-C3A4-4DE9-B2D7-5A9510553286}" type="presParOf" srcId="{17540D74-6993-419A-8E3D-F33817DE3A97}" destId="{80868011-F4AD-49EE-9C0B-0B50FF24F286}" srcOrd="1" destOrd="0" presId="urn:microsoft.com/office/officeart/2005/8/layout/hList1"/>
    <dgm:cxn modelId="{8F58B315-737D-4E6A-AADB-452C5CC7955D}" type="presParOf" srcId="{17540D74-6993-419A-8E3D-F33817DE3A97}" destId="{37B59767-4FCF-4B73-95F7-1AFA365FF663}" srcOrd="2" destOrd="0" presId="urn:microsoft.com/office/officeart/2005/8/layout/hList1"/>
    <dgm:cxn modelId="{2EAD65EE-F61A-4DF7-A84D-74CFEE8264E8}" type="presParOf" srcId="{37B59767-4FCF-4B73-95F7-1AFA365FF663}" destId="{2553D8C5-159E-41AD-A7AC-4CEA959CB53D}" srcOrd="0" destOrd="0" presId="urn:microsoft.com/office/officeart/2005/8/layout/hList1"/>
    <dgm:cxn modelId="{D2F1CDE5-8772-4123-A33F-493771A493C8}" type="presParOf" srcId="{37B59767-4FCF-4B73-95F7-1AFA365FF663}" destId="{545181C1-140B-44D9-86D9-123378E3F64A}" srcOrd="1" destOrd="0" presId="urn:microsoft.com/office/officeart/2005/8/layout/hList1"/>
    <dgm:cxn modelId="{4E0E0751-D329-49A0-8B1E-EFCAA30584A9}" type="presParOf" srcId="{17540D74-6993-419A-8E3D-F33817DE3A97}" destId="{ACC7756D-19F6-4ACA-BF74-23EA50717D2C}" srcOrd="3" destOrd="0" presId="urn:microsoft.com/office/officeart/2005/8/layout/hList1"/>
    <dgm:cxn modelId="{FD9A7DE1-5569-4678-B49C-BB4F631BEE5C}" type="presParOf" srcId="{17540D74-6993-419A-8E3D-F33817DE3A97}" destId="{D082A79A-24D5-48AA-B9A9-35855733957D}" srcOrd="4" destOrd="0" presId="urn:microsoft.com/office/officeart/2005/8/layout/hList1"/>
    <dgm:cxn modelId="{E845095C-696B-4490-B920-3B0E927AD38A}" type="presParOf" srcId="{D082A79A-24D5-48AA-B9A9-35855733957D}" destId="{4F0A4799-0A46-4E8D-B488-E0D650998AE3}" srcOrd="0" destOrd="0" presId="urn:microsoft.com/office/officeart/2005/8/layout/hList1"/>
    <dgm:cxn modelId="{9FE7DFAA-BFD3-4BC8-813D-F927E403F3DC}" type="presParOf" srcId="{D082A79A-24D5-48AA-B9A9-35855733957D}" destId="{FA6BE5F8-3496-4B63-9BB2-1E995EB07452}" srcOrd="1" destOrd="0" presId="urn:microsoft.com/office/officeart/2005/8/layout/hList1"/>
    <dgm:cxn modelId="{91310CBE-4872-4704-9D39-AC017CE172B0}" type="presParOf" srcId="{17540D74-6993-419A-8E3D-F33817DE3A97}" destId="{A629BE67-BAB8-48AB-97EE-91C31FCB4DAE}" srcOrd="5" destOrd="0" presId="urn:microsoft.com/office/officeart/2005/8/layout/hList1"/>
    <dgm:cxn modelId="{68CEC323-0CED-4DC8-81F4-46A375BA99EC}" type="presParOf" srcId="{17540D74-6993-419A-8E3D-F33817DE3A97}" destId="{2C49EF58-33E9-4BBA-8E57-77495C868B9D}" srcOrd="6" destOrd="0" presId="urn:microsoft.com/office/officeart/2005/8/layout/hList1"/>
    <dgm:cxn modelId="{9559D540-EFD8-4FB6-94D7-DD33D4DF05A9}" type="presParOf" srcId="{2C49EF58-33E9-4BBA-8E57-77495C868B9D}" destId="{BA1E751C-5B12-46E6-A634-E878BAF5093A}" srcOrd="0" destOrd="0" presId="urn:microsoft.com/office/officeart/2005/8/layout/hList1"/>
    <dgm:cxn modelId="{C5A74DAA-B6B6-47DE-80AA-CB81F19C589D}" type="presParOf" srcId="{2C49EF58-33E9-4BBA-8E57-77495C868B9D}" destId="{39E6E288-9A75-4B11-A51B-AB927B11506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5C0CB-BFC3-4A03-9D44-9538D8B135CC}"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GB"/>
        </a:p>
      </dgm:t>
    </dgm:pt>
    <dgm:pt modelId="{C99646F3-3298-4CCD-8FB4-2E31F58641F6}">
      <dgm:prSet phldrT="[Text]" custT="1"/>
      <dgm:spPr/>
      <dgm:t>
        <a:bodyPr/>
        <a:lstStyle/>
        <a:p>
          <a:r>
            <a:rPr lang="en-GB" sz="1200"/>
            <a:t>EDI Steering Committee</a:t>
          </a:r>
        </a:p>
      </dgm:t>
    </dgm:pt>
    <dgm:pt modelId="{6C50A5BD-E193-4EC9-87AA-6DE265A3EDB3}" type="parTrans" cxnId="{98A15FAA-4A41-4F86-B4F8-A6BF61EEAC49}">
      <dgm:prSet/>
      <dgm:spPr/>
      <dgm:t>
        <a:bodyPr/>
        <a:lstStyle/>
        <a:p>
          <a:endParaRPr lang="en-GB" sz="1200"/>
        </a:p>
      </dgm:t>
    </dgm:pt>
    <dgm:pt modelId="{A8E37A60-FB84-4CD2-9BF2-33F42359CF00}" type="sibTrans" cxnId="{98A15FAA-4A41-4F86-B4F8-A6BF61EEAC49}">
      <dgm:prSet/>
      <dgm:spPr/>
      <dgm:t>
        <a:bodyPr/>
        <a:lstStyle/>
        <a:p>
          <a:endParaRPr lang="en-GB" sz="1200"/>
        </a:p>
      </dgm:t>
    </dgm:pt>
    <dgm:pt modelId="{F99035E8-32DD-4498-988A-969C7FD6433B}">
      <dgm:prSet phldrT="[Text]" custT="1"/>
      <dgm:spPr/>
      <dgm:t>
        <a:bodyPr/>
        <a:lstStyle/>
        <a:p>
          <a:r>
            <a:rPr lang="en-GB" sz="1200"/>
            <a:t>Age</a:t>
          </a:r>
        </a:p>
      </dgm:t>
    </dgm:pt>
    <dgm:pt modelId="{F312DB4C-03D7-4E83-B209-EB7B509E1F9B}" type="parTrans" cxnId="{D2E74033-4244-4831-8DAA-BD3E51F42645}">
      <dgm:prSet/>
      <dgm:spPr/>
      <dgm:t>
        <a:bodyPr/>
        <a:lstStyle/>
        <a:p>
          <a:endParaRPr lang="en-GB" sz="1200"/>
        </a:p>
      </dgm:t>
    </dgm:pt>
    <dgm:pt modelId="{B40B0857-D543-4B50-8ADC-E8D279E50795}" type="sibTrans" cxnId="{D2E74033-4244-4831-8DAA-BD3E51F42645}">
      <dgm:prSet/>
      <dgm:spPr/>
      <dgm:t>
        <a:bodyPr/>
        <a:lstStyle/>
        <a:p>
          <a:endParaRPr lang="en-GB" sz="1200"/>
        </a:p>
      </dgm:t>
    </dgm:pt>
    <dgm:pt modelId="{CFAC7653-F6BD-4535-AC40-DF75362D0A3D}">
      <dgm:prSet phldrT="[Text]" custT="1"/>
      <dgm:spPr/>
      <dgm:t>
        <a:bodyPr/>
        <a:lstStyle/>
        <a:p>
          <a:r>
            <a:rPr lang="en-GB" sz="1200"/>
            <a:t>Health and Wellbeing</a:t>
          </a:r>
        </a:p>
      </dgm:t>
    </dgm:pt>
    <dgm:pt modelId="{F09A8BB9-775B-482A-8670-DCEA4C311957}" type="parTrans" cxnId="{77235CEA-D9C5-46BB-985E-5E0177209484}">
      <dgm:prSet/>
      <dgm:spPr/>
      <dgm:t>
        <a:bodyPr/>
        <a:lstStyle/>
        <a:p>
          <a:endParaRPr lang="en-GB" sz="1200"/>
        </a:p>
      </dgm:t>
    </dgm:pt>
    <dgm:pt modelId="{8118E5CB-3590-472B-9F2A-6640F02A5675}" type="sibTrans" cxnId="{77235CEA-D9C5-46BB-985E-5E0177209484}">
      <dgm:prSet/>
      <dgm:spPr/>
      <dgm:t>
        <a:bodyPr/>
        <a:lstStyle/>
        <a:p>
          <a:endParaRPr lang="en-GB" sz="1200"/>
        </a:p>
      </dgm:t>
    </dgm:pt>
    <dgm:pt modelId="{AE526027-0BF5-4E99-B044-549FFCE7B0E4}">
      <dgm:prSet phldrT="[Text]" custT="1"/>
      <dgm:spPr/>
      <dgm:t>
        <a:bodyPr/>
        <a:lstStyle/>
        <a:p>
          <a:r>
            <a:rPr lang="en-GB" sz="1200"/>
            <a:t>LGBTQ+</a:t>
          </a:r>
        </a:p>
      </dgm:t>
    </dgm:pt>
    <dgm:pt modelId="{26867B1E-9EB6-45B3-93D6-9288B144BFCC}" type="parTrans" cxnId="{A6F1E4F8-24FB-4211-B24C-5E519EB0739C}">
      <dgm:prSet/>
      <dgm:spPr/>
      <dgm:t>
        <a:bodyPr/>
        <a:lstStyle/>
        <a:p>
          <a:endParaRPr lang="en-GB" sz="1200"/>
        </a:p>
      </dgm:t>
    </dgm:pt>
    <dgm:pt modelId="{EFCA2798-D762-4928-BB3F-88CD772344F1}" type="sibTrans" cxnId="{A6F1E4F8-24FB-4211-B24C-5E519EB0739C}">
      <dgm:prSet/>
      <dgm:spPr/>
      <dgm:t>
        <a:bodyPr/>
        <a:lstStyle/>
        <a:p>
          <a:endParaRPr lang="en-GB" sz="1200"/>
        </a:p>
      </dgm:t>
    </dgm:pt>
    <dgm:pt modelId="{A40D343D-F7BC-49F6-9070-DF624051C137}">
      <dgm:prSet phldrT="[Text]" custT="1"/>
      <dgm:spPr/>
      <dgm:t>
        <a:bodyPr/>
        <a:lstStyle/>
        <a:p>
          <a:r>
            <a:rPr lang="en-GB" sz="1200"/>
            <a:t>Religion and Faith</a:t>
          </a:r>
        </a:p>
      </dgm:t>
    </dgm:pt>
    <dgm:pt modelId="{6B08EB5F-BB08-4ACD-A25B-0ED2B6A73AE3}" type="parTrans" cxnId="{42EB1EFD-9ED4-4B86-840E-2EBE42C8A08B}">
      <dgm:prSet/>
      <dgm:spPr/>
      <dgm:t>
        <a:bodyPr/>
        <a:lstStyle/>
        <a:p>
          <a:endParaRPr lang="en-GB" sz="1200"/>
        </a:p>
      </dgm:t>
    </dgm:pt>
    <dgm:pt modelId="{2F46C33F-79FD-41DA-9966-64F976EA6246}" type="sibTrans" cxnId="{42EB1EFD-9ED4-4B86-840E-2EBE42C8A08B}">
      <dgm:prSet/>
      <dgm:spPr/>
      <dgm:t>
        <a:bodyPr/>
        <a:lstStyle/>
        <a:p>
          <a:endParaRPr lang="en-GB" sz="1200"/>
        </a:p>
      </dgm:t>
    </dgm:pt>
    <dgm:pt modelId="{E4DC7CB5-088F-4BFE-8A6A-4091BDD3B1D8}">
      <dgm:prSet custT="1"/>
      <dgm:spPr/>
      <dgm:t>
        <a:bodyPr/>
        <a:lstStyle/>
        <a:p>
          <a:r>
            <a:rPr lang="en-GB" sz="1200" err="1"/>
            <a:t>EmbRace</a:t>
          </a:r>
          <a:endParaRPr lang="en-GB" sz="1200"/>
        </a:p>
      </dgm:t>
    </dgm:pt>
    <dgm:pt modelId="{30CEA420-A66B-45EA-8E2B-1313E21B0793}" type="parTrans" cxnId="{61A2C580-76A6-432F-9278-B28D4476436C}">
      <dgm:prSet/>
      <dgm:spPr/>
      <dgm:t>
        <a:bodyPr/>
        <a:lstStyle/>
        <a:p>
          <a:endParaRPr lang="en-GB" sz="1200"/>
        </a:p>
      </dgm:t>
    </dgm:pt>
    <dgm:pt modelId="{3FD1F32B-A6C1-4204-9E45-89B2BCD9C06B}" type="sibTrans" cxnId="{61A2C580-76A6-432F-9278-B28D4476436C}">
      <dgm:prSet/>
      <dgm:spPr/>
      <dgm:t>
        <a:bodyPr/>
        <a:lstStyle/>
        <a:p>
          <a:endParaRPr lang="en-GB" sz="1200"/>
        </a:p>
      </dgm:t>
    </dgm:pt>
    <dgm:pt modelId="{835EFD87-BCD9-486F-94AD-C3806AD4B5B6}">
      <dgm:prSet custT="1"/>
      <dgm:spPr/>
      <dgm:t>
        <a:bodyPr/>
        <a:lstStyle/>
        <a:p>
          <a:r>
            <a:rPr lang="en-GB" sz="1200"/>
            <a:t>Parents and Carers</a:t>
          </a:r>
        </a:p>
      </dgm:t>
    </dgm:pt>
    <dgm:pt modelId="{ACE73BAB-E994-427B-B1B5-4453FDC616C7}" type="parTrans" cxnId="{57DD4215-1A35-4965-8969-913F9BBBD7DB}">
      <dgm:prSet/>
      <dgm:spPr/>
      <dgm:t>
        <a:bodyPr/>
        <a:lstStyle/>
        <a:p>
          <a:endParaRPr lang="en-GB" sz="1200"/>
        </a:p>
      </dgm:t>
    </dgm:pt>
    <dgm:pt modelId="{54775936-241E-4217-B3AE-D3D3308A8F1B}" type="sibTrans" cxnId="{57DD4215-1A35-4965-8969-913F9BBBD7DB}">
      <dgm:prSet/>
      <dgm:spPr/>
      <dgm:t>
        <a:bodyPr/>
        <a:lstStyle/>
        <a:p>
          <a:endParaRPr lang="en-GB" sz="1200"/>
        </a:p>
      </dgm:t>
    </dgm:pt>
    <dgm:pt modelId="{B6519ACE-9027-4D80-8B8A-8FA9D3E485ED}">
      <dgm:prSet custT="1"/>
      <dgm:spPr/>
      <dgm:t>
        <a:bodyPr/>
        <a:lstStyle/>
        <a:p>
          <a:r>
            <a:rPr lang="en-GB" sz="1200"/>
            <a:t>Women</a:t>
          </a:r>
        </a:p>
      </dgm:t>
    </dgm:pt>
    <dgm:pt modelId="{FB92067D-2226-4DC6-A755-A2D1928B862C}" type="parTrans" cxnId="{E517EE05-647B-4DDE-B354-0AAF0FA41495}">
      <dgm:prSet/>
      <dgm:spPr/>
      <dgm:t>
        <a:bodyPr/>
        <a:lstStyle/>
        <a:p>
          <a:endParaRPr lang="en-GB" sz="1200"/>
        </a:p>
      </dgm:t>
    </dgm:pt>
    <dgm:pt modelId="{6215C898-13A6-4913-8626-72A11DD76366}" type="sibTrans" cxnId="{E517EE05-647B-4DDE-B354-0AAF0FA41495}">
      <dgm:prSet/>
      <dgm:spPr/>
      <dgm:t>
        <a:bodyPr/>
        <a:lstStyle/>
        <a:p>
          <a:endParaRPr lang="en-GB" sz="1200"/>
        </a:p>
      </dgm:t>
    </dgm:pt>
    <dgm:pt modelId="{3FC8EA82-DC44-453D-8760-AF0CEEA65062}">
      <dgm:prSet custT="1"/>
      <dgm:spPr/>
      <dgm:t>
        <a:bodyPr/>
        <a:lstStyle/>
        <a:p>
          <a:r>
            <a:rPr lang="en-GB" sz="1200"/>
            <a:t>Military Veteran/Reservists</a:t>
          </a:r>
        </a:p>
      </dgm:t>
    </dgm:pt>
    <dgm:pt modelId="{BA47E0A4-464A-4F09-8941-EA20CBCB52C4}" type="parTrans" cxnId="{51AF6B75-40F8-4D4B-BD5D-038C1FF88D0C}">
      <dgm:prSet/>
      <dgm:spPr/>
      <dgm:t>
        <a:bodyPr/>
        <a:lstStyle/>
        <a:p>
          <a:endParaRPr lang="en-GB" sz="1200"/>
        </a:p>
      </dgm:t>
    </dgm:pt>
    <dgm:pt modelId="{2A22292A-1003-467C-9216-C50525BBA6D5}" type="sibTrans" cxnId="{51AF6B75-40F8-4D4B-BD5D-038C1FF88D0C}">
      <dgm:prSet/>
      <dgm:spPr/>
      <dgm:t>
        <a:bodyPr/>
        <a:lstStyle/>
        <a:p>
          <a:endParaRPr lang="en-GB" sz="1200"/>
        </a:p>
      </dgm:t>
    </dgm:pt>
    <dgm:pt modelId="{A7E7F7FA-ACB6-4ED3-AF51-E0D15678B024}">
      <dgm:prSet/>
      <dgm:spPr/>
      <dgm:t>
        <a:bodyPr/>
        <a:lstStyle/>
        <a:p>
          <a:endParaRPr lang="en-US"/>
        </a:p>
      </dgm:t>
    </dgm:pt>
    <dgm:pt modelId="{73275F49-1D67-4A93-AD8E-FAAE300A5A48}" type="parTrans" cxnId="{F0F5D14E-8CCB-4F3C-BC2C-78A3F95BE450}">
      <dgm:prSet/>
      <dgm:spPr/>
      <dgm:t>
        <a:bodyPr/>
        <a:lstStyle/>
        <a:p>
          <a:endParaRPr lang="en-GB" sz="1200"/>
        </a:p>
      </dgm:t>
    </dgm:pt>
    <dgm:pt modelId="{19525722-E669-4554-988C-5A5D92544762}" type="sibTrans" cxnId="{F0F5D14E-8CCB-4F3C-BC2C-78A3F95BE450}">
      <dgm:prSet/>
      <dgm:spPr/>
      <dgm:t>
        <a:bodyPr/>
        <a:lstStyle/>
        <a:p>
          <a:endParaRPr lang="en-GB" sz="1200"/>
        </a:p>
      </dgm:t>
    </dgm:pt>
    <dgm:pt modelId="{A68DBB68-D6F0-4748-894C-E06235265639}">
      <dgm:prSet/>
      <dgm:spPr/>
      <dgm:t>
        <a:bodyPr/>
        <a:lstStyle/>
        <a:p>
          <a:endParaRPr lang="en-US"/>
        </a:p>
      </dgm:t>
    </dgm:pt>
    <dgm:pt modelId="{9494C541-8054-4A96-96EE-52C7E3BA7DB7}" type="parTrans" cxnId="{1CDF9E58-F0C8-4E53-8D50-F7D1F93756E9}">
      <dgm:prSet/>
      <dgm:spPr/>
      <dgm:t>
        <a:bodyPr/>
        <a:lstStyle/>
        <a:p>
          <a:endParaRPr lang="en-GB" sz="1200"/>
        </a:p>
      </dgm:t>
    </dgm:pt>
    <dgm:pt modelId="{C2E21675-9E2C-4DB8-9BC8-7863A5081A8D}" type="sibTrans" cxnId="{1CDF9E58-F0C8-4E53-8D50-F7D1F93756E9}">
      <dgm:prSet/>
      <dgm:spPr/>
      <dgm:t>
        <a:bodyPr/>
        <a:lstStyle/>
        <a:p>
          <a:endParaRPr lang="en-GB" sz="1200"/>
        </a:p>
      </dgm:t>
    </dgm:pt>
    <dgm:pt modelId="{9808A6C9-BA7B-42B0-A583-CCA2E01A59F5}">
      <dgm:prSet/>
      <dgm:spPr/>
      <dgm:t>
        <a:bodyPr/>
        <a:lstStyle/>
        <a:p>
          <a:endParaRPr lang="en-US"/>
        </a:p>
      </dgm:t>
    </dgm:pt>
    <dgm:pt modelId="{22C07D28-6274-4629-B5E7-89FB9C551EC1}" type="parTrans" cxnId="{043689AE-EA68-464B-853F-82570D105F8D}">
      <dgm:prSet/>
      <dgm:spPr/>
      <dgm:t>
        <a:bodyPr/>
        <a:lstStyle/>
        <a:p>
          <a:endParaRPr lang="en-GB" sz="1200"/>
        </a:p>
      </dgm:t>
    </dgm:pt>
    <dgm:pt modelId="{EB9453B0-DF63-433E-8476-D8682C2A7EDB}" type="sibTrans" cxnId="{043689AE-EA68-464B-853F-82570D105F8D}">
      <dgm:prSet/>
      <dgm:spPr/>
      <dgm:t>
        <a:bodyPr/>
        <a:lstStyle/>
        <a:p>
          <a:endParaRPr lang="en-GB" sz="1200"/>
        </a:p>
      </dgm:t>
    </dgm:pt>
    <dgm:pt modelId="{473F762C-409C-4E01-98BC-7D4758AA4897}">
      <dgm:prSet/>
      <dgm:spPr/>
      <dgm:t>
        <a:bodyPr/>
        <a:lstStyle/>
        <a:p>
          <a:endParaRPr lang="en-US"/>
        </a:p>
      </dgm:t>
    </dgm:pt>
    <dgm:pt modelId="{8A9553CB-09C2-4E9E-A315-EED7D8A788CA}" type="parTrans" cxnId="{28211A50-4627-4B8A-9CA7-F85CA19854A4}">
      <dgm:prSet/>
      <dgm:spPr/>
      <dgm:t>
        <a:bodyPr/>
        <a:lstStyle/>
        <a:p>
          <a:endParaRPr lang="en-GB" sz="1200"/>
        </a:p>
      </dgm:t>
    </dgm:pt>
    <dgm:pt modelId="{917A7A26-560E-4A82-B5BD-AB81E13E13EA}" type="sibTrans" cxnId="{28211A50-4627-4B8A-9CA7-F85CA19854A4}">
      <dgm:prSet/>
      <dgm:spPr/>
      <dgm:t>
        <a:bodyPr/>
        <a:lstStyle/>
        <a:p>
          <a:endParaRPr lang="en-GB" sz="1200"/>
        </a:p>
      </dgm:t>
    </dgm:pt>
    <dgm:pt modelId="{233B9EE1-9C06-43BC-A215-37DC51A2D3F0}">
      <dgm:prSet/>
      <dgm:spPr/>
      <dgm:t>
        <a:bodyPr/>
        <a:lstStyle/>
        <a:p>
          <a:endParaRPr lang="en-US"/>
        </a:p>
      </dgm:t>
    </dgm:pt>
    <dgm:pt modelId="{E93B2EA2-D19B-4B60-B821-6E1B6A4E3CE8}" type="parTrans" cxnId="{373F6813-D038-4C67-9105-7873CCAA2450}">
      <dgm:prSet/>
      <dgm:spPr/>
      <dgm:t>
        <a:bodyPr/>
        <a:lstStyle/>
        <a:p>
          <a:endParaRPr lang="en-GB"/>
        </a:p>
      </dgm:t>
    </dgm:pt>
    <dgm:pt modelId="{8B179F58-76A1-4838-ABFC-81871F197D31}" type="sibTrans" cxnId="{373F6813-D038-4C67-9105-7873CCAA2450}">
      <dgm:prSet/>
      <dgm:spPr/>
      <dgm:t>
        <a:bodyPr/>
        <a:lstStyle/>
        <a:p>
          <a:endParaRPr lang="en-GB"/>
        </a:p>
      </dgm:t>
    </dgm:pt>
    <dgm:pt modelId="{1D3E6087-3C2B-4594-A104-A7A62F14A180}" type="pres">
      <dgm:prSet presAssocID="{F375C0CB-BFC3-4A03-9D44-9538D8B135CC}" presName="composite" presStyleCnt="0">
        <dgm:presLayoutVars>
          <dgm:chMax val="1"/>
          <dgm:dir/>
          <dgm:resizeHandles val="exact"/>
        </dgm:presLayoutVars>
      </dgm:prSet>
      <dgm:spPr/>
    </dgm:pt>
    <dgm:pt modelId="{404C6751-5A70-4103-8EAC-87164C88BF1C}" type="pres">
      <dgm:prSet presAssocID="{F375C0CB-BFC3-4A03-9D44-9538D8B135CC}" presName="radial" presStyleCnt="0">
        <dgm:presLayoutVars>
          <dgm:animLvl val="ctr"/>
        </dgm:presLayoutVars>
      </dgm:prSet>
      <dgm:spPr/>
    </dgm:pt>
    <dgm:pt modelId="{302C0340-78F5-4E62-A9F2-1CF21FC89328}" type="pres">
      <dgm:prSet presAssocID="{C99646F3-3298-4CCD-8FB4-2E31F58641F6}" presName="centerShape" presStyleLbl="vennNode1" presStyleIdx="0" presStyleCnt="9"/>
      <dgm:spPr/>
    </dgm:pt>
    <dgm:pt modelId="{7A627068-A0A5-4DC5-AF8E-B54F1681D6A1}" type="pres">
      <dgm:prSet presAssocID="{F99035E8-32DD-4498-988A-969C7FD6433B}" presName="node" presStyleLbl="vennNode1" presStyleIdx="1" presStyleCnt="9">
        <dgm:presLayoutVars>
          <dgm:bulletEnabled val="1"/>
        </dgm:presLayoutVars>
      </dgm:prSet>
      <dgm:spPr/>
    </dgm:pt>
    <dgm:pt modelId="{36201AB2-A0B7-4E6D-9A13-C629DE472455}" type="pres">
      <dgm:prSet presAssocID="{E4DC7CB5-088F-4BFE-8A6A-4091BDD3B1D8}" presName="node" presStyleLbl="vennNode1" presStyleIdx="2" presStyleCnt="9">
        <dgm:presLayoutVars>
          <dgm:bulletEnabled val="1"/>
        </dgm:presLayoutVars>
      </dgm:prSet>
      <dgm:spPr/>
    </dgm:pt>
    <dgm:pt modelId="{F3853AB0-0219-4BA6-B3F3-90D9BA2242FF}" type="pres">
      <dgm:prSet presAssocID="{CFAC7653-F6BD-4535-AC40-DF75362D0A3D}" presName="node" presStyleLbl="vennNode1" presStyleIdx="3" presStyleCnt="9">
        <dgm:presLayoutVars>
          <dgm:bulletEnabled val="1"/>
        </dgm:presLayoutVars>
      </dgm:prSet>
      <dgm:spPr/>
    </dgm:pt>
    <dgm:pt modelId="{9F3E0269-8DBB-4565-8FE1-C353305BA6F1}" type="pres">
      <dgm:prSet presAssocID="{AE526027-0BF5-4E99-B044-549FFCE7B0E4}" presName="node" presStyleLbl="vennNode1" presStyleIdx="4" presStyleCnt="9">
        <dgm:presLayoutVars>
          <dgm:bulletEnabled val="1"/>
        </dgm:presLayoutVars>
      </dgm:prSet>
      <dgm:spPr/>
    </dgm:pt>
    <dgm:pt modelId="{B195AB70-C791-466C-8FC8-0A1AF6BBD505}" type="pres">
      <dgm:prSet presAssocID="{3FC8EA82-DC44-453D-8760-AF0CEEA65062}" presName="node" presStyleLbl="vennNode1" presStyleIdx="5" presStyleCnt="9">
        <dgm:presLayoutVars>
          <dgm:bulletEnabled val="1"/>
        </dgm:presLayoutVars>
      </dgm:prSet>
      <dgm:spPr/>
    </dgm:pt>
    <dgm:pt modelId="{E11BA90D-6D70-4825-B8FD-BE3492329B46}" type="pres">
      <dgm:prSet presAssocID="{835EFD87-BCD9-486F-94AD-C3806AD4B5B6}" presName="node" presStyleLbl="vennNode1" presStyleIdx="6" presStyleCnt="9">
        <dgm:presLayoutVars>
          <dgm:bulletEnabled val="1"/>
        </dgm:presLayoutVars>
      </dgm:prSet>
      <dgm:spPr/>
    </dgm:pt>
    <dgm:pt modelId="{B06A46B1-B6C6-4EB5-852A-9C82029A0747}" type="pres">
      <dgm:prSet presAssocID="{A40D343D-F7BC-49F6-9070-DF624051C137}" presName="node" presStyleLbl="vennNode1" presStyleIdx="7" presStyleCnt="9">
        <dgm:presLayoutVars>
          <dgm:bulletEnabled val="1"/>
        </dgm:presLayoutVars>
      </dgm:prSet>
      <dgm:spPr/>
    </dgm:pt>
    <dgm:pt modelId="{3058AD60-022F-48D9-85F5-AABED65E0018}" type="pres">
      <dgm:prSet presAssocID="{B6519ACE-9027-4D80-8B8A-8FA9D3E485ED}" presName="node" presStyleLbl="vennNode1" presStyleIdx="8" presStyleCnt="9">
        <dgm:presLayoutVars>
          <dgm:bulletEnabled val="1"/>
        </dgm:presLayoutVars>
      </dgm:prSet>
      <dgm:spPr/>
    </dgm:pt>
  </dgm:ptLst>
  <dgm:cxnLst>
    <dgm:cxn modelId="{E517EE05-647B-4DDE-B354-0AAF0FA41495}" srcId="{C99646F3-3298-4CCD-8FB4-2E31F58641F6}" destId="{B6519ACE-9027-4D80-8B8A-8FA9D3E485ED}" srcOrd="7" destOrd="0" parTransId="{FB92067D-2226-4DC6-A755-A2D1928B862C}" sibTransId="{6215C898-13A6-4913-8626-72A11DD76366}"/>
    <dgm:cxn modelId="{765E7F11-545A-4863-BC35-2CDCF6BE110A}" type="presOf" srcId="{C99646F3-3298-4CCD-8FB4-2E31F58641F6}" destId="{302C0340-78F5-4E62-A9F2-1CF21FC89328}" srcOrd="0" destOrd="0" presId="urn:microsoft.com/office/officeart/2005/8/layout/radial3"/>
    <dgm:cxn modelId="{373F6813-D038-4C67-9105-7873CCAA2450}" srcId="{F375C0CB-BFC3-4A03-9D44-9538D8B135CC}" destId="{233B9EE1-9C06-43BC-A215-37DC51A2D3F0}" srcOrd="2" destOrd="0" parTransId="{E93B2EA2-D19B-4B60-B821-6E1B6A4E3CE8}" sibTransId="{8B179F58-76A1-4838-ABFC-81871F197D31}"/>
    <dgm:cxn modelId="{06841415-BB4A-497F-815F-B7D365BC7911}" type="presOf" srcId="{AE526027-0BF5-4E99-B044-549FFCE7B0E4}" destId="{9F3E0269-8DBB-4565-8FE1-C353305BA6F1}" srcOrd="0" destOrd="0" presId="urn:microsoft.com/office/officeart/2005/8/layout/radial3"/>
    <dgm:cxn modelId="{57DD4215-1A35-4965-8969-913F9BBBD7DB}" srcId="{C99646F3-3298-4CCD-8FB4-2E31F58641F6}" destId="{835EFD87-BCD9-486F-94AD-C3806AD4B5B6}" srcOrd="5" destOrd="0" parTransId="{ACE73BAB-E994-427B-B1B5-4453FDC616C7}" sibTransId="{54775936-241E-4217-B3AE-D3D3308A8F1B}"/>
    <dgm:cxn modelId="{D2E74033-4244-4831-8DAA-BD3E51F42645}" srcId="{C99646F3-3298-4CCD-8FB4-2E31F58641F6}" destId="{F99035E8-32DD-4498-988A-969C7FD6433B}" srcOrd="0" destOrd="0" parTransId="{F312DB4C-03D7-4E83-B209-EB7B509E1F9B}" sibTransId="{B40B0857-D543-4B50-8ADC-E8D279E50795}"/>
    <dgm:cxn modelId="{952F0869-E02D-4BB6-B871-D96EE0938851}" type="presOf" srcId="{F99035E8-32DD-4498-988A-969C7FD6433B}" destId="{7A627068-A0A5-4DC5-AF8E-B54F1681D6A1}" srcOrd="0" destOrd="0" presId="urn:microsoft.com/office/officeart/2005/8/layout/radial3"/>
    <dgm:cxn modelId="{D0A6A569-0E66-4546-BC54-E538B9E78934}" type="presOf" srcId="{CFAC7653-F6BD-4535-AC40-DF75362D0A3D}" destId="{F3853AB0-0219-4BA6-B3F3-90D9BA2242FF}" srcOrd="0" destOrd="0" presId="urn:microsoft.com/office/officeart/2005/8/layout/radial3"/>
    <dgm:cxn modelId="{F0F5D14E-8CCB-4F3C-BC2C-78A3F95BE450}" srcId="{F375C0CB-BFC3-4A03-9D44-9538D8B135CC}" destId="{A7E7F7FA-ACB6-4ED3-AF51-E0D15678B024}" srcOrd="1" destOrd="0" parTransId="{73275F49-1D67-4A93-AD8E-FAAE300A5A48}" sibTransId="{19525722-E669-4554-988C-5A5D92544762}"/>
    <dgm:cxn modelId="{28211A50-4627-4B8A-9CA7-F85CA19854A4}" srcId="{A7E7F7FA-ACB6-4ED3-AF51-E0D15678B024}" destId="{473F762C-409C-4E01-98BC-7D4758AA4897}" srcOrd="2" destOrd="0" parTransId="{8A9553CB-09C2-4E9E-A315-EED7D8A788CA}" sibTransId="{917A7A26-560E-4A82-B5BD-AB81E13E13EA}"/>
    <dgm:cxn modelId="{51AF6B75-40F8-4D4B-BD5D-038C1FF88D0C}" srcId="{C99646F3-3298-4CCD-8FB4-2E31F58641F6}" destId="{3FC8EA82-DC44-453D-8760-AF0CEEA65062}" srcOrd="4" destOrd="0" parTransId="{BA47E0A4-464A-4F09-8941-EA20CBCB52C4}" sibTransId="{2A22292A-1003-467C-9216-C50525BBA6D5}"/>
    <dgm:cxn modelId="{1CDF9E58-F0C8-4E53-8D50-F7D1F93756E9}" srcId="{A7E7F7FA-ACB6-4ED3-AF51-E0D15678B024}" destId="{A68DBB68-D6F0-4748-894C-E06235265639}" srcOrd="0" destOrd="0" parTransId="{9494C541-8054-4A96-96EE-52C7E3BA7DB7}" sibTransId="{C2E21675-9E2C-4DB8-9BC8-7863A5081A8D}"/>
    <dgm:cxn modelId="{61A2C580-76A6-432F-9278-B28D4476436C}" srcId="{C99646F3-3298-4CCD-8FB4-2E31F58641F6}" destId="{E4DC7CB5-088F-4BFE-8A6A-4091BDD3B1D8}" srcOrd="1" destOrd="0" parTransId="{30CEA420-A66B-45EA-8E2B-1313E21B0793}" sibTransId="{3FD1F32B-A6C1-4204-9E45-89B2BCD9C06B}"/>
    <dgm:cxn modelId="{61B81885-3776-4896-80A8-7033C38B3AE6}" type="presOf" srcId="{835EFD87-BCD9-486F-94AD-C3806AD4B5B6}" destId="{E11BA90D-6D70-4825-B8FD-BE3492329B46}" srcOrd="0" destOrd="0" presId="urn:microsoft.com/office/officeart/2005/8/layout/radial3"/>
    <dgm:cxn modelId="{C6D5499F-1BC3-41E1-9D80-9B272F2CD8C3}" type="presOf" srcId="{F375C0CB-BFC3-4A03-9D44-9538D8B135CC}" destId="{1D3E6087-3C2B-4594-A104-A7A62F14A180}" srcOrd="0" destOrd="0" presId="urn:microsoft.com/office/officeart/2005/8/layout/radial3"/>
    <dgm:cxn modelId="{98A15FAA-4A41-4F86-B4F8-A6BF61EEAC49}" srcId="{F375C0CB-BFC3-4A03-9D44-9538D8B135CC}" destId="{C99646F3-3298-4CCD-8FB4-2E31F58641F6}" srcOrd="0" destOrd="0" parTransId="{6C50A5BD-E193-4EC9-87AA-6DE265A3EDB3}" sibTransId="{A8E37A60-FB84-4CD2-9BF2-33F42359CF00}"/>
    <dgm:cxn modelId="{043689AE-EA68-464B-853F-82570D105F8D}" srcId="{A7E7F7FA-ACB6-4ED3-AF51-E0D15678B024}" destId="{9808A6C9-BA7B-42B0-A583-CCA2E01A59F5}" srcOrd="1" destOrd="0" parTransId="{22C07D28-6274-4629-B5E7-89FB9C551EC1}" sibTransId="{EB9453B0-DF63-433E-8476-D8682C2A7EDB}"/>
    <dgm:cxn modelId="{D5F162C8-28F2-4570-915C-D6BFA8C1B6AB}" type="presOf" srcId="{A40D343D-F7BC-49F6-9070-DF624051C137}" destId="{B06A46B1-B6C6-4EB5-852A-9C82029A0747}" srcOrd="0" destOrd="0" presId="urn:microsoft.com/office/officeart/2005/8/layout/radial3"/>
    <dgm:cxn modelId="{FBB6FBD1-1EF0-4A87-A634-57BDC5D08944}" type="presOf" srcId="{3FC8EA82-DC44-453D-8760-AF0CEEA65062}" destId="{B195AB70-C791-466C-8FC8-0A1AF6BBD505}" srcOrd="0" destOrd="0" presId="urn:microsoft.com/office/officeart/2005/8/layout/radial3"/>
    <dgm:cxn modelId="{77235CEA-D9C5-46BB-985E-5E0177209484}" srcId="{C99646F3-3298-4CCD-8FB4-2E31F58641F6}" destId="{CFAC7653-F6BD-4535-AC40-DF75362D0A3D}" srcOrd="2" destOrd="0" parTransId="{F09A8BB9-775B-482A-8670-DCEA4C311957}" sibTransId="{8118E5CB-3590-472B-9F2A-6640F02A5675}"/>
    <dgm:cxn modelId="{5F140CEE-8A31-4CBC-AAF2-E753F7FF56EE}" type="presOf" srcId="{E4DC7CB5-088F-4BFE-8A6A-4091BDD3B1D8}" destId="{36201AB2-A0B7-4E6D-9A13-C629DE472455}" srcOrd="0" destOrd="0" presId="urn:microsoft.com/office/officeart/2005/8/layout/radial3"/>
    <dgm:cxn modelId="{B6FF22F7-8A34-4F9A-8088-54EABB5ECE21}" type="presOf" srcId="{B6519ACE-9027-4D80-8B8A-8FA9D3E485ED}" destId="{3058AD60-022F-48D9-85F5-AABED65E0018}" srcOrd="0" destOrd="0" presId="urn:microsoft.com/office/officeart/2005/8/layout/radial3"/>
    <dgm:cxn modelId="{A6F1E4F8-24FB-4211-B24C-5E519EB0739C}" srcId="{C99646F3-3298-4CCD-8FB4-2E31F58641F6}" destId="{AE526027-0BF5-4E99-B044-549FFCE7B0E4}" srcOrd="3" destOrd="0" parTransId="{26867B1E-9EB6-45B3-93D6-9288B144BFCC}" sibTransId="{EFCA2798-D762-4928-BB3F-88CD772344F1}"/>
    <dgm:cxn modelId="{42EB1EFD-9ED4-4B86-840E-2EBE42C8A08B}" srcId="{C99646F3-3298-4CCD-8FB4-2E31F58641F6}" destId="{A40D343D-F7BC-49F6-9070-DF624051C137}" srcOrd="6" destOrd="0" parTransId="{6B08EB5F-BB08-4ACD-A25B-0ED2B6A73AE3}" sibTransId="{2F46C33F-79FD-41DA-9966-64F976EA6246}"/>
    <dgm:cxn modelId="{04F90DFD-8F98-4739-8566-2DF2BFBAF71B}" type="presParOf" srcId="{1D3E6087-3C2B-4594-A104-A7A62F14A180}" destId="{404C6751-5A70-4103-8EAC-87164C88BF1C}" srcOrd="0" destOrd="0" presId="urn:microsoft.com/office/officeart/2005/8/layout/radial3"/>
    <dgm:cxn modelId="{B6E602D7-7D0C-4A5A-A76F-1916DBECA1D9}" type="presParOf" srcId="{404C6751-5A70-4103-8EAC-87164C88BF1C}" destId="{302C0340-78F5-4E62-A9F2-1CF21FC89328}" srcOrd="0" destOrd="0" presId="urn:microsoft.com/office/officeart/2005/8/layout/radial3"/>
    <dgm:cxn modelId="{A6102C01-18BB-48D4-91CA-04EB8427C2BA}" type="presParOf" srcId="{404C6751-5A70-4103-8EAC-87164C88BF1C}" destId="{7A627068-A0A5-4DC5-AF8E-B54F1681D6A1}" srcOrd="1" destOrd="0" presId="urn:microsoft.com/office/officeart/2005/8/layout/radial3"/>
    <dgm:cxn modelId="{1D7170EA-B786-4C5D-8B1D-08B0D432F286}" type="presParOf" srcId="{404C6751-5A70-4103-8EAC-87164C88BF1C}" destId="{36201AB2-A0B7-4E6D-9A13-C629DE472455}" srcOrd="2" destOrd="0" presId="urn:microsoft.com/office/officeart/2005/8/layout/radial3"/>
    <dgm:cxn modelId="{D7852FD1-6FBD-4971-97B1-BA4B893CAD08}" type="presParOf" srcId="{404C6751-5A70-4103-8EAC-87164C88BF1C}" destId="{F3853AB0-0219-4BA6-B3F3-90D9BA2242FF}" srcOrd="3" destOrd="0" presId="urn:microsoft.com/office/officeart/2005/8/layout/radial3"/>
    <dgm:cxn modelId="{EA808B2D-33A9-491D-8782-230897D4E190}" type="presParOf" srcId="{404C6751-5A70-4103-8EAC-87164C88BF1C}" destId="{9F3E0269-8DBB-4565-8FE1-C353305BA6F1}" srcOrd="4" destOrd="0" presId="urn:microsoft.com/office/officeart/2005/8/layout/radial3"/>
    <dgm:cxn modelId="{C43E9032-AA35-40A3-9F9D-AC5AEDD38926}" type="presParOf" srcId="{404C6751-5A70-4103-8EAC-87164C88BF1C}" destId="{B195AB70-C791-466C-8FC8-0A1AF6BBD505}" srcOrd="5" destOrd="0" presId="urn:microsoft.com/office/officeart/2005/8/layout/radial3"/>
    <dgm:cxn modelId="{C0178E5F-B3C9-4EE0-A300-EF4B72B14F36}" type="presParOf" srcId="{404C6751-5A70-4103-8EAC-87164C88BF1C}" destId="{E11BA90D-6D70-4825-B8FD-BE3492329B46}" srcOrd="6" destOrd="0" presId="urn:microsoft.com/office/officeart/2005/8/layout/radial3"/>
    <dgm:cxn modelId="{BF6FBB27-6C40-4A30-8586-89219FE79494}" type="presParOf" srcId="{404C6751-5A70-4103-8EAC-87164C88BF1C}" destId="{B06A46B1-B6C6-4EB5-852A-9C82029A0747}" srcOrd="7" destOrd="0" presId="urn:microsoft.com/office/officeart/2005/8/layout/radial3"/>
    <dgm:cxn modelId="{561BDBB2-3CBD-4975-9BF2-28E5C0771491}" type="presParOf" srcId="{404C6751-5A70-4103-8EAC-87164C88BF1C}" destId="{3058AD60-022F-48D9-85F5-AABED65E0018}"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B12EFD-F5FD-471F-A368-2593FE7110B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FFEC4E-2593-475F-AB97-2D16013DE6D2}">
      <dgm:prSet/>
      <dgm:spPr/>
      <dgm:t>
        <a:bodyPr/>
        <a:lstStyle/>
        <a:p>
          <a:pPr>
            <a:lnSpc>
              <a:spcPct val="100000"/>
            </a:lnSpc>
          </a:pPr>
          <a:r>
            <a:rPr lang="en-GB"/>
            <a:t>Any questions?</a:t>
          </a:r>
          <a:endParaRPr lang="en-US"/>
        </a:p>
      </dgm:t>
    </dgm:pt>
    <dgm:pt modelId="{AF8E6535-D9BB-44E0-85F2-9680AC868214}" type="parTrans" cxnId="{25BDCE22-AE60-43D3-8BCE-E8DEF9360E48}">
      <dgm:prSet/>
      <dgm:spPr/>
      <dgm:t>
        <a:bodyPr/>
        <a:lstStyle/>
        <a:p>
          <a:endParaRPr lang="en-US"/>
        </a:p>
      </dgm:t>
    </dgm:pt>
    <dgm:pt modelId="{A858F194-97C2-43F8-ADF8-7D93540A261A}" type="sibTrans" cxnId="{25BDCE22-AE60-43D3-8BCE-E8DEF9360E48}">
      <dgm:prSet/>
      <dgm:spPr/>
      <dgm:t>
        <a:bodyPr/>
        <a:lstStyle/>
        <a:p>
          <a:endParaRPr lang="en-US"/>
        </a:p>
      </dgm:t>
    </dgm:pt>
    <dgm:pt modelId="{10BAEF6C-3E1B-4AC4-B63C-87590903985A}">
      <dgm:prSet/>
      <dgm:spPr/>
      <dgm:t>
        <a:bodyPr/>
        <a:lstStyle/>
        <a:p>
          <a:pPr>
            <a:lnSpc>
              <a:spcPct val="100000"/>
            </a:lnSpc>
          </a:pPr>
          <a:r>
            <a:rPr lang="en-GB"/>
            <a:t>Any key takeaways to share?</a:t>
          </a:r>
          <a:endParaRPr lang="en-US"/>
        </a:p>
      </dgm:t>
    </dgm:pt>
    <dgm:pt modelId="{4527751C-34D0-4B4B-A2DD-A535F66A2661}" type="parTrans" cxnId="{A9FA9C16-D69A-4200-B597-5E1B04AB2A4F}">
      <dgm:prSet/>
      <dgm:spPr/>
      <dgm:t>
        <a:bodyPr/>
        <a:lstStyle/>
        <a:p>
          <a:endParaRPr lang="en-US"/>
        </a:p>
      </dgm:t>
    </dgm:pt>
    <dgm:pt modelId="{F67A5E1C-B4BD-4A1D-8E7A-F2485F3A379D}" type="sibTrans" cxnId="{A9FA9C16-D69A-4200-B597-5E1B04AB2A4F}">
      <dgm:prSet/>
      <dgm:spPr/>
      <dgm:t>
        <a:bodyPr/>
        <a:lstStyle/>
        <a:p>
          <a:endParaRPr lang="en-US"/>
        </a:p>
      </dgm:t>
    </dgm:pt>
    <dgm:pt modelId="{9F0D0F54-1043-44D7-B880-369DB3B0D3CF}">
      <dgm:prSet/>
      <dgm:spPr/>
      <dgm:t>
        <a:bodyPr/>
        <a:lstStyle/>
        <a:p>
          <a:pPr>
            <a:lnSpc>
              <a:spcPct val="100000"/>
            </a:lnSpc>
          </a:pPr>
          <a:r>
            <a:rPr lang="en-US"/>
            <a:t>Email edi@growthco.uk with queries</a:t>
          </a:r>
        </a:p>
      </dgm:t>
    </dgm:pt>
    <dgm:pt modelId="{725FF6EA-92AD-4206-9623-C68E20EAEAFC}" type="parTrans" cxnId="{8AEF0938-97E2-45D8-8B39-30BF2E968C90}">
      <dgm:prSet/>
      <dgm:spPr/>
      <dgm:t>
        <a:bodyPr/>
        <a:lstStyle/>
        <a:p>
          <a:endParaRPr lang="en-GB"/>
        </a:p>
      </dgm:t>
    </dgm:pt>
    <dgm:pt modelId="{C6CAE4B6-B9BC-47FF-B96D-26F7CA4D3587}" type="sibTrans" cxnId="{8AEF0938-97E2-45D8-8B39-30BF2E968C90}">
      <dgm:prSet/>
      <dgm:spPr/>
      <dgm:t>
        <a:bodyPr/>
        <a:lstStyle/>
        <a:p>
          <a:endParaRPr lang="en-GB"/>
        </a:p>
      </dgm:t>
    </dgm:pt>
    <dgm:pt modelId="{9B113869-06D5-4142-8BD1-8C71778F9A40}" type="pres">
      <dgm:prSet presAssocID="{9FB12EFD-F5FD-471F-A368-2593FE7110BC}" presName="root" presStyleCnt="0">
        <dgm:presLayoutVars>
          <dgm:dir/>
          <dgm:resizeHandles val="exact"/>
        </dgm:presLayoutVars>
      </dgm:prSet>
      <dgm:spPr/>
    </dgm:pt>
    <dgm:pt modelId="{4FE5FC4E-8B60-4D32-B465-C0CDDDB1AF84}" type="pres">
      <dgm:prSet presAssocID="{A8FFEC4E-2593-475F-AB97-2D16013DE6D2}" presName="compNode" presStyleCnt="0"/>
      <dgm:spPr/>
    </dgm:pt>
    <dgm:pt modelId="{42CA20CD-3961-4DD2-82D8-440CF4F68494}" type="pres">
      <dgm:prSet presAssocID="{A8FFEC4E-2593-475F-AB97-2D16013DE6D2}" presName="bgRect" presStyleLbl="bgShp" presStyleIdx="0" presStyleCnt="3" custLinFactNeighborX="-1378" custLinFactNeighborY="-14747"/>
      <dgm:spPr/>
    </dgm:pt>
    <dgm:pt modelId="{C45FA2C2-612B-4F7A-AC36-5844DD03015A}" type="pres">
      <dgm:prSet presAssocID="{A8FFEC4E-2593-475F-AB97-2D16013DE6D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 mark"/>
        </a:ext>
      </dgm:extLst>
    </dgm:pt>
    <dgm:pt modelId="{316F542D-30D8-4BA9-82E7-74CE6390E975}" type="pres">
      <dgm:prSet presAssocID="{A8FFEC4E-2593-475F-AB97-2D16013DE6D2}" presName="spaceRect" presStyleCnt="0"/>
      <dgm:spPr/>
    </dgm:pt>
    <dgm:pt modelId="{F0BCE03A-E399-4A92-8FF2-24B115A7632D}" type="pres">
      <dgm:prSet presAssocID="{A8FFEC4E-2593-475F-AB97-2D16013DE6D2}" presName="parTx" presStyleLbl="revTx" presStyleIdx="0" presStyleCnt="3">
        <dgm:presLayoutVars>
          <dgm:chMax val="0"/>
          <dgm:chPref val="0"/>
        </dgm:presLayoutVars>
      </dgm:prSet>
      <dgm:spPr/>
    </dgm:pt>
    <dgm:pt modelId="{2526E9FB-AD4E-45D8-848A-C1FAF8798A0F}" type="pres">
      <dgm:prSet presAssocID="{A858F194-97C2-43F8-ADF8-7D93540A261A}" presName="sibTrans" presStyleCnt="0"/>
      <dgm:spPr/>
    </dgm:pt>
    <dgm:pt modelId="{B64FB6E4-2711-4AA0-9CB2-5B5FE265F289}" type="pres">
      <dgm:prSet presAssocID="{10BAEF6C-3E1B-4AC4-B63C-87590903985A}" presName="compNode" presStyleCnt="0"/>
      <dgm:spPr/>
    </dgm:pt>
    <dgm:pt modelId="{4D8A8575-119C-46B3-B3C8-41935BCC9962}" type="pres">
      <dgm:prSet presAssocID="{10BAEF6C-3E1B-4AC4-B63C-87590903985A}" presName="bgRect" presStyleLbl="bgShp" presStyleIdx="1" presStyleCnt="3"/>
      <dgm:spPr/>
    </dgm:pt>
    <dgm:pt modelId="{F52D3B0A-9E82-400B-8E9B-43712D40F086}" type="pres">
      <dgm:prSet presAssocID="{10BAEF6C-3E1B-4AC4-B63C-87590903985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5206166B-8C83-4764-B7BB-77359E3AF720}" type="pres">
      <dgm:prSet presAssocID="{10BAEF6C-3E1B-4AC4-B63C-87590903985A}" presName="spaceRect" presStyleCnt="0"/>
      <dgm:spPr/>
    </dgm:pt>
    <dgm:pt modelId="{7F65224F-AE43-4348-B42A-227D1C349E57}" type="pres">
      <dgm:prSet presAssocID="{10BAEF6C-3E1B-4AC4-B63C-87590903985A}" presName="parTx" presStyleLbl="revTx" presStyleIdx="1" presStyleCnt="3">
        <dgm:presLayoutVars>
          <dgm:chMax val="0"/>
          <dgm:chPref val="0"/>
        </dgm:presLayoutVars>
      </dgm:prSet>
      <dgm:spPr/>
    </dgm:pt>
    <dgm:pt modelId="{64454892-D7A4-49B4-8C6A-BEF60A7B0D13}" type="pres">
      <dgm:prSet presAssocID="{F67A5E1C-B4BD-4A1D-8E7A-F2485F3A379D}" presName="sibTrans" presStyleCnt="0"/>
      <dgm:spPr/>
    </dgm:pt>
    <dgm:pt modelId="{9891B142-ADF6-4B4B-9C88-D8EE5E8F8529}" type="pres">
      <dgm:prSet presAssocID="{9F0D0F54-1043-44D7-B880-369DB3B0D3CF}" presName="compNode" presStyleCnt="0"/>
      <dgm:spPr/>
    </dgm:pt>
    <dgm:pt modelId="{846FDF11-E72A-4154-980B-4D9E657AC7D7}" type="pres">
      <dgm:prSet presAssocID="{9F0D0F54-1043-44D7-B880-369DB3B0D3CF}" presName="bgRect" presStyleLbl="bgShp" presStyleIdx="2" presStyleCnt="3"/>
      <dgm:spPr/>
    </dgm:pt>
    <dgm:pt modelId="{1F4BB952-5425-45B5-8BF0-940CA1005747}" type="pres">
      <dgm:prSet presAssocID="{9F0D0F54-1043-44D7-B880-369DB3B0D3C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sers with solid fill"/>
        </a:ext>
      </dgm:extLst>
    </dgm:pt>
    <dgm:pt modelId="{A0F1B98D-F88D-4AB6-85BC-0E33160086B8}" type="pres">
      <dgm:prSet presAssocID="{9F0D0F54-1043-44D7-B880-369DB3B0D3CF}" presName="spaceRect" presStyleCnt="0"/>
      <dgm:spPr/>
    </dgm:pt>
    <dgm:pt modelId="{ABD2DB8F-6E10-4F2D-9649-417694D42D54}" type="pres">
      <dgm:prSet presAssocID="{9F0D0F54-1043-44D7-B880-369DB3B0D3CF}" presName="parTx" presStyleLbl="revTx" presStyleIdx="2" presStyleCnt="3">
        <dgm:presLayoutVars>
          <dgm:chMax val="0"/>
          <dgm:chPref val="0"/>
        </dgm:presLayoutVars>
      </dgm:prSet>
      <dgm:spPr/>
    </dgm:pt>
  </dgm:ptLst>
  <dgm:cxnLst>
    <dgm:cxn modelId="{A9FA9C16-D69A-4200-B597-5E1B04AB2A4F}" srcId="{9FB12EFD-F5FD-471F-A368-2593FE7110BC}" destId="{10BAEF6C-3E1B-4AC4-B63C-87590903985A}" srcOrd="1" destOrd="0" parTransId="{4527751C-34D0-4B4B-A2DD-A535F66A2661}" sibTransId="{F67A5E1C-B4BD-4A1D-8E7A-F2485F3A379D}"/>
    <dgm:cxn modelId="{25BDCE22-AE60-43D3-8BCE-E8DEF9360E48}" srcId="{9FB12EFD-F5FD-471F-A368-2593FE7110BC}" destId="{A8FFEC4E-2593-475F-AB97-2D16013DE6D2}" srcOrd="0" destOrd="0" parTransId="{AF8E6535-D9BB-44E0-85F2-9680AC868214}" sibTransId="{A858F194-97C2-43F8-ADF8-7D93540A261A}"/>
    <dgm:cxn modelId="{8AEF0938-97E2-45D8-8B39-30BF2E968C90}" srcId="{9FB12EFD-F5FD-471F-A368-2593FE7110BC}" destId="{9F0D0F54-1043-44D7-B880-369DB3B0D3CF}" srcOrd="2" destOrd="0" parTransId="{725FF6EA-92AD-4206-9623-C68E20EAEAFC}" sibTransId="{C6CAE4B6-B9BC-47FF-B96D-26F7CA4D3587}"/>
    <dgm:cxn modelId="{8C272564-513E-4DCD-B456-E930C34E721D}" type="presOf" srcId="{A8FFEC4E-2593-475F-AB97-2D16013DE6D2}" destId="{F0BCE03A-E399-4A92-8FF2-24B115A7632D}" srcOrd="0" destOrd="0" presId="urn:microsoft.com/office/officeart/2018/2/layout/IconVerticalSolidList"/>
    <dgm:cxn modelId="{345EB3B7-E449-4A69-8770-B7E78DA3F9B0}" type="presOf" srcId="{10BAEF6C-3E1B-4AC4-B63C-87590903985A}" destId="{7F65224F-AE43-4348-B42A-227D1C349E57}" srcOrd="0" destOrd="0" presId="urn:microsoft.com/office/officeart/2018/2/layout/IconVerticalSolidList"/>
    <dgm:cxn modelId="{882A6DB8-E7DE-4440-95D0-89026BFA420A}" type="presOf" srcId="{9F0D0F54-1043-44D7-B880-369DB3B0D3CF}" destId="{ABD2DB8F-6E10-4F2D-9649-417694D42D54}" srcOrd="0" destOrd="0" presId="urn:microsoft.com/office/officeart/2018/2/layout/IconVerticalSolidList"/>
    <dgm:cxn modelId="{F7CDEEE4-FE61-430C-BCF0-3D0CDC1777C8}" type="presOf" srcId="{9FB12EFD-F5FD-471F-A368-2593FE7110BC}" destId="{9B113869-06D5-4142-8BD1-8C71778F9A40}" srcOrd="0" destOrd="0" presId="urn:microsoft.com/office/officeart/2018/2/layout/IconVerticalSolidList"/>
    <dgm:cxn modelId="{8BE3DB6A-8560-4618-88E1-515EFD71956A}" type="presParOf" srcId="{9B113869-06D5-4142-8BD1-8C71778F9A40}" destId="{4FE5FC4E-8B60-4D32-B465-C0CDDDB1AF84}" srcOrd="0" destOrd="0" presId="urn:microsoft.com/office/officeart/2018/2/layout/IconVerticalSolidList"/>
    <dgm:cxn modelId="{4FE6BBDB-3DFB-4CA9-94E3-999411D8DEFB}" type="presParOf" srcId="{4FE5FC4E-8B60-4D32-B465-C0CDDDB1AF84}" destId="{42CA20CD-3961-4DD2-82D8-440CF4F68494}" srcOrd="0" destOrd="0" presId="urn:microsoft.com/office/officeart/2018/2/layout/IconVerticalSolidList"/>
    <dgm:cxn modelId="{DD1E55CB-B961-4D08-93EF-B6EE44D04AF4}" type="presParOf" srcId="{4FE5FC4E-8B60-4D32-B465-C0CDDDB1AF84}" destId="{C45FA2C2-612B-4F7A-AC36-5844DD03015A}" srcOrd="1" destOrd="0" presId="urn:microsoft.com/office/officeart/2018/2/layout/IconVerticalSolidList"/>
    <dgm:cxn modelId="{01B08040-9347-486D-9959-A4EC57AA25E1}" type="presParOf" srcId="{4FE5FC4E-8B60-4D32-B465-C0CDDDB1AF84}" destId="{316F542D-30D8-4BA9-82E7-74CE6390E975}" srcOrd="2" destOrd="0" presId="urn:microsoft.com/office/officeart/2018/2/layout/IconVerticalSolidList"/>
    <dgm:cxn modelId="{6F9F05C1-BC0E-4C98-A3D5-BB68655DF302}" type="presParOf" srcId="{4FE5FC4E-8B60-4D32-B465-C0CDDDB1AF84}" destId="{F0BCE03A-E399-4A92-8FF2-24B115A7632D}" srcOrd="3" destOrd="0" presId="urn:microsoft.com/office/officeart/2018/2/layout/IconVerticalSolidList"/>
    <dgm:cxn modelId="{0E7B12E6-D800-4B06-8EB8-8DCBE5ECFFB1}" type="presParOf" srcId="{9B113869-06D5-4142-8BD1-8C71778F9A40}" destId="{2526E9FB-AD4E-45D8-848A-C1FAF8798A0F}" srcOrd="1" destOrd="0" presId="urn:microsoft.com/office/officeart/2018/2/layout/IconVerticalSolidList"/>
    <dgm:cxn modelId="{0B070724-ABD8-40E0-A086-BD8931A0E81B}" type="presParOf" srcId="{9B113869-06D5-4142-8BD1-8C71778F9A40}" destId="{B64FB6E4-2711-4AA0-9CB2-5B5FE265F289}" srcOrd="2" destOrd="0" presId="urn:microsoft.com/office/officeart/2018/2/layout/IconVerticalSolidList"/>
    <dgm:cxn modelId="{ABDBC98B-296A-42C4-8066-28700A367907}" type="presParOf" srcId="{B64FB6E4-2711-4AA0-9CB2-5B5FE265F289}" destId="{4D8A8575-119C-46B3-B3C8-41935BCC9962}" srcOrd="0" destOrd="0" presId="urn:microsoft.com/office/officeart/2018/2/layout/IconVerticalSolidList"/>
    <dgm:cxn modelId="{BA280D57-6736-409B-B5E6-0C2EE244A224}" type="presParOf" srcId="{B64FB6E4-2711-4AA0-9CB2-5B5FE265F289}" destId="{F52D3B0A-9E82-400B-8E9B-43712D40F086}" srcOrd="1" destOrd="0" presId="urn:microsoft.com/office/officeart/2018/2/layout/IconVerticalSolidList"/>
    <dgm:cxn modelId="{F036C1DC-E9A1-4F36-9219-64D60597DDA0}" type="presParOf" srcId="{B64FB6E4-2711-4AA0-9CB2-5B5FE265F289}" destId="{5206166B-8C83-4764-B7BB-77359E3AF720}" srcOrd="2" destOrd="0" presId="urn:microsoft.com/office/officeart/2018/2/layout/IconVerticalSolidList"/>
    <dgm:cxn modelId="{386BED5E-37C7-4772-AC98-9069ED8B0B86}" type="presParOf" srcId="{B64FB6E4-2711-4AA0-9CB2-5B5FE265F289}" destId="{7F65224F-AE43-4348-B42A-227D1C349E57}" srcOrd="3" destOrd="0" presId="urn:microsoft.com/office/officeart/2018/2/layout/IconVerticalSolidList"/>
    <dgm:cxn modelId="{E19BCA16-B7C9-4010-9B51-5543B9383D39}" type="presParOf" srcId="{9B113869-06D5-4142-8BD1-8C71778F9A40}" destId="{64454892-D7A4-49B4-8C6A-BEF60A7B0D13}" srcOrd="3" destOrd="0" presId="urn:microsoft.com/office/officeart/2018/2/layout/IconVerticalSolidList"/>
    <dgm:cxn modelId="{490FF2CB-6546-46C4-87B5-3D9CC00116EF}" type="presParOf" srcId="{9B113869-06D5-4142-8BD1-8C71778F9A40}" destId="{9891B142-ADF6-4B4B-9C88-D8EE5E8F8529}" srcOrd="4" destOrd="0" presId="urn:microsoft.com/office/officeart/2018/2/layout/IconVerticalSolidList"/>
    <dgm:cxn modelId="{FA746857-3F6A-4EC4-9244-068D155AF221}" type="presParOf" srcId="{9891B142-ADF6-4B4B-9C88-D8EE5E8F8529}" destId="{846FDF11-E72A-4154-980B-4D9E657AC7D7}" srcOrd="0" destOrd="0" presId="urn:microsoft.com/office/officeart/2018/2/layout/IconVerticalSolidList"/>
    <dgm:cxn modelId="{A6D753B5-2F8F-4252-A99E-17F14AB57E98}" type="presParOf" srcId="{9891B142-ADF6-4B4B-9C88-D8EE5E8F8529}" destId="{1F4BB952-5425-45B5-8BF0-940CA1005747}" srcOrd="1" destOrd="0" presId="urn:microsoft.com/office/officeart/2018/2/layout/IconVerticalSolidList"/>
    <dgm:cxn modelId="{DD29EF4B-4884-4AAD-9154-2E2C1AF63CD9}" type="presParOf" srcId="{9891B142-ADF6-4B4B-9C88-D8EE5E8F8529}" destId="{A0F1B98D-F88D-4AB6-85BC-0E33160086B8}" srcOrd="2" destOrd="0" presId="urn:microsoft.com/office/officeart/2018/2/layout/IconVerticalSolidList"/>
    <dgm:cxn modelId="{6969AD94-DB30-46C0-9C4C-3A496A3E33BE}" type="presParOf" srcId="{9891B142-ADF6-4B4B-9C88-D8EE5E8F8529}" destId="{ABD2DB8F-6E10-4F2D-9649-417694D42D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284DC-E52F-4910-AFEF-988D718CF3DE}">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61B98-ABB9-4FDF-84EC-7179FE6AEFF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1650C-C2FD-4CD1-B9AB-A542689D9F9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GB" sz="1800" kern="1200">
              <a:latin typeface="+mn-lt"/>
              <a:cs typeface="Calibri" panose="020F0502020204030204" pitchFamily="34" charset="0"/>
            </a:rPr>
            <a:t>Update on the Dignity at Work campaign</a:t>
          </a:r>
          <a:endParaRPr lang="en-US" sz="1800" kern="1200">
            <a:latin typeface="+mn-lt"/>
            <a:cs typeface="Calibri" panose="020F0502020204030204" pitchFamily="34" charset="0"/>
          </a:endParaRPr>
        </a:p>
      </dsp:txBody>
      <dsp:txXfrm>
        <a:off x="1057183" y="1805"/>
        <a:ext cx="9458416" cy="915310"/>
      </dsp:txXfrm>
    </dsp:sp>
    <dsp:sp modelId="{B078F8EF-4972-4C0B-BAAB-75B061E43BD5}">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3E6F69-CCAF-4C10-90E6-2A8EC66CDBED}">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C38445-D028-43A7-9699-F90857DAEC7B}">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GB" sz="1800" kern="1200">
              <a:latin typeface="+mn-lt"/>
              <a:cs typeface="Calibri" panose="020F0502020204030204" pitchFamily="34" charset="0"/>
            </a:rPr>
            <a:t>Update on our annual EDI statistics</a:t>
          </a:r>
          <a:endParaRPr lang="en-US" sz="1800" kern="1200">
            <a:latin typeface="+mn-lt"/>
            <a:cs typeface="Calibri" panose="020F0502020204030204" pitchFamily="34" charset="0"/>
          </a:endParaRPr>
        </a:p>
      </dsp:txBody>
      <dsp:txXfrm>
        <a:off x="1057183" y="1145944"/>
        <a:ext cx="9458416" cy="915310"/>
      </dsp:txXfrm>
    </dsp:sp>
    <dsp:sp modelId="{92E58AD1-B3D0-4772-8B3A-810C50A6E186}">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6E0493-10D2-4908-8E56-3AF260EAB3BF}">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AD24F-72B4-4486-8FD2-EE1C7071BDE7}">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GB" sz="1800" kern="1200">
              <a:latin typeface="+mn-lt"/>
              <a:cs typeface="Calibri" panose="020F0502020204030204" pitchFamily="34" charset="0"/>
            </a:rPr>
            <a:t>How to join/ support our 8 EDI Networks</a:t>
          </a:r>
          <a:endParaRPr lang="en-US" sz="1800" kern="1200">
            <a:latin typeface="+mn-lt"/>
            <a:cs typeface="Calibri" panose="020F0502020204030204" pitchFamily="34" charset="0"/>
          </a:endParaRPr>
        </a:p>
      </dsp:txBody>
      <dsp:txXfrm>
        <a:off x="1057183" y="2290082"/>
        <a:ext cx="9458416" cy="915310"/>
      </dsp:txXfrm>
    </dsp:sp>
    <dsp:sp modelId="{60FF0BD3-803A-4D8F-ABD6-9FD81FADA0C5}">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E3266D-758C-44A9-A8AB-FBE30E609FA6}">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21847B-1C6B-492E-A05C-D3C5BBA1191D}">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GB" sz="1800" kern="1200">
              <a:latin typeface="+mn-lt"/>
              <a:cs typeface="Calibri" panose="020F0502020204030204" pitchFamily="34" charset="0"/>
            </a:rPr>
            <a:t>Q&amp;A</a:t>
          </a:r>
          <a:endParaRPr lang="en-US" sz="1800" kern="1200">
            <a:latin typeface="+mn-lt"/>
            <a:cs typeface="Calibri" panose="020F0502020204030204" pitchFamily="34" charset="0"/>
          </a:endParaRP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E28B-B80D-4F73-BF4A-866B64B55C08}">
      <dsp:nvSpPr>
        <dsp:cNvPr id="0" name=""/>
        <dsp:cNvSpPr/>
      </dsp:nvSpPr>
      <dsp:spPr>
        <a:xfrm>
          <a:off x="4068" y="13713"/>
          <a:ext cx="2446213" cy="51738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b="1" kern="1200">
              <a:latin typeface="+mn-lt"/>
              <a:ea typeface="Tahoma" panose="020B0604030504040204" pitchFamily="34" charset="0"/>
              <a:cs typeface="Tahoma" panose="020B0604030504040204" pitchFamily="34" charset="0"/>
            </a:rPr>
            <a:t>INCLUSIVE</a:t>
          </a:r>
          <a:r>
            <a:rPr lang="en-GB" sz="1500" b="1" kern="1200">
              <a:latin typeface="+mn-lt"/>
            </a:rPr>
            <a:t> </a:t>
          </a:r>
          <a:r>
            <a:rPr lang="en-GB" sz="1500" b="1" kern="1200">
              <a:latin typeface="+mn-lt"/>
              <a:ea typeface="Tahoma" panose="020B0604030504040204" pitchFamily="34" charset="0"/>
              <a:cs typeface="Tahoma" panose="020B0604030504040204" pitchFamily="34" charset="0"/>
            </a:rPr>
            <a:t>CULTURE</a:t>
          </a:r>
          <a:endParaRPr lang="en-GB" sz="1500" kern="1200">
            <a:latin typeface="+mn-lt"/>
            <a:ea typeface="Tahoma" panose="020B0604030504040204" pitchFamily="34" charset="0"/>
            <a:cs typeface="Tahoma" panose="020B0604030504040204" pitchFamily="34" charset="0"/>
          </a:endParaRPr>
        </a:p>
      </dsp:txBody>
      <dsp:txXfrm>
        <a:off x="4068" y="13713"/>
        <a:ext cx="2446213" cy="517388"/>
      </dsp:txXfrm>
    </dsp:sp>
    <dsp:sp modelId="{9D5CDA77-B28C-4996-85FF-7F8B86B39320}">
      <dsp:nvSpPr>
        <dsp:cNvPr id="0" name=""/>
        <dsp:cNvSpPr/>
      </dsp:nvSpPr>
      <dsp:spPr>
        <a:xfrm>
          <a:off x="4068" y="531102"/>
          <a:ext cx="2446213" cy="46116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Build trust and confidence within our workforce creating an open and transparent environment.</a:t>
          </a:r>
        </a:p>
        <a:p>
          <a:pPr marL="114300" lvl="1" indent="-114300" algn="l" defTabSz="66675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Develop mechanisms for two-way feedback and participation in decision making.</a:t>
          </a:r>
        </a:p>
        <a:p>
          <a:pPr marL="114300" lvl="1" indent="-114300" algn="l" defTabSz="66675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Create a diverse workforce that considers and meets the needs of our diverse communities.</a:t>
          </a:r>
        </a:p>
        <a:p>
          <a:pPr marL="114300" lvl="1" indent="-114300" algn="l" defTabSz="66675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6675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Encourage safe spaces for open discussions and difficult conversations in a non-judgemental manner.</a:t>
          </a:r>
        </a:p>
      </dsp:txBody>
      <dsp:txXfrm>
        <a:off x="4068" y="531102"/>
        <a:ext cx="2446213" cy="4611600"/>
      </dsp:txXfrm>
    </dsp:sp>
    <dsp:sp modelId="{2553D8C5-159E-41AD-A7AC-4CEA959CB53D}">
      <dsp:nvSpPr>
        <dsp:cNvPr id="0" name=""/>
        <dsp:cNvSpPr/>
      </dsp:nvSpPr>
      <dsp:spPr>
        <a:xfrm>
          <a:off x="2792751" y="13713"/>
          <a:ext cx="2446213" cy="51738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b="1" kern="1200">
              <a:latin typeface="+mn-lt"/>
              <a:ea typeface="Tahoma" panose="020B0604030504040204" pitchFamily="34" charset="0"/>
              <a:cs typeface="Tahoma" panose="020B0604030504040204" pitchFamily="34" charset="0"/>
            </a:rPr>
            <a:t>PROMOTE EQUALITY AND DIVERSITY</a:t>
          </a:r>
        </a:p>
      </dsp:txBody>
      <dsp:txXfrm>
        <a:off x="2792751" y="13713"/>
        <a:ext cx="2446213" cy="517388"/>
      </dsp:txXfrm>
    </dsp:sp>
    <dsp:sp modelId="{545181C1-140B-44D9-86D9-123378E3F64A}">
      <dsp:nvSpPr>
        <dsp:cNvPr id="0" name=""/>
        <dsp:cNvSpPr/>
      </dsp:nvSpPr>
      <dsp:spPr>
        <a:xfrm>
          <a:off x="2792751" y="531102"/>
          <a:ext cx="2446213" cy="46116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Treat everyone fairly and impartially.</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Be friendly towards one another and create a supportive environment.</a:t>
          </a:r>
        </a:p>
        <a:p>
          <a:pPr marL="114300" lvl="1" indent="-114300" algn="l" defTabSz="622300">
            <a:lnSpc>
              <a:spcPct val="90000"/>
            </a:lnSpc>
            <a:spcBef>
              <a:spcPct val="0"/>
            </a:spcBef>
            <a:spcAft>
              <a:spcPct val="15000"/>
            </a:spcAft>
            <a:buFont typeface="Wingdings" panose="05000000000000000000" pitchFamily="2" charset="2"/>
            <a:buNone/>
          </a:pPr>
          <a:r>
            <a:rPr lang="en-GB" sz="1500" kern="1200">
              <a:latin typeface="+mn-lt"/>
              <a:ea typeface="Tahoma" panose="020B0604030504040204" pitchFamily="34" charset="0"/>
              <a:cs typeface="Tahoma" panose="020B0604030504040204" pitchFamily="34" charset="0"/>
            </a:rPr>
            <a:t> </a:t>
          </a: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Create an organisational culture that benefits everyone.</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Communicate that any type of bullying, harassment and discrimination is unacceptable.</a:t>
          </a:r>
        </a:p>
      </dsp:txBody>
      <dsp:txXfrm>
        <a:off x="2792751" y="531102"/>
        <a:ext cx="2446213" cy="4611600"/>
      </dsp:txXfrm>
    </dsp:sp>
    <dsp:sp modelId="{4F0A4799-0A46-4E8D-B488-E0D650998AE3}">
      <dsp:nvSpPr>
        <dsp:cNvPr id="0" name=""/>
        <dsp:cNvSpPr/>
      </dsp:nvSpPr>
      <dsp:spPr>
        <a:xfrm>
          <a:off x="5581434" y="13713"/>
          <a:ext cx="2446213" cy="51738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22300">
            <a:lnSpc>
              <a:spcPct val="90000"/>
            </a:lnSpc>
            <a:spcBef>
              <a:spcPct val="0"/>
            </a:spcBef>
            <a:spcAft>
              <a:spcPct val="35000"/>
            </a:spcAft>
            <a:buNone/>
          </a:pPr>
          <a:r>
            <a:rPr lang="en-GB" sz="1500" b="1" kern="1200">
              <a:latin typeface="+mn-lt"/>
              <a:ea typeface="Tahoma" panose="020B0604030504040204" pitchFamily="34" charset="0"/>
              <a:cs typeface="Tahoma" panose="020B0604030504040204" pitchFamily="34" charset="0"/>
            </a:rPr>
            <a:t>Respect others</a:t>
          </a:r>
        </a:p>
      </dsp:txBody>
      <dsp:txXfrm>
        <a:off x="5581434" y="13713"/>
        <a:ext cx="2446213" cy="517388"/>
      </dsp:txXfrm>
    </dsp:sp>
    <dsp:sp modelId="{FA6BE5F8-3496-4B63-9BB2-1E995EB07452}">
      <dsp:nvSpPr>
        <dsp:cNvPr id="0" name=""/>
        <dsp:cNvSpPr/>
      </dsp:nvSpPr>
      <dsp:spPr>
        <a:xfrm>
          <a:off x="5581434" y="531102"/>
          <a:ext cx="2446213" cy="46116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Listen and value the views and opinions of others.</a:t>
          </a:r>
        </a:p>
        <a:p>
          <a:pPr marL="114300" lvl="1" indent="-114300" algn="l" defTabSz="622300">
            <a:lnSpc>
              <a:spcPct val="90000"/>
            </a:lnSpc>
            <a:spcBef>
              <a:spcPct val="0"/>
            </a:spcBef>
            <a:spcAft>
              <a:spcPct val="15000"/>
            </a:spcAft>
            <a:buFont typeface="Wingdings" panose="05000000000000000000" pitchFamily="2" charset="2"/>
            <a:buNone/>
          </a:pPr>
          <a:r>
            <a:rPr lang="en-GB" sz="1500" kern="1200">
              <a:latin typeface="+mn-lt"/>
              <a:ea typeface="Tahoma" panose="020B0604030504040204" pitchFamily="34" charset="0"/>
              <a:cs typeface="Tahoma" panose="020B0604030504040204" pitchFamily="34" charset="0"/>
            </a:rPr>
            <a:t> </a:t>
          </a: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Treat everyone with dignity and respect.</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Value and celebrate the diverse experience, perspectives and cultures of others.</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Always use appropriate language in conversation with others.</a:t>
          </a:r>
        </a:p>
      </dsp:txBody>
      <dsp:txXfrm>
        <a:off x="5581434" y="531102"/>
        <a:ext cx="2446213" cy="4611600"/>
      </dsp:txXfrm>
    </dsp:sp>
    <dsp:sp modelId="{BA1E751C-5B12-46E6-A634-E878BAF5093A}">
      <dsp:nvSpPr>
        <dsp:cNvPr id="0" name=""/>
        <dsp:cNvSpPr/>
      </dsp:nvSpPr>
      <dsp:spPr>
        <a:xfrm>
          <a:off x="8370117" y="13713"/>
          <a:ext cx="2446213" cy="51738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22300">
            <a:lnSpc>
              <a:spcPct val="90000"/>
            </a:lnSpc>
            <a:spcBef>
              <a:spcPct val="0"/>
            </a:spcBef>
            <a:spcAft>
              <a:spcPct val="35000"/>
            </a:spcAft>
            <a:buNone/>
          </a:pPr>
          <a:r>
            <a:rPr lang="en-GB" sz="1500" b="1" kern="1200">
              <a:latin typeface="+mn-lt"/>
              <a:ea typeface="Tahoma" panose="020B0604030504040204" pitchFamily="34" charset="0"/>
              <a:cs typeface="Tahoma" panose="020B0604030504040204" pitchFamily="34" charset="0"/>
            </a:rPr>
            <a:t>OWNERSHIP AND ACCOUNTABILITY</a:t>
          </a:r>
        </a:p>
      </dsp:txBody>
      <dsp:txXfrm>
        <a:off x="8370117" y="13713"/>
        <a:ext cx="2446213" cy="517388"/>
      </dsp:txXfrm>
    </dsp:sp>
    <dsp:sp modelId="{39E6E288-9A75-4B11-A51B-AB927B11506E}">
      <dsp:nvSpPr>
        <dsp:cNvPr id="0" name=""/>
        <dsp:cNvSpPr/>
      </dsp:nvSpPr>
      <dsp:spPr>
        <a:xfrm>
          <a:off x="8370117" y="531102"/>
          <a:ext cx="2446213" cy="46116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Challenge negative attitudes and behaviours which are not aligned to our GC Values.</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Encourage people to report incidents.</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Empower colleagues to explore a range of EDI topics through self-guided learning and education.</a:t>
          </a:r>
        </a:p>
        <a:p>
          <a:pPr marL="114300" lvl="1" indent="-114300" algn="l" defTabSz="622300">
            <a:lnSpc>
              <a:spcPct val="90000"/>
            </a:lnSpc>
            <a:spcBef>
              <a:spcPct val="0"/>
            </a:spcBef>
            <a:spcAft>
              <a:spcPct val="15000"/>
            </a:spcAft>
            <a:buFont typeface="Wingdings" panose="05000000000000000000" pitchFamily="2" charset="2"/>
            <a:buNone/>
          </a:pPr>
          <a:endParaRPr lang="en-GB" sz="1500" kern="1200">
            <a:latin typeface="+mn-lt"/>
            <a:ea typeface="Tahoma" panose="020B0604030504040204" pitchFamily="34" charset="0"/>
            <a:cs typeface="Tahoma" panose="020B0604030504040204" pitchFamily="34" charset="0"/>
          </a:endParaRPr>
        </a:p>
        <a:p>
          <a:pPr marL="114300" lvl="1" indent="-114300" algn="l" defTabSz="622300">
            <a:lnSpc>
              <a:spcPct val="90000"/>
            </a:lnSpc>
            <a:spcBef>
              <a:spcPct val="0"/>
            </a:spcBef>
            <a:spcAft>
              <a:spcPct val="15000"/>
            </a:spcAft>
            <a:buFont typeface="Wingdings" panose="05000000000000000000" pitchFamily="2" charset="2"/>
            <a:buChar char="ü"/>
          </a:pPr>
          <a:r>
            <a:rPr lang="en-GB" sz="1500" kern="1200">
              <a:latin typeface="+mn-lt"/>
              <a:ea typeface="Tahoma" panose="020B0604030504040204" pitchFamily="34" charset="0"/>
              <a:cs typeface="Tahoma" panose="020B0604030504040204" pitchFamily="34" charset="0"/>
            </a:rPr>
            <a:t>Recognise the need for learning and development for all in this area so we can actively support colleagues to do the right thing.</a:t>
          </a:r>
        </a:p>
      </dsp:txBody>
      <dsp:txXfrm>
        <a:off x="8370117" y="531102"/>
        <a:ext cx="2446213" cy="4611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C0340-78F5-4E62-A9F2-1CF21FC89328}">
      <dsp:nvSpPr>
        <dsp:cNvPr id="0" name=""/>
        <dsp:cNvSpPr/>
      </dsp:nvSpPr>
      <dsp:spPr>
        <a:xfrm>
          <a:off x="4050983" y="968852"/>
          <a:ext cx="2413632" cy="241363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EDI Steering Committee</a:t>
          </a:r>
        </a:p>
      </dsp:txBody>
      <dsp:txXfrm>
        <a:off x="4404451" y="1322320"/>
        <a:ext cx="1706696" cy="1706696"/>
      </dsp:txXfrm>
    </dsp:sp>
    <dsp:sp modelId="{7A627068-A0A5-4DC5-AF8E-B54F1681D6A1}">
      <dsp:nvSpPr>
        <dsp:cNvPr id="0" name=""/>
        <dsp:cNvSpPr/>
      </dsp:nvSpPr>
      <dsp:spPr>
        <a:xfrm>
          <a:off x="4654391" y="430"/>
          <a:ext cx="1206816" cy="120681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Age</a:t>
          </a:r>
        </a:p>
      </dsp:txBody>
      <dsp:txXfrm>
        <a:off x="4831125" y="177164"/>
        <a:ext cx="853348" cy="853348"/>
      </dsp:txXfrm>
    </dsp:sp>
    <dsp:sp modelId="{36201AB2-A0B7-4E6D-9A13-C629DE472455}">
      <dsp:nvSpPr>
        <dsp:cNvPr id="0" name=""/>
        <dsp:cNvSpPr/>
      </dsp:nvSpPr>
      <dsp:spPr>
        <a:xfrm>
          <a:off x="5765843" y="460809"/>
          <a:ext cx="1206816" cy="120681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err="1"/>
            <a:t>EmbRace</a:t>
          </a:r>
          <a:endParaRPr lang="en-GB" sz="1200" kern="1200"/>
        </a:p>
      </dsp:txBody>
      <dsp:txXfrm>
        <a:off x="5942577" y="637543"/>
        <a:ext cx="853348" cy="853348"/>
      </dsp:txXfrm>
    </dsp:sp>
    <dsp:sp modelId="{F3853AB0-0219-4BA6-B3F3-90D9BA2242FF}">
      <dsp:nvSpPr>
        <dsp:cNvPr id="0" name=""/>
        <dsp:cNvSpPr/>
      </dsp:nvSpPr>
      <dsp:spPr>
        <a:xfrm>
          <a:off x="6226221" y="1572260"/>
          <a:ext cx="1206816" cy="120681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Health and Wellbeing</a:t>
          </a:r>
        </a:p>
      </dsp:txBody>
      <dsp:txXfrm>
        <a:off x="6402955" y="1748994"/>
        <a:ext cx="853348" cy="853348"/>
      </dsp:txXfrm>
    </dsp:sp>
    <dsp:sp modelId="{9F3E0269-8DBB-4565-8FE1-C353305BA6F1}">
      <dsp:nvSpPr>
        <dsp:cNvPr id="0" name=""/>
        <dsp:cNvSpPr/>
      </dsp:nvSpPr>
      <dsp:spPr>
        <a:xfrm>
          <a:off x="5765843" y="2683712"/>
          <a:ext cx="1206816" cy="120681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LGBTQ+</a:t>
          </a:r>
        </a:p>
      </dsp:txBody>
      <dsp:txXfrm>
        <a:off x="5942577" y="2860446"/>
        <a:ext cx="853348" cy="853348"/>
      </dsp:txXfrm>
    </dsp:sp>
    <dsp:sp modelId="{B195AB70-C791-466C-8FC8-0A1AF6BBD505}">
      <dsp:nvSpPr>
        <dsp:cNvPr id="0" name=""/>
        <dsp:cNvSpPr/>
      </dsp:nvSpPr>
      <dsp:spPr>
        <a:xfrm>
          <a:off x="4654391" y="3144090"/>
          <a:ext cx="1206816" cy="120681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Military Veteran/Reservists</a:t>
          </a:r>
        </a:p>
      </dsp:txBody>
      <dsp:txXfrm>
        <a:off x="4831125" y="3320824"/>
        <a:ext cx="853348" cy="853348"/>
      </dsp:txXfrm>
    </dsp:sp>
    <dsp:sp modelId="{E11BA90D-6D70-4825-B8FD-BE3492329B46}">
      <dsp:nvSpPr>
        <dsp:cNvPr id="0" name=""/>
        <dsp:cNvSpPr/>
      </dsp:nvSpPr>
      <dsp:spPr>
        <a:xfrm>
          <a:off x="3542940" y="2683712"/>
          <a:ext cx="1206816" cy="120681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Parents and Carers</a:t>
          </a:r>
        </a:p>
      </dsp:txBody>
      <dsp:txXfrm>
        <a:off x="3719674" y="2860446"/>
        <a:ext cx="853348" cy="853348"/>
      </dsp:txXfrm>
    </dsp:sp>
    <dsp:sp modelId="{B06A46B1-B6C6-4EB5-852A-9C82029A0747}">
      <dsp:nvSpPr>
        <dsp:cNvPr id="0" name=""/>
        <dsp:cNvSpPr/>
      </dsp:nvSpPr>
      <dsp:spPr>
        <a:xfrm>
          <a:off x="3082561" y="1572260"/>
          <a:ext cx="1206816" cy="120681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Religion and Faith</a:t>
          </a:r>
        </a:p>
      </dsp:txBody>
      <dsp:txXfrm>
        <a:off x="3259295" y="1748994"/>
        <a:ext cx="853348" cy="853348"/>
      </dsp:txXfrm>
    </dsp:sp>
    <dsp:sp modelId="{3058AD60-022F-48D9-85F5-AABED65E0018}">
      <dsp:nvSpPr>
        <dsp:cNvPr id="0" name=""/>
        <dsp:cNvSpPr/>
      </dsp:nvSpPr>
      <dsp:spPr>
        <a:xfrm>
          <a:off x="3542940" y="460809"/>
          <a:ext cx="1206816" cy="120681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a:t>Women</a:t>
          </a:r>
        </a:p>
      </dsp:txBody>
      <dsp:txXfrm>
        <a:off x="3719674" y="637543"/>
        <a:ext cx="853348" cy="853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A20CD-3961-4DD2-82D8-440CF4F68494}">
      <dsp:nvSpPr>
        <dsp:cNvPr id="0" name=""/>
        <dsp:cNvSpPr/>
      </dsp:nvSpPr>
      <dsp:spPr>
        <a:xfrm>
          <a:off x="0" y="0"/>
          <a:ext cx="4651205"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FA2C2-612B-4F7A-AC36-5844DD03015A}">
      <dsp:nvSpPr>
        <dsp:cNvPr id="0" name=""/>
        <dsp:cNvSpPr/>
      </dsp:nvSpPr>
      <dsp:spPr>
        <a:xfrm>
          <a:off x="311320" y="232000"/>
          <a:ext cx="566037" cy="566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CE03A-E399-4A92-8FF2-24B115A7632D}">
      <dsp:nvSpPr>
        <dsp:cNvPr id="0" name=""/>
        <dsp:cNvSpPr/>
      </dsp:nvSpPr>
      <dsp:spPr>
        <a:xfrm>
          <a:off x="1188678" y="439"/>
          <a:ext cx="3462526"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22350">
            <a:lnSpc>
              <a:spcPct val="100000"/>
            </a:lnSpc>
            <a:spcBef>
              <a:spcPct val="0"/>
            </a:spcBef>
            <a:spcAft>
              <a:spcPct val="35000"/>
            </a:spcAft>
            <a:buNone/>
          </a:pPr>
          <a:r>
            <a:rPr lang="en-GB" sz="2300" kern="1200"/>
            <a:t>Any questions?</a:t>
          </a:r>
          <a:endParaRPr lang="en-US" sz="2300" kern="1200"/>
        </a:p>
      </dsp:txBody>
      <dsp:txXfrm>
        <a:off x="1188678" y="439"/>
        <a:ext cx="3462526" cy="1029158"/>
      </dsp:txXfrm>
    </dsp:sp>
    <dsp:sp modelId="{4D8A8575-119C-46B3-B3C8-41935BCC9962}">
      <dsp:nvSpPr>
        <dsp:cNvPr id="0" name=""/>
        <dsp:cNvSpPr/>
      </dsp:nvSpPr>
      <dsp:spPr>
        <a:xfrm>
          <a:off x="0" y="1286888"/>
          <a:ext cx="4651205"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D3B0A-9E82-400B-8E9B-43712D40F086}">
      <dsp:nvSpPr>
        <dsp:cNvPr id="0" name=""/>
        <dsp:cNvSpPr/>
      </dsp:nvSpPr>
      <dsp:spPr>
        <a:xfrm>
          <a:off x="311320" y="1518448"/>
          <a:ext cx="566037" cy="566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5224F-AE43-4348-B42A-227D1C349E57}">
      <dsp:nvSpPr>
        <dsp:cNvPr id="0" name=""/>
        <dsp:cNvSpPr/>
      </dsp:nvSpPr>
      <dsp:spPr>
        <a:xfrm>
          <a:off x="1188678" y="1286888"/>
          <a:ext cx="3462526"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22350">
            <a:lnSpc>
              <a:spcPct val="100000"/>
            </a:lnSpc>
            <a:spcBef>
              <a:spcPct val="0"/>
            </a:spcBef>
            <a:spcAft>
              <a:spcPct val="35000"/>
            </a:spcAft>
            <a:buNone/>
          </a:pPr>
          <a:r>
            <a:rPr lang="en-GB" sz="2300" kern="1200"/>
            <a:t>Any key takeaways to share?</a:t>
          </a:r>
          <a:endParaRPr lang="en-US" sz="2300" kern="1200"/>
        </a:p>
      </dsp:txBody>
      <dsp:txXfrm>
        <a:off x="1188678" y="1286888"/>
        <a:ext cx="3462526" cy="1029158"/>
      </dsp:txXfrm>
    </dsp:sp>
    <dsp:sp modelId="{846FDF11-E72A-4154-980B-4D9E657AC7D7}">
      <dsp:nvSpPr>
        <dsp:cNvPr id="0" name=""/>
        <dsp:cNvSpPr/>
      </dsp:nvSpPr>
      <dsp:spPr>
        <a:xfrm>
          <a:off x="0" y="2573336"/>
          <a:ext cx="4651205"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BB952-5425-45B5-8BF0-940CA1005747}">
      <dsp:nvSpPr>
        <dsp:cNvPr id="0" name=""/>
        <dsp:cNvSpPr/>
      </dsp:nvSpPr>
      <dsp:spPr>
        <a:xfrm>
          <a:off x="311320" y="2804897"/>
          <a:ext cx="566037" cy="5660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2DB8F-6E10-4F2D-9649-417694D42D54}">
      <dsp:nvSpPr>
        <dsp:cNvPr id="0" name=""/>
        <dsp:cNvSpPr/>
      </dsp:nvSpPr>
      <dsp:spPr>
        <a:xfrm>
          <a:off x="1188678" y="2573336"/>
          <a:ext cx="3462526"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22350">
            <a:lnSpc>
              <a:spcPct val="100000"/>
            </a:lnSpc>
            <a:spcBef>
              <a:spcPct val="0"/>
            </a:spcBef>
            <a:spcAft>
              <a:spcPct val="35000"/>
            </a:spcAft>
            <a:buNone/>
          </a:pPr>
          <a:r>
            <a:rPr lang="en-US" sz="2300" kern="1200"/>
            <a:t>Email edi@growthco.uk with queries</a:t>
          </a:r>
        </a:p>
      </dsp:txBody>
      <dsp:txXfrm>
        <a:off x="1188678" y="2573336"/>
        <a:ext cx="3462526" cy="10291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9FAE3-1267-412A-B3CC-FD1BB839887A}"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DB3FA-2A6F-4172-A9A0-E0DA89C09E96}" type="slidenum">
              <a:rPr lang="en-GB" smtClean="0"/>
              <a:t>‹#›</a:t>
            </a:fld>
            <a:endParaRPr lang="en-GB"/>
          </a:p>
        </p:txBody>
      </p:sp>
    </p:spTree>
    <p:extLst>
      <p:ext uri="{BB962C8B-B14F-4D97-AF65-F5344CB8AC3E}">
        <p14:creationId xmlns:p14="http://schemas.microsoft.com/office/powerpoint/2010/main" val="386923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DI@growthco.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solidFill>
                <a:srgbClr val="222222"/>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D97DB3FA-2A6F-4172-A9A0-E0DA89C09E96}" type="slidenum">
              <a:rPr lang="en-GB" smtClean="0"/>
              <a:t>1</a:t>
            </a:fld>
            <a:endParaRPr lang="en-GB"/>
          </a:p>
        </p:txBody>
      </p:sp>
    </p:spTree>
    <p:extLst>
      <p:ext uri="{BB962C8B-B14F-4D97-AF65-F5344CB8AC3E}">
        <p14:creationId xmlns:p14="http://schemas.microsoft.com/office/powerpoint/2010/main" val="80910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It is everyone's collective responsibility from the top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Segoe UI" panose="020B0502040204020203" pitchFamily="34" charset="0"/>
              </a:rPr>
              <a:t>Here’s a few of the key components that will help us to build on an inclusive culture at GC.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Segoe UI" panose="020B0502040204020203" pitchFamily="34" charset="0"/>
              </a:rPr>
              <a:t>Promoting Allyship at GC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13537"/>
                </a:solidFill>
                <a:effectLst/>
                <a:latin typeface="Lato" panose="020F0502020204030203" pitchFamily="34" charset="0"/>
              </a:rPr>
              <a:t>We all have a responsibility to create an inclusive workplace, so we encourage everyone at GC to take an active role as an ally to others. Actions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313537"/>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13537"/>
                </a:solidFill>
                <a:effectLst/>
                <a:latin typeface="Lato" panose="020F0502020204030203" pitchFamily="34" charset="0"/>
              </a:rPr>
              <a:t>1. Listen, pay attention and educate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13537"/>
                </a:solidFill>
                <a:effectLst/>
                <a:latin typeface="Lato" panose="020F0502020204030203" pitchFamily="34" charset="0"/>
              </a:rPr>
              <a:t>2. Speak up (but not over the people you are trying to support) and challenge inappropriate behaviours or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13537"/>
                </a:solidFill>
                <a:effectLst/>
                <a:latin typeface="Lato" panose="020F0502020204030203" pitchFamily="34" charset="0"/>
              </a:rPr>
              <a:t>3. Don't be afraid to get things wrong along the way but make sure you learn from any mistakes and apologise where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313537"/>
                </a:solidFill>
                <a:effectLst/>
                <a:latin typeface="Lato" panose="020F0502020204030203" pitchFamily="34" charset="0"/>
              </a:rPr>
              <a:t>*Ally is a verb not a noun. It's an ongoing active process, so get involved where you can with the above points and help normalise the term allyship.</a:t>
            </a:r>
            <a:endParaRPr lang="en-GB"/>
          </a:p>
        </p:txBody>
      </p:sp>
      <p:sp>
        <p:nvSpPr>
          <p:cNvPr id="4" name="Slide Number Placeholder 3"/>
          <p:cNvSpPr>
            <a:spLocks noGrp="1"/>
          </p:cNvSpPr>
          <p:nvPr>
            <p:ph type="sldNum" sz="quarter" idx="5"/>
          </p:nvPr>
        </p:nvSpPr>
        <p:spPr/>
        <p:txBody>
          <a:bodyPr/>
          <a:lstStyle/>
          <a:p>
            <a:fld id="{DF6ADEFB-AC38-4E63-853F-29EDB710D096}" type="slidenum">
              <a:rPr lang="en-GB" smtClean="0"/>
              <a:t>11</a:t>
            </a:fld>
            <a:endParaRPr lang="en-GB"/>
          </a:p>
        </p:txBody>
      </p:sp>
    </p:spTree>
    <p:extLst>
      <p:ext uri="{BB962C8B-B14F-4D97-AF65-F5344CB8AC3E}">
        <p14:creationId xmlns:p14="http://schemas.microsoft.com/office/powerpoint/2010/main" val="227365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foster psychological safety, we need to ensure people feel included, safe to learn, and safe to contribute and challenge the status quo without fear of being embarrassed or punished in some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Here’s a reminder of </a:t>
            </a:r>
            <a:r>
              <a:rPr lang="en-GB" sz="1200">
                <a:effectLst/>
                <a:latin typeface="Calibri" panose="020F0502020204030204" pitchFamily="34" charset="0"/>
                <a:ea typeface="Calibri" panose="020F0502020204030204" pitchFamily="34" charset="0"/>
                <a:cs typeface="Arial" panose="020B0604020202020204" pitchFamily="34" charset="0"/>
              </a:rPr>
              <a:t>the key principles of the Dignity at Work Charter which support the Dignity at Work Policy and our values.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a:effectLst/>
                <a:latin typeface="Calibri" panose="020F0502020204030204" pitchFamily="34" charset="0"/>
                <a:ea typeface="Calibri" panose="020F0502020204030204" pitchFamily="34" charset="0"/>
                <a:cs typeface="Arial" panose="020B0604020202020204" pitchFamily="34" charset="0"/>
              </a:rPr>
            </a:br>
            <a:r>
              <a:rPr lang="en-GB" sz="1200">
                <a:effectLst/>
                <a:latin typeface="Calibri" panose="020F0502020204030204" pitchFamily="34" charset="0"/>
                <a:ea typeface="Calibri" panose="020F0502020204030204" pitchFamily="34" charset="0"/>
                <a:cs typeface="Arial" panose="020B0604020202020204" pitchFamily="34" charset="0"/>
              </a:rPr>
              <a:t>So next we’re going to look at some of the key EDI statistics which help us to measure our impact…</a:t>
            </a:r>
          </a:p>
          <a:p>
            <a:pPr marL="0" marR="0" lvl="0" indent="0" algn="l" defTabSz="914400">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Calibri"/>
            </a:endParaRPr>
          </a:p>
          <a:p>
            <a:r>
              <a:rPr lang="en-GB">
                <a:latin typeface="Calibri"/>
                <a:ea typeface="Calibri"/>
                <a:cs typeface="Calibri"/>
              </a:rPr>
              <a:t>CARLA</a:t>
            </a:r>
            <a:endParaRPr lang="en-GB">
              <a:latin typeface="Calibri" panose="020F0502020204030204" pitchFamily="34" charset="0"/>
              <a:ea typeface="Calibri" panose="020F0502020204030204" pitchFamily="34" charset="0"/>
              <a:cs typeface="Calibri"/>
            </a:endParaRPr>
          </a:p>
          <a:p>
            <a:endParaRPr lang="en-GB">
              <a:latin typeface="Calibri" panose="020F0502020204030204" pitchFamily="34" charset="0"/>
              <a:ea typeface="Calibri" panose="020F0502020204030204" pitchFamily="34" charset="0"/>
              <a:cs typeface="Times New Roman" panose="02020603050405020304" pitchFamily="18" charset="0"/>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F6ADEFB-AC38-4E63-853F-29EDB710D096}" type="slidenum">
              <a:rPr lang="en-GB" smtClean="0"/>
              <a:t>12</a:t>
            </a:fld>
            <a:endParaRPr lang="en-GB"/>
          </a:p>
        </p:txBody>
      </p:sp>
    </p:spTree>
    <p:extLst>
      <p:ext uri="{BB962C8B-B14F-4D97-AF65-F5344CB8AC3E}">
        <p14:creationId xmlns:p14="http://schemas.microsoft.com/office/powerpoint/2010/main" val="33257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2000">
                <a:latin typeface="Arial"/>
                <a:ea typeface="Times New Roman" panose="02020603050405020304" pitchFamily="18" charset="0"/>
                <a:cs typeface="Arial"/>
              </a:rPr>
              <a:t>We</a:t>
            </a:r>
            <a:r>
              <a:rPr lang="en-GB" sz="2000" b="0">
                <a:effectLst/>
                <a:latin typeface="Arial"/>
                <a:ea typeface="Times New Roman" panose="02020603050405020304" pitchFamily="18" charset="0"/>
                <a:cs typeface="Arial"/>
              </a:rPr>
              <a:t> </a:t>
            </a:r>
            <a:r>
              <a:rPr lang="en-GB" sz="2000">
                <a:latin typeface="Arial"/>
                <a:ea typeface="Times New Roman" panose="02020603050405020304" pitchFamily="18" charset="0"/>
                <a:cs typeface="Arial"/>
              </a:rPr>
              <a:t>started measuring</a:t>
            </a:r>
            <a:r>
              <a:rPr lang="en-GB" sz="2000" b="0">
                <a:effectLst/>
                <a:latin typeface="Arial"/>
                <a:ea typeface="Times New Roman" panose="02020603050405020304" pitchFamily="18" charset="0"/>
                <a:cs typeface="Arial"/>
              </a:rPr>
              <a:t> our EDI data in </a:t>
            </a:r>
            <a:r>
              <a:rPr lang="en-GB" sz="2000">
                <a:latin typeface="Arial"/>
                <a:ea typeface="Times New Roman" panose="02020603050405020304" pitchFamily="18" charset="0"/>
                <a:cs typeface="Arial"/>
              </a:rPr>
              <a:t>2019/2020 and there</a:t>
            </a:r>
            <a:r>
              <a:rPr lang="en-GB" sz="2000" b="0">
                <a:effectLst/>
                <a:latin typeface="Arial"/>
                <a:ea typeface="Times New Roman" panose="02020603050405020304" pitchFamily="18" charset="0"/>
                <a:cs typeface="Arial"/>
              </a:rPr>
              <a:t> are clear measures from both our workforce data and </a:t>
            </a:r>
            <a:r>
              <a:rPr lang="en-GB" sz="1200" b="0">
                <a:effectLst/>
                <a:latin typeface="Arial"/>
                <a:ea typeface="Times New Roman" panose="02020603050405020304" pitchFamily="18" charset="0"/>
                <a:cs typeface="Arial"/>
              </a:rPr>
              <a:t>our third-party reviews that </a:t>
            </a:r>
            <a:r>
              <a:rPr lang="en-GB">
                <a:latin typeface="Arial"/>
                <a:ea typeface="Times New Roman" panose="02020603050405020304" pitchFamily="18" charset="0"/>
                <a:cs typeface="Arial"/>
              </a:rPr>
              <a:t>we've</a:t>
            </a:r>
            <a:r>
              <a:rPr lang="en-GB" sz="1200" b="0">
                <a:effectLst/>
                <a:latin typeface="Arial"/>
                <a:ea typeface="Times New Roman" panose="02020603050405020304" pitchFamily="18" charset="0"/>
                <a:cs typeface="Arial"/>
              </a:rPr>
              <a:t> made a significant shift </a:t>
            </a:r>
            <a:r>
              <a:rPr lang="en-GB">
                <a:latin typeface="Arial"/>
                <a:ea typeface="Times New Roman" panose="02020603050405020304" pitchFamily="18" charset="0"/>
                <a:cs typeface="Arial"/>
              </a:rPr>
              <a:t>between then and now to</a:t>
            </a:r>
            <a:r>
              <a:rPr lang="en-GB" sz="1200" b="0">
                <a:effectLst/>
                <a:latin typeface="Arial"/>
                <a:ea typeface="Times New Roman" panose="02020603050405020304" pitchFamily="18" charset="0"/>
                <a:cs typeface="Arial"/>
              </a:rPr>
              <a:t> become a more diverse and inclusive organisation.</a:t>
            </a:r>
            <a:r>
              <a:rPr lang="en-GB">
                <a:latin typeface="Arial"/>
                <a:ea typeface="Times New Roman" panose="02020603050405020304" pitchFamily="18" charset="0"/>
                <a:cs typeface="Arial"/>
              </a:rPr>
              <a:t> </a:t>
            </a:r>
            <a:endParaRPr lang="en-GB" sz="1200" b="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a:ea typeface="Times New Roman" panose="02020603050405020304" pitchFamily="18" charset="0"/>
                <a:cs typeface="Arial"/>
              </a:rPr>
              <a:t>We've</a:t>
            </a:r>
            <a:r>
              <a:rPr lang="en-GB" sz="1200" b="0">
                <a:effectLst/>
                <a:latin typeface="Arial"/>
                <a:ea typeface="Times New Roman" panose="02020603050405020304" pitchFamily="18" charset="0"/>
                <a:cs typeface="Arial"/>
              </a:rPr>
              <a:t> embedded EDI culturally through SMT commitment, education, awareness, policy change, and an empowered EDI network of colleagues.</a:t>
            </a:r>
            <a:endParaRPr lang="en-GB">
              <a:latin typeface="Arial"/>
              <a:cs typeface="Arial"/>
            </a:endParaRPr>
          </a:p>
        </p:txBody>
      </p:sp>
      <p:sp>
        <p:nvSpPr>
          <p:cNvPr id="4" name="Slide Number Placeholder 3"/>
          <p:cNvSpPr>
            <a:spLocks noGrp="1"/>
          </p:cNvSpPr>
          <p:nvPr>
            <p:ph type="sldNum" sz="quarter" idx="5"/>
          </p:nvPr>
        </p:nvSpPr>
        <p:spPr/>
        <p:txBody>
          <a:bodyPr/>
          <a:lstStyle/>
          <a:p>
            <a:fld id="{D97DB3FA-2A6F-4172-A9A0-E0DA89C09E96}" type="slidenum">
              <a:rPr lang="en-GB" smtClean="0"/>
              <a:t>13</a:t>
            </a:fld>
            <a:endParaRPr lang="en-GB"/>
          </a:p>
        </p:txBody>
      </p:sp>
    </p:spTree>
    <p:extLst>
      <p:ext uri="{BB962C8B-B14F-4D97-AF65-F5344CB8AC3E}">
        <p14:creationId xmlns:p14="http://schemas.microsoft.com/office/powerpoint/2010/main" val="4290807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Arial" panose="020B0604020202020204" pitchFamily="34" charset="0"/>
              <a:buChar char="•"/>
              <a:tabLst>
                <a:tab pos="457200" algn="l"/>
              </a:tabLst>
              <a:defRPr/>
            </a:pPr>
            <a:r>
              <a:rPr lang="en-GB" sz="1200" b="0">
                <a:effectLst/>
                <a:latin typeface="Arial"/>
                <a:ea typeface="Times New Roman" panose="02020603050405020304" pitchFamily="18" charset="0"/>
                <a:cs typeface="Arial"/>
              </a:rPr>
              <a:t>Since 2020 - overall </a:t>
            </a:r>
            <a:r>
              <a:rPr lang="en-GB">
                <a:latin typeface="Arial"/>
                <a:ea typeface="Times New Roman" panose="02020603050405020304" pitchFamily="18" charset="0"/>
                <a:cs typeface="Arial"/>
              </a:rPr>
              <a:t>- </a:t>
            </a:r>
            <a:r>
              <a:rPr lang="en-GB" sz="1200" b="0">
                <a:effectLst/>
                <a:latin typeface="Arial"/>
                <a:ea typeface="Times New Roman" panose="02020603050405020304" pitchFamily="18" charset="0"/>
                <a:cs typeface="Arial"/>
              </a:rPr>
              <a:t>our representation</a:t>
            </a:r>
            <a:r>
              <a:rPr lang="en-GB">
                <a:latin typeface="Arial"/>
                <a:ea typeface="Times New Roman" panose="02020603050405020304" pitchFamily="18" charset="0"/>
                <a:cs typeface="Arial"/>
              </a:rPr>
              <a:t> and</a:t>
            </a:r>
            <a:r>
              <a:rPr lang="en-GB" sz="1200" b="0">
                <a:effectLst/>
                <a:latin typeface="Arial"/>
                <a:ea typeface="Times New Roman" panose="02020603050405020304" pitchFamily="18" charset="0"/>
                <a:cs typeface="Arial"/>
              </a:rPr>
              <a:t> diversity profile has improved which is positive.</a:t>
            </a:r>
            <a:r>
              <a:rPr lang="en-GB">
                <a:latin typeface="Arial"/>
                <a:ea typeface="Times New Roman" panose="02020603050405020304" pitchFamily="18" charset="0"/>
                <a:cs typeface="Arial"/>
              </a:rPr>
              <a:t> </a:t>
            </a:r>
            <a:endParaRPr lang="en-GB" sz="1200" b="0">
              <a:effectLst/>
              <a:latin typeface="Arial"/>
              <a:ea typeface="Times New Roman" panose="02020603050405020304" pitchFamily="18" charset="0"/>
              <a:cs typeface="Arial"/>
            </a:endParaRPr>
          </a:p>
          <a:p>
            <a:pPr marL="342900" indent="-342900">
              <a:lnSpc>
                <a:spcPct val="107000"/>
              </a:lnSpc>
              <a:buFont typeface="Arial" panose="020B0604020202020204" pitchFamily="34" charset="0"/>
              <a:buChar char="•"/>
              <a:tabLst>
                <a:tab pos="457200" algn="l"/>
              </a:tabLst>
              <a:defRPr/>
            </a:pPr>
            <a:r>
              <a:rPr lang="en-GB" sz="1200" kern="100">
                <a:effectLst/>
                <a:latin typeface="Calibri"/>
                <a:ea typeface="Calibri"/>
                <a:cs typeface="Calibri"/>
              </a:rPr>
              <a:t>The analysis has shown that there were</a:t>
            </a:r>
            <a:r>
              <a:rPr lang="en-GB" kern="100">
                <a:latin typeface="Calibri"/>
                <a:ea typeface="Calibri"/>
                <a:cs typeface="Calibri"/>
              </a:rPr>
              <a:t> </a:t>
            </a:r>
            <a:r>
              <a:rPr lang="en-GB" sz="1200" kern="100">
                <a:effectLst/>
                <a:latin typeface="Calibri"/>
                <a:ea typeface="Calibri"/>
                <a:cs typeface="Calibri"/>
              </a:rPr>
              <a:t>significant improvements between 2020 and 2022</a:t>
            </a:r>
          </a:p>
          <a:p>
            <a:pPr marL="342900" indent="-342900">
              <a:lnSpc>
                <a:spcPct val="107000"/>
              </a:lnSpc>
              <a:buFont typeface="Arial" panose="020B0604020202020204" pitchFamily="34" charset="0"/>
              <a:buChar char="•"/>
              <a:tabLst>
                <a:tab pos="457200" algn="l"/>
              </a:tabLst>
              <a:defRPr/>
            </a:pPr>
            <a:r>
              <a:rPr lang="en-GB" kern="100">
                <a:latin typeface="Calibri"/>
                <a:ea typeface="Calibri"/>
                <a:cs typeface="Calibri"/>
              </a:rPr>
              <a:t>Our</a:t>
            </a:r>
            <a:r>
              <a:rPr lang="en-GB" sz="1200" kern="100">
                <a:effectLst/>
                <a:latin typeface="Calibri"/>
                <a:ea typeface="Calibri"/>
                <a:cs typeface="Calibri"/>
              </a:rPr>
              <a:t> data for this year is showing stability against </a:t>
            </a:r>
            <a:r>
              <a:rPr lang="en-GB" kern="100">
                <a:latin typeface="Calibri"/>
                <a:ea typeface="Calibri"/>
                <a:cs typeface="Calibri"/>
              </a:rPr>
              <a:t>our 2022</a:t>
            </a:r>
            <a:r>
              <a:rPr lang="en-GB" sz="1200" kern="100">
                <a:effectLst/>
                <a:latin typeface="Calibri"/>
                <a:ea typeface="Calibri"/>
                <a:cs typeface="Calibri"/>
              </a:rPr>
              <a:t> figures </a:t>
            </a:r>
            <a:r>
              <a:rPr lang="en-GB" kern="100">
                <a:latin typeface="Calibri"/>
                <a:ea typeface="Calibri"/>
                <a:cs typeface="Calibri"/>
              </a:rPr>
              <a:t>– although there is </a:t>
            </a:r>
            <a:r>
              <a:rPr lang="en-GB" sz="1200" kern="100">
                <a:effectLst/>
                <a:latin typeface="Calibri"/>
                <a:ea typeface="Calibri"/>
                <a:cs typeface="Calibri"/>
              </a:rPr>
              <a:t>a slight regression in some areas – shown here in red.</a:t>
            </a:r>
            <a:r>
              <a:rPr lang="en-GB" kern="100">
                <a:latin typeface="Calibri"/>
                <a:ea typeface="Calibri"/>
                <a:cs typeface="Calibri"/>
              </a:rPr>
              <a:t>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Lst>
              <a:defRPr/>
            </a:pPr>
            <a:endParaRPr lang="en-GB" sz="1200" b="0">
              <a:effectLst/>
              <a:latin typeface="Arial"/>
              <a:ea typeface="Times New Roman" panose="02020603050405020304" pitchFamily="18" charset="0"/>
              <a:cs typeface="Arial"/>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457200" algn="l"/>
              </a:tabLst>
              <a:defRPr/>
            </a:pPr>
            <a:r>
              <a:rPr lang="en-GB" sz="1200" b="1" kern="100">
                <a:effectLst/>
                <a:latin typeface="Calibri" panose="020F0502020204030204" pitchFamily="34" charset="0"/>
                <a:ea typeface="Calibri" panose="020F0502020204030204" pitchFamily="34" charset="0"/>
                <a:cs typeface="Calibri"/>
              </a:rPr>
              <a:t>So let’s take a look at each of these in turn:</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457200" algn="l"/>
              </a:tabLst>
              <a:defRPr/>
            </a:pPr>
            <a:endParaRPr lang="en-GB" sz="1200" b="1" kern="100">
              <a:effectLst/>
              <a:latin typeface="Calibri" panose="020F0502020204030204" pitchFamily="34" charset="0"/>
              <a:ea typeface="Calibri" panose="020F0502020204030204" pitchFamily="34" charset="0"/>
              <a:cs typeface="Calibri"/>
            </a:endParaRPr>
          </a:p>
          <a:p>
            <a:pPr marL="342900" indent="-342900">
              <a:lnSpc>
                <a:spcPct val="107000"/>
              </a:lnSpc>
              <a:buFont typeface="Arial" panose="020B0604020202020204" pitchFamily="34" charset="0"/>
              <a:buChar char="•"/>
              <a:tabLst>
                <a:tab pos="457200" algn="l"/>
              </a:tabLst>
            </a:pPr>
            <a:r>
              <a:rPr lang="en-GB" sz="1200" kern="100">
                <a:effectLst/>
                <a:latin typeface="Calibri"/>
                <a:ea typeface="Calibri"/>
                <a:cs typeface="Calibri"/>
              </a:rPr>
              <a:t>There’s been a positive increase in colleagues </a:t>
            </a:r>
            <a:r>
              <a:rPr lang="en-GB" kern="100">
                <a:latin typeface="Calibri"/>
                <a:ea typeface="Calibri"/>
                <a:cs typeface="Calibri"/>
              </a:rPr>
              <a:t>from</a:t>
            </a:r>
            <a:r>
              <a:rPr lang="en-GB" sz="1200" kern="100">
                <a:effectLst/>
                <a:latin typeface="Calibri"/>
                <a:ea typeface="Calibri"/>
                <a:cs typeface="Calibri"/>
              </a:rPr>
              <a:t> diverse ethnic communities over the past 3 years – it was 12% in 2020 and 16.5% in 2022. This year there’s been a slight decrease to 15.2</a:t>
            </a:r>
            <a:r>
              <a:rPr lang="en-GB" kern="100">
                <a:latin typeface="Calibri"/>
                <a:ea typeface="Calibri"/>
                <a:cs typeface="Calibri"/>
              </a:rPr>
              <a:t>% (shown here as a 1.3% differential).</a:t>
            </a:r>
            <a:r>
              <a:rPr lang="en-GB" sz="1200" kern="100">
                <a:effectLst/>
                <a:latin typeface="Calibri"/>
                <a:ea typeface="Calibri"/>
                <a:cs typeface="Calibri"/>
              </a:rPr>
              <a:t> Managers from diverse ethnic communities have remained the same at 6.2%.</a:t>
            </a:r>
          </a:p>
          <a:p>
            <a:pPr marL="342900" lvl="0" indent="-342900">
              <a:lnSpc>
                <a:spcPct val="107000"/>
              </a:lnSpc>
              <a:buFont typeface="Arial" panose="020B0604020202020204" pitchFamily="34" charset="0"/>
              <a:buChar char="•"/>
              <a:tabLst>
                <a:tab pos="457200" algn="l"/>
              </a:tabLst>
            </a:pPr>
            <a:r>
              <a:rPr lang="en-GB" sz="1200" kern="100">
                <a:effectLst/>
                <a:latin typeface="Calibri"/>
                <a:ea typeface="Calibri"/>
                <a:cs typeface="Calibri"/>
              </a:rPr>
              <a:t>The number of colleagues with a declared disability has increased from 9.7% in 2020 to 13.7% in 2023.</a:t>
            </a:r>
          </a:p>
          <a:p>
            <a:pPr marL="342900" lvl="0" indent="-342900">
              <a:lnSpc>
                <a:spcPct val="107000"/>
              </a:lnSpc>
              <a:spcAft>
                <a:spcPts val="800"/>
              </a:spcAft>
              <a:buFont typeface="Arial" panose="020B0604020202020204" pitchFamily="34" charset="0"/>
              <a:buChar char="•"/>
              <a:tabLst>
                <a:tab pos="457200" algn="l"/>
              </a:tabLst>
            </a:pPr>
            <a:r>
              <a:rPr lang="en-GB" sz="1200" kern="100">
                <a:effectLst/>
                <a:latin typeface="Calibri"/>
                <a:ea typeface="Calibri"/>
                <a:cs typeface="Calibri"/>
              </a:rPr>
              <a:t>GC’s gender split has remained stable. In 2022 it was at 38% male to 62% female; and in 2023 it was at 40% male to 60% female.</a:t>
            </a:r>
          </a:p>
          <a:p>
            <a:pPr marL="342900" indent="-342900" algn="just">
              <a:buFont typeface="Symbol" panose="05050102010706020507" pitchFamily="18" charset="2"/>
              <a:buChar char=""/>
            </a:pPr>
            <a:r>
              <a:rPr lang="en-GB" sz="1000">
                <a:effectLst/>
                <a:latin typeface="Arial"/>
                <a:ea typeface="Times New Roman" panose="02020603050405020304" pitchFamily="18" charset="0"/>
                <a:cs typeface="Arial"/>
              </a:rPr>
              <a:t>LGBTQ+ representation has remained</a:t>
            </a:r>
            <a:r>
              <a:rPr lang="en-GB" sz="1000">
                <a:latin typeface="Arial"/>
                <a:ea typeface="Times New Roman" panose="02020603050405020304" pitchFamily="18" charset="0"/>
                <a:cs typeface="Arial"/>
              </a:rPr>
              <a:t> relatively</a:t>
            </a:r>
            <a:r>
              <a:rPr lang="en-GB" sz="1000">
                <a:effectLst/>
                <a:latin typeface="Arial"/>
                <a:ea typeface="Times New Roman" panose="02020603050405020304" pitchFamily="18" charset="0"/>
                <a:cs typeface="Arial"/>
              </a:rPr>
              <a:t> stable since last year at around </a:t>
            </a:r>
            <a:r>
              <a:rPr lang="en-GB" sz="1000">
                <a:latin typeface="Arial"/>
                <a:ea typeface="Times New Roman" panose="02020603050405020304" pitchFamily="18" charset="0"/>
                <a:cs typeface="Arial"/>
              </a:rPr>
              <a:t>the 7</a:t>
            </a:r>
            <a:r>
              <a:rPr lang="en-GB" sz="1000">
                <a:effectLst/>
                <a:latin typeface="Arial"/>
                <a:ea typeface="Times New Roman" panose="02020603050405020304" pitchFamily="18" charset="0"/>
                <a:cs typeface="Arial"/>
              </a:rPr>
              <a:t>%</a:t>
            </a:r>
            <a:r>
              <a:rPr lang="en-GB" sz="1000">
                <a:latin typeface="Arial"/>
                <a:ea typeface="Times New Roman" panose="02020603050405020304" pitchFamily="18" charset="0"/>
                <a:cs typeface="Arial"/>
              </a:rPr>
              <a:t> mark.</a:t>
            </a:r>
            <a:endParaRPr lang="en-GB" sz="1000" strike="sngStrike" baseline="0">
              <a:effectLst/>
              <a:latin typeface="Arial"/>
              <a:ea typeface="Times New Roman" panose="02020603050405020304" pitchFamily="18" charset="0"/>
              <a:cs typeface="Arial"/>
            </a:endParaRPr>
          </a:p>
          <a:p>
            <a:pPr marL="171450" indent="-171450" algn="just">
              <a:buFont typeface="Arial" panose="020B0604020202020204" pitchFamily="34" charset="0"/>
              <a:buChar char="•"/>
            </a:pPr>
            <a:r>
              <a:rPr lang="en-GB" sz="1200">
                <a:solidFill>
                  <a:srgbClr val="000000"/>
                </a:solidFill>
                <a:effectLst/>
                <a:latin typeface="Arial"/>
                <a:ea typeface="Calibri"/>
                <a:cs typeface="Arial"/>
              </a:rPr>
              <a:t>The average age across GC is 41. And whilst age statistics haven’t changed overall, the proportion of 20-24 year olds has decreased by 1% and colleagues across the 50-64 age category have increased by 1%.</a:t>
            </a:r>
            <a:r>
              <a:rPr lang="en-GB" b="1">
                <a:solidFill>
                  <a:srgbClr val="000000"/>
                </a:solidFill>
                <a:latin typeface="Arial"/>
                <a:ea typeface="Calibri"/>
                <a:cs typeface="Arial"/>
              </a:rPr>
              <a:t>  </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000" b="0">
                <a:solidFill>
                  <a:srgbClr val="000000"/>
                </a:solidFill>
                <a:effectLst/>
                <a:latin typeface="Arial"/>
                <a:ea typeface="Calibri"/>
                <a:cs typeface="Arial"/>
              </a:rPr>
              <a:t>Last year we also started reporting on religion representation with the 3 biggest categories being Christianity (42%) no religion or faith (45%) and Islam (5.74%)</a:t>
            </a:r>
            <a:r>
              <a:rPr lang="en-GB" sz="1200" b="0">
                <a:solidFill>
                  <a:srgbClr val="000000"/>
                </a:solidFill>
                <a:effectLst/>
                <a:latin typeface="Arial"/>
                <a:ea typeface="Calibri"/>
                <a:cs typeface="Arial"/>
              </a:rPr>
              <a:t> as well as representation with Sikh, Hindu, Buddhist and Judaism.</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b="1" kern="100">
              <a:effectLst/>
              <a:latin typeface="Calibri"/>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200" b="1" kern="100">
                <a:effectLst/>
                <a:latin typeface="Calibri"/>
                <a:ea typeface="Calibri"/>
                <a:cs typeface="Calibri"/>
              </a:rPr>
              <a:t>We have showed solid progress since we started monitoring our performance in 2020, but one of the takeaways for me is that this is very much an ongoing journey and we need to continuously improve to ensure we become more representative of the communities we support. </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b="1" kern="100">
              <a:effectLst/>
              <a:latin typeface="Calibri"/>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b="1" i="0">
                <a:solidFill>
                  <a:srgbClr val="212121"/>
                </a:solidFill>
                <a:effectLst/>
                <a:latin typeface="Segoe UI" panose="020B0502040204020203" pitchFamily="34" charset="0"/>
              </a:rPr>
              <a:t>In terms of how we take this work forward – this is something we will look to explore through more tailored activity across Business Units, management engagement and corporate activity. </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200" b="1" kern="100">
              <a:effectLst/>
              <a:latin typeface="Calibri"/>
              <a:ea typeface="Calibri"/>
              <a:cs typeface="Calibri"/>
            </a:endParaRPr>
          </a:p>
          <a:p>
            <a:pPr algn="just">
              <a:defRPr/>
            </a:pPr>
            <a:r>
              <a:rPr lang="en-GB" sz="1200" b="0" kern="100">
                <a:effectLst/>
                <a:latin typeface="Calibri"/>
                <a:ea typeface="Calibri"/>
                <a:cs typeface="Calibri"/>
              </a:rPr>
              <a:t>I’m now going to touch on some of the things we’ve done over the last 12 months to make an impact and support us on that journey</a:t>
            </a:r>
            <a:r>
              <a:rPr lang="en-GB" kern="100">
                <a:latin typeface="Calibri"/>
                <a:ea typeface="Calibri"/>
                <a:cs typeface="Calibri"/>
              </a:rPr>
              <a:t> </a:t>
            </a:r>
            <a:endParaRPr lang="en-GB" sz="1000" b="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endParaRPr lang="en-GB" b="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a:cs typeface="Calibri"/>
              </a:rPr>
              <a:t> </a:t>
            </a: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14</a:t>
            </a:fld>
            <a:endParaRPr lang="en-GB"/>
          </a:p>
        </p:txBody>
      </p:sp>
    </p:spTree>
    <p:extLst>
      <p:ext uri="{BB962C8B-B14F-4D97-AF65-F5344CB8AC3E}">
        <p14:creationId xmlns:p14="http://schemas.microsoft.com/office/powerpoint/2010/main" val="342274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GB" sz="1200">
                <a:latin typeface="Arial"/>
                <a:cs typeface="Arial"/>
              </a:rPr>
              <a:t>The EDI S</a:t>
            </a:r>
            <a:r>
              <a:rPr lang="en-GB" sz="1200" b="0">
                <a:effectLst/>
                <a:latin typeface="Arial"/>
                <a:ea typeface="Times New Roman" panose="02020603050405020304" pitchFamily="18" charset="0"/>
                <a:cs typeface="Arial"/>
              </a:rPr>
              <a:t>teering Group, networks and chairs are now well established across the Group.</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There is a Senior Management Team sponsor each supporting one of our 8 EDI networks – this has been a welcomed approach that allows for a greater understanding of colleagues' experiences.</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There is increased communications and engagement with colleagues – as we continue to run regular awareness campaigns informed and shaped by our EDI networks. This includes keynote speakers; events; and regular blogs, newsletters and email communications covering a wide range of topics.</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We have made improvements to our family friendly benefits</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Made changes to our Dignity at Work policy and </a:t>
            </a:r>
            <a:r>
              <a:rPr lang="en-GB" sz="1200">
                <a:latin typeface="Arial"/>
                <a:ea typeface="Times New Roman" panose="02020603050405020304" pitchFamily="18" charset="0"/>
                <a:cs typeface="Arial"/>
              </a:rPr>
              <a:t>pr</a:t>
            </a:r>
            <a:r>
              <a:rPr lang="en-GB" sz="1200" b="0">
                <a:effectLst/>
                <a:latin typeface="Arial"/>
                <a:ea typeface="Times New Roman" panose="02020603050405020304" pitchFamily="18" charset="0"/>
                <a:cs typeface="Arial"/>
              </a:rPr>
              <a:t>ocedures to simplify reporting concerns – which Billie touched on earlier.</a:t>
            </a:r>
          </a:p>
          <a:p>
            <a:pPr marL="171450" indent="-171450" algn="just">
              <a:buFont typeface="Arial" panose="020B0604020202020204" pitchFamily="34" charset="0"/>
              <a:buChar char="•"/>
            </a:pPr>
            <a:r>
              <a:rPr lang="en-GB" sz="1200">
                <a:latin typeface="Arial"/>
                <a:cs typeface="Arial"/>
              </a:rPr>
              <a:t>We launched a new Menopause policy, guidance and training to offer the relevant support to all colleagues.</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We’ve introduced blind sifting to remove any unconscious bias through the shortlisting process.</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Our colleague survey has given us a deeper understanding of colleague engagement and experience.</a:t>
            </a:r>
          </a:p>
          <a:p>
            <a:pPr marL="171450" indent="-171450" algn="just">
              <a:buFont typeface="Arial" panose="020B0604020202020204" pitchFamily="34" charset="0"/>
              <a:buChar char="•"/>
            </a:pPr>
            <a:r>
              <a:rPr lang="en-GB" sz="1200" b="0">
                <a:effectLst/>
                <a:latin typeface="Arial"/>
                <a:ea typeface="Times New Roman" panose="02020603050405020304" pitchFamily="18" charset="0"/>
                <a:cs typeface="Arial"/>
              </a:rPr>
              <a:t>Our Gender and Ethnicity Pay Gaps remains low for the second year at </a:t>
            </a:r>
            <a:r>
              <a:rPr lang="en-GB" sz="1200" b="1">
                <a:effectLst/>
                <a:latin typeface="Arial"/>
                <a:ea typeface="Times New Roman" panose="02020603050405020304" pitchFamily="18" charset="0"/>
                <a:cs typeface="Arial"/>
              </a:rPr>
              <a:t>0.6%</a:t>
            </a:r>
            <a:r>
              <a:rPr lang="en-GB" sz="1200" b="0">
                <a:effectLst/>
                <a:latin typeface="Arial"/>
                <a:ea typeface="Times New Roman" panose="02020603050405020304" pitchFamily="18" charset="0"/>
                <a:cs typeface="Arial"/>
              </a:rPr>
              <a:t> and </a:t>
            </a:r>
            <a:r>
              <a:rPr lang="en-GB" sz="1200" b="1">
                <a:effectLst/>
                <a:latin typeface="Arial"/>
                <a:ea typeface="Times New Roman" panose="02020603050405020304" pitchFamily="18" charset="0"/>
                <a:cs typeface="Arial"/>
              </a:rPr>
              <a:t>1%</a:t>
            </a:r>
            <a:r>
              <a:rPr lang="en-GB" sz="1200" b="0">
                <a:effectLst/>
                <a:latin typeface="Arial"/>
                <a:ea typeface="Times New Roman" panose="02020603050405020304" pitchFamily="18" charset="0"/>
                <a:cs typeface="Arial"/>
              </a:rPr>
              <a:t> respectively (and that compares favourably to a </a:t>
            </a:r>
            <a:r>
              <a:rPr lang="en-GB" sz="1200" b="1">
                <a:effectLst/>
                <a:latin typeface="Arial"/>
                <a:ea typeface="Times New Roman" panose="02020603050405020304" pitchFamily="18" charset="0"/>
                <a:cs typeface="Arial"/>
              </a:rPr>
              <a:t>UK </a:t>
            </a:r>
            <a:r>
              <a:rPr lang="en-GB" b="1">
                <a:latin typeface="Arial"/>
                <a:ea typeface="Times New Roman" panose="02020603050405020304" pitchFamily="18" charset="0"/>
                <a:cs typeface="Arial"/>
              </a:rPr>
              <a:t>gender pay gap average</a:t>
            </a:r>
            <a:r>
              <a:rPr lang="en-GB" sz="1200" b="1">
                <a:effectLst/>
                <a:latin typeface="Arial"/>
                <a:ea typeface="Times New Roman" panose="02020603050405020304" pitchFamily="18" charset="0"/>
                <a:cs typeface="Arial"/>
              </a:rPr>
              <a:t> of 14.9%</a:t>
            </a:r>
            <a:r>
              <a:rPr lang="en-GB" sz="1200">
                <a:effectLst/>
                <a:latin typeface="Arial"/>
                <a:ea typeface="Times New Roman" panose="02020603050405020304" pitchFamily="18" charset="0"/>
                <a:cs typeface="Arial"/>
              </a:rPr>
              <a:t>).</a:t>
            </a:r>
          </a:p>
          <a:p>
            <a:pPr marL="171450" indent="-171450" algn="just">
              <a:buFont typeface="Arial" panose="020B0604020202020204" pitchFamily="34" charset="0"/>
              <a:buChar char="•"/>
            </a:pPr>
            <a:r>
              <a:rPr lang="en-US" sz="1200">
                <a:latin typeface="Arial"/>
                <a:ea typeface="Times New Roman" panose="02020603050405020304" pitchFamily="18" charset="0"/>
                <a:cs typeface="Arial"/>
              </a:rPr>
              <a:t>We offer a range of EDI related training via P.A.L such as Disability Inclusion, Neurodiversity, and the Menopause to increase understanding and confidence.</a:t>
            </a:r>
            <a:endParaRPr lang="en-GB" sz="1200" b="1">
              <a:effectLst/>
              <a:latin typeface="Arial"/>
              <a:ea typeface="Times New Roman" panose="02020603050405020304" pitchFamily="18" charset="0"/>
              <a:cs typeface="Arial"/>
            </a:endParaRP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15</a:t>
            </a:fld>
            <a:endParaRPr lang="en-GB"/>
          </a:p>
        </p:txBody>
      </p:sp>
    </p:spTree>
    <p:extLst>
      <p:ext uri="{BB962C8B-B14F-4D97-AF65-F5344CB8AC3E}">
        <p14:creationId xmlns:p14="http://schemas.microsoft.com/office/powerpoint/2010/main" val="125393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666666"/>
                </a:solidFill>
                <a:effectLst/>
                <a:latin typeface="Chivo"/>
              </a:rPr>
              <a:t>We continuously strive to be a good employer and we're proud to have received a number of employer awards and accreditations</a:t>
            </a:r>
            <a:endParaRPr lang="en-GB" u="sng"/>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lvl="0" indent="0" algn="just">
              <a:buFont typeface="Symbol" panose="05050102010706020507" pitchFamily="18" charset="2"/>
              <a:buNone/>
            </a:pPr>
            <a:r>
              <a:rPr lang="en-US" sz="1200" b="0">
                <a:effectLst/>
                <a:latin typeface="Arial" panose="020B0604020202020204" pitchFamily="34" charset="0"/>
                <a:ea typeface="Times New Roman" panose="02020603050405020304" pitchFamily="18" charset="0"/>
              </a:rPr>
              <a:t>The </a:t>
            </a:r>
            <a:r>
              <a:rPr lang="en-US" sz="1200" b="1">
                <a:effectLst/>
                <a:latin typeface="Arial" panose="020B0604020202020204" pitchFamily="34" charset="0"/>
                <a:ea typeface="Times New Roman" panose="02020603050405020304" pitchFamily="18" charset="0"/>
              </a:rPr>
              <a:t>All equals charter – </a:t>
            </a:r>
            <a:r>
              <a:rPr lang="en-GB" sz="1200">
                <a:effectLst/>
                <a:latin typeface="Arial" panose="020B0604020202020204" pitchFamily="34" charset="0"/>
                <a:ea typeface="Times New Roman" panose="02020603050405020304" pitchFamily="18" charset="0"/>
              </a:rPr>
              <a:t>is Manchester Pride’s programme to help businesses and organisations understand, recognise and challenge any form of discrimination in the workplace. It aims to make workplace recommendations for inclusivity, diversity and equality for marginalised people. </a:t>
            </a:r>
          </a:p>
          <a:p>
            <a:pPr marL="171450" lvl="0" indent="-171450" algn="just">
              <a:buFont typeface="Arial" panose="020B0604020202020204" pitchFamily="34" charset="0"/>
              <a:buChar char="•"/>
            </a:pPr>
            <a:r>
              <a:rPr lang="en-US" sz="1200" b="0">
                <a:effectLst/>
                <a:latin typeface="Arial" panose="020B0604020202020204" pitchFamily="34" charset="0"/>
                <a:ea typeface="Times New Roman" panose="02020603050405020304" pitchFamily="18" charset="0"/>
              </a:rPr>
              <a:t>We received ‘Good Practice’ level within 6 months of having achieved ‘foundation’ level.</a:t>
            </a:r>
            <a:endParaRPr lang="en-GB" sz="1200" b="1">
              <a:effectLst/>
              <a:latin typeface="Times New Roman" panose="02020603050405020304" pitchFamily="18" charset="0"/>
              <a:ea typeface="Times New Roman" panose="02020603050405020304" pitchFamily="18" charset="0"/>
            </a:endParaRPr>
          </a:p>
          <a:p>
            <a:endParaRPr lang="en-GB" sz="1200">
              <a:effectLst/>
              <a:latin typeface="Arial" panose="020B0604020202020204" pitchFamily="34" charset="0"/>
              <a:ea typeface="Times New Roman" panose="02020603050405020304" pitchFamily="18" charset="0"/>
            </a:endParaRPr>
          </a:p>
          <a:p>
            <a:pPr marL="0" lvl="0" indent="0" algn="l">
              <a:buFont typeface="Symbol" panose="05050102010706020507" pitchFamily="18" charset="2"/>
              <a:buNone/>
            </a:pPr>
            <a:r>
              <a:rPr lang="en-US" sz="1200" b="0">
                <a:effectLst/>
                <a:latin typeface="Arial" panose="020B0604020202020204" pitchFamily="34" charset="0"/>
                <a:ea typeface="Times New Roman" panose="02020603050405020304" pitchFamily="18" charset="0"/>
              </a:rPr>
              <a:t>In August, GC was re-accredited as a </a:t>
            </a:r>
            <a:r>
              <a:rPr lang="en-US" sz="1200" b="1">
                <a:effectLst/>
                <a:latin typeface="Arial" panose="020B0604020202020204" pitchFamily="34" charset="0"/>
                <a:ea typeface="Times New Roman" panose="02020603050405020304" pitchFamily="18" charset="0"/>
              </a:rPr>
              <a:t>Disability Confident Leader </a:t>
            </a:r>
            <a:r>
              <a:rPr lang="en-US" sz="1200" b="0">
                <a:effectLst/>
                <a:latin typeface="Arial" panose="020B0604020202020204" pitchFamily="34" charset="0"/>
                <a:ea typeface="Times New Roman" panose="02020603050405020304" pitchFamily="18" charset="0"/>
              </a:rPr>
              <a:t>which is valid until August 2025. During this period, we’ll continue to take an active role in encouraging and helping other employers on their journey to becoming Disability Confident. </a:t>
            </a:r>
            <a:endParaRPr lang="en-GB" sz="1200" b="1">
              <a:effectLst/>
              <a:latin typeface="Times New Roman" panose="02020603050405020304" pitchFamily="18" charset="0"/>
              <a:ea typeface="Times New Roman" panose="02020603050405020304" pitchFamily="18" charset="0"/>
            </a:endParaRPr>
          </a:p>
          <a:p>
            <a:endParaRPr lang="en-GB" sz="1200">
              <a:effectLst/>
              <a:latin typeface="Arial" panose="020B0604020202020204" pitchFamily="34" charset="0"/>
              <a:ea typeface="Times New Roman" panose="02020603050405020304" pitchFamily="18" charset="0"/>
            </a:endParaRPr>
          </a:p>
          <a:p>
            <a:r>
              <a:rPr lang="en-GB" sz="1200">
                <a:effectLst/>
                <a:latin typeface="Arial" panose="020B0604020202020204" pitchFamily="34" charset="0"/>
                <a:ea typeface="Times New Roman" panose="02020603050405020304" pitchFamily="18" charset="0"/>
              </a:rPr>
              <a:t>In autumn 2021, GC became a member of </a:t>
            </a:r>
            <a:r>
              <a:rPr lang="en-GB" sz="1200" b="1">
                <a:effectLst/>
                <a:latin typeface="Arial" panose="020B0604020202020204" pitchFamily="34" charset="0"/>
                <a:ea typeface="Times New Roman" panose="02020603050405020304" pitchFamily="18" charset="0"/>
              </a:rPr>
              <a:t>Working Families</a:t>
            </a:r>
            <a:r>
              <a:rPr lang="en-GB" sz="1200">
                <a:effectLst/>
                <a:latin typeface="Arial" panose="020B0604020202020204" pitchFamily="34" charset="0"/>
                <a:ea typeface="Times New Roman" panose="02020603050405020304" pitchFamily="18" charset="0"/>
              </a:rPr>
              <a:t>; the UK’s work-life balance charity. Their mission is to remove the barriers that people with caring responsibilities face in the workplace, providing the tools and benchmarking information to influence policy and advise employers on best practice. </a:t>
            </a:r>
          </a:p>
          <a:p>
            <a:endParaRPr lang="en-GB" sz="1200">
              <a:effectLst/>
              <a:latin typeface="Arial" panose="020B0604020202020204" pitchFamily="34" charset="0"/>
            </a:endParaRPr>
          </a:p>
          <a:p>
            <a:pPr marL="0" indent="0">
              <a:buFont typeface="Arial" panose="020B0604020202020204" pitchFamily="34" charset="0"/>
              <a:buNone/>
            </a:pPr>
            <a:r>
              <a:rPr lang="en-GB" sz="1200">
                <a:effectLst/>
                <a:latin typeface="Arial" panose="020B0604020202020204" pitchFamily="34" charset="0"/>
                <a:ea typeface="Times New Roman" panose="02020603050405020304" pitchFamily="18" charset="0"/>
              </a:rPr>
              <a:t>The HR team in conjunction with the veteran’s network group recently submitted a pledge of support to Armed Forces, veterans and their families which has been accepted by the </a:t>
            </a:r>
            <a:r>
              <a:rPr lang="en-GB" sz="1200" b="1">
                <a:effectLst/>
                <a:latin typeface="Arial" panose="020B0604020202020204" pitchFamily="34" charset="0"/>
                <a:ea typeface="Times New Roman" panose="02020603050405020304" pitchFamily="18" charset="0"/>
              </a:rPr>
              <a:t>Armed Forces Covenant</a:t>
            </a:r>
            <a:r>
              <a:rPr lang="en-GB" sz="1200">
                <a:effectLst/>
                <a:latin typeface="Arial" panose="020B0604020202020204" pitchFamily="34" charset="0"/>
                <a:ea typeface="Times New Roman" panose="02020603050405020304" pitchFamily="18" charset="0"/>
              </a:rPr>
              <a:t>. </a:t>
            </a:r>
          </a:p>
          <a:p>
            <a:pPr marL="171450" indent="-171450">
              <a:buFont typeface="Arial" panose="020B0604020202020204" pitchFamily="34" charset="0"/>
              <a:buChar char="•"/>
            </a:pPr>
            <a:r>
              <a:rPr lang="en-GB" sz="1200">
                <a:effectLst/>
                <a:latin typeface="Arial" panose="020B0604020202020204" pitchFamily="34" charset="0"/>
                <a:ea typeface="Times New Roman" panose="02020603050405020304" pitchFamily="18" charset="0"/>
              </a:rPr>
              <a:t>The covenant will enable us to recognise, understand and support those who serve or have served and family members of the armed forces to ensure fairness and accessibility to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Arial" panose="020B0604020202020204" pitchFamily="34" charset="0"/>
                <a:ea typeface="Times New Roman" panose="02020603050405020304" pitchFamily="18" charset="0"/>
              </a:rPr>
              <a:t>We’re now an established member of the covenants employer recognition scheme with </a:t>
            </a:r>
            <a:r>
              <a:rPr lang="en-US" sz="1200" b="0">
                <a:effectLst/>
                <a:latin typeface="Arial" panose="020B0604020202020204" pitchFamily="34" charset="0"/>
                <a:ea typeface="Times New Roman" panose="02020603050405020304" pitchFamily="18" charset="0"/>
              </a:rPr>
              <a:t>Bronze status </a:t>
            </a:r>
            <a:r>
              <a:rPr lang="en-GB" sz="1200">
                <a:effectLst/>
                <a:latin typeface="Arial" panose="020B0604020202020204" pitchFamily="34" charset="0"/>
                <a:ea typeface="Times New Roman" panose="02020603050405020304" pitchFamily="18" charset="0"/>
              </a:rPr>
              <a:t>and will work towards obtaining the silver award over the next 12 months.</a:t>
            </a:r>
          </a:p>
          <a:p>
            <a:pPr marL="0" lvl="0" indent="0" algn="just">
              <a:buFont typeface="Symbol" panose="05050102010706020507" pitchFamily="18" charset="2"/>
              <a:buNone/>
            </a:pPr>
            <a:endParaRPr lang="en-US" sz="1200" b="1">
              <a:effectLst/>
              <a:latin typeface="Arial" panose="020B0604020202020204" pitchFamily="34" charset="0"/>
              <a:ea typeface="Times New Roman" panose="02020603050405020304" pitchFamily="18" charset="0"/>
            </a:endParaRPr>
          </a:p>
          <a:p>
            <a:pPr marL="0" lvl="0" indent="0" algn="just">
              <a:buFont typeface="Symbol" panose="05050102010706020507" pitchFamily="18" charset="2"/>
              <a:buNone/>
            </a:pPr>
            <a:r>
              <a:rPr lang="en-US" sz="1200" b="0">
                <a:effectLst/>
                <a:latin typeface="Arial" panose="020B0604020202020204" pitchFamily="34" charset="0"/>
                <a:ea typeface="Times New Roman" panose="02020603050405020304" pitchFamily="18" charset="0"/>
              </a:rPr>
              <a:t>In August, GC was accredited as a </a:t>
            </a:r>
            <a:r>
              <a:rPr lang="en-US" sz="1200" b="1">
                <a:effectLst/>
                <a:latin typeface="Arial" panose="020B0604020202020204" pitchFamily="34" charset="0"/>
                <a:ea typeface="Times New Roman" panose="02020603050405020304" pitchFamily="18" charset="0"/>
              </a:rPr>
              <a:t>Real Living Wage employer</a:t>
            </a:r>
            <a:r>
              <a:rPr lang="en-US" sz="1200" b="0">
                <a:effectLst/>
                <a:latin typeface="Arial" panose="020B0604020202020204" pitchFamily="34" charset="0"/>
                <a:ea typeface="Times New Roman" panose="02020603050405020304" pitchFamily="18" charset="0"/>
              </a:rPr>
              <a:t>. And over the next 12 months, we’ll be working towards any milestones identified in the action plan.</a:t>
            </a:r>
          </a:p>
          <a:p>
            <a:pPr marL="0" lvl="0" indent="0" algn="just">
              <a:buFont typeface="Symbol" panose="05050102010706020507" pitchFamily="18" charset="2"/>
              <a:buNone/>
            </a:pPr>
            <a:endParaRPr lang="en-US" sz="1200" b="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1800">
                <a:effectLst/>
                <a:latin typeface="Arial" panose="020B0604020202020204" pitchFamily="34" charset="0"/>
                <a:ea typeface="Times New Roman" panose="02020603050405020304" pitchFamily="18" charset="0"/>
              </a:rPr>
              <a:t>We were awarded the </a:t>
            </a:r>
            <a:r>
              <a:rPr lang="en-GB" sz="1800" b="1">
                <a:effectLst/>
                <a:latin typeface="Arial" panose="020B0604020202020204" pitchFamily="34" charset="0"/>
                <a:ea typeface="Times New Roman" panose="02020603050405020304" pitchFamily="18" charset="0"/>
              </a:rPr>
              <a:t>Race Equality Matters </a:t>
            </a:r>
            <a:r>
              <a:rPr lang="en-GB" sz="1800">
                <a:effectLst/>
                <a:latin typeface="Arial" panose="020B0604020202020204" pitchFamily="34" charset="0"/>
                <a:ea typeface="Times New Roman" panose="02020603050405020304" pitchFamily="18" charset="0"/>
              </a:rPr>
              <a:t>trailblazer Bronze status in July this year.</a:t>
            </a:r>
            <a:br>
              <a:rPr lang="en-GB" sz="1800">
                <a:effectLst/>
                <a:latin typeface="Arial" panose="020B0604020202020204" pitchFamily="34" charset="0"/>
                <a:ea typeface="Times New Roman" panose="02020603050405020304" pitchFamily="18" charset="0"/>
              </a:rPr>
            </a:br>
            <a:endParaRPr lang="en-GB" sz="1800">
              <a:effectLst/>
              <a:latin typeface="Arial" panose="020B0604020202020204" pitchFamily="34"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2800"/>
              <a:t>And last but not least, we recently signed the </a:t>
            </a:r>
            <a:r>
              <a:rPr lang="en-GB" sz="2800" b="1"/>
              <a:t>Mental Health at Work Commitment</a:t>
            </a:r>
            <a:r>
              <a:rPr lang="en-GB" sz="2800" b="0"/>
              <a:t> which</a:t>
            </a:r>
            <a:r>
              <a:rPr lang="en-GB" sz="2800"/>
              <a:t> means committing to achieving better mental health outcomes and a genuine longer-term positive impact on our colleague’s wellbeing. We’ll be sharing more about this in our next monthly Wellbeing Wednesday update.</a:t>
            </a:r>
            <a:endParaRPr lang="en-GB" sz="1800" b="1">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pPr>
            <a:endParaRPr lang="en-GB" sz="1200" b="1">
              <a:effectLst/>
              <a:latin typeface="Times New Roman" panose="02020603050405020304" pitchFamily="18" charset="0"/>
              <a:ea typeface="Times New Roman" panose="02020603050405020304" pitchFamily="18" charset="0"/>
            </a:endParaRPr>
          </a:p>
          <a:p>
            <a:endParaRPr lang="en-GB" sz="12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16</a:t>
            </a:fld>
            <a:endParaRPr lang="en-GB"/>
          </a:p>
        </p:txBody>
      </p:sp>
    </p:spTree>
    <p:extLst>
      <p:ext uri="{BB962C8B-B14F-4D97-AF65-F5344CB8AC3E}">
        <p14:creationId xmlns:p14="http://schemas.microsoft.com/office/powerpoint/2010/main" val="278385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We’ve delivered a lot and w</a:t>
            </a:r>
            <a:r>
              <a:rPr lang="en-GB" sz="1200">
                <a:latin typeface="Arial"/>
                <a:cs typeface="Arial"/>
              </a:rPr>
              <a:t>hile there continues to be proactive activity to drive equality, diversity and inclusion across the Group, there is still more </a:t>
            </a:r>
            <a:r>
              <a:rPr lang="en-GB">
                <a:latin typeface="Arial"/>
                <a:cs typeface="Arial"/>
              </a:rPr>
              <a:t>we can all do </a:t>
            </a:r>
            <a:r>
              <a:rPr lang="en-GB" sz="1200">
                <a:latin typeface="Arial"/>
                <a:cs typeface="Arial"/>
              </a:rPr>
              <a:t>to truly embed an inclusive culture.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17</a:t>
            </a:fld>
            <a:endParaRPr lang="en-GB"/>
          </a:p>
        </p:txBody>
      </p:sp>
    </p:spTree>
    <p:extLst>
      <p:ext uri="{BB962C8B-B14F-4D97-AF65-F5344CB8AC3E}">
        <p14:creationId xmlns:p14="http://schemas.microsoft.com/office/powerpoint/2010/main" val="301843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Our EDI Networks have played a critical role throughout our journey – and this is just a snapshot of some of the activities we’ve been involved in </a:t>
            </a:r>
          </a:p>
          <a:p>
            <a:endParaRPr lang="en-GB"/>
          </a:p>
          <a:p>
            <a:r>
              <a:rPr lang="en-GB"/>
              <a:t>We’d love your engagement and support – so this is a shameless plug for the work of our EDI Networks and how you can get involved…</a:t>
            </a:r>
            <a:endParaRPr lang="en-GB">
              <a:ea typeface="Calibri"/>
              <a:cs typeface="Calibri"/>
            </a:endParaRPr>
          </a:p>
        </p:txBody>
      </p:sp>
      <p:sp>
        <p:nvSpPr>
          <p:cNvPr id="4" name="Slide Number Placeholder 3"/>
          <p:cNvSpPr>
            <a:spLocks noGrp="1"/>
          </p:cNvSpPr>
          <p:nvPr>
            <p:ph type="sldNum" sz="quarter" idx="5"/>
          </p:nvPr>
        </p:nvSpPr>
        <p:spPr/>
        <p:txBody>
          <a:bodyPr/>
          <a:lstStyle/>
          <a:p>
            <a:fld id="{D97DB3FA-2A6F-4172-A9A0-E0DA89C09E96}" type="slidenum">
              <a:rPr lang="en-GB" smtClean="0"/>
              <a:t>18</a:t>
            </a:fld>
            <a:endParaRPr lang="en-GB"/>
          </a:p>
        </p:txBody>
      </p:sp>
    </p:spTree>
    <p:extLst>
      <p:ext uri="{BB962C8B-B14F-4D97-AF65-F5344CB8AC3E}">
        <p14:creationId xmlns:p14="http://schemas.microsoft.com/office/powerpoint/2010/main" val="88331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a:solidFill>
                  <a:srgbClr val="002856"/>
                </a:solidFill>
                <a:latin typeface="ProximaNova"/>
              </a:rPr>
              <a:t>Our EDI steering</a:t>
            </a:r>
            <a:r>
              <a:rPr lang="en-GB" sz="1200" b="0" i="0">
                <a:solidFill>
                  <a:srgbClr val="002856"/>
                </a:solidFill>
                <a:effectLst/>
                <a:latin typeface="ProximaNova"/>
              </a:rPr>
              <a:t> group is made up of eight EDI Networks, designed to promote and recognise the value that EDI brings to our organisation. </a:t>
            </a:r>
            <a:endParaRPr lang="en-GB" sz="1200" b="0" i="0">
              <a:solidFill>
                <a:srgbClr val="002856"/>
              </a:solidFill>
              <a:effectLst/>
              <a:latin typeface="ProximaNova"/>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ffectLst/>
                <a:latin typeface="Arial"/>
                <a:ea typeface="Times New Roman" panose="02020603050405020304" pitchFamily="18" charset="0"/>
                <a:cs typeface="Arial"/>
              </a:rPr>
              <a:t>Across all networks we have around 150 colleagues </a:t>
            </a:r>
            <a:r>
              <a:rPr lang="en-US">
                <a:latin typeface="Arial"/>
                <a:ea typeface="Times New Roman" panose="02020603050405020304" pitchFamily="18" charset="0"/>
                <a:cs typeface="Arial"/>
              </a:rPr>
              <a:t>who've</a:t>
            </a:r>
            <a:r>
              <a:rPr lang="en-US" sz="1200" b="0">
                <a:effectLst/>
                <a:latin typeface="Arial"/>
                <a:ea typeface="Times New Roman" panose="02020603050405020304" pitchFamily="18" charset="0"/>
                <a:cs typeface="Arial"/>
              </a:rPr>
              <a:t> signed up to be involved in one of </a:t>
            </a:r>
            <a:r>
              <a:rPr lang="en-US">
                <a:latin typeface="Arial"/>
                <a:ea typeface="Times New Roman" panose="02020603050405020304" pitchFamily="18" charset="0"/>
                <a:cs typeface="Arial"/>
              </a:rPr>
              <a:t>the</a:t>
            </a:r>
            <a:r>
              <a:rPr lang="en-US" sz="1200" b="0">
                <a:effectLst/>
                <a:latin typeface="Arial"/>
                <a:ea typeface="Times New Roman" panose="02020603050405020304" pitchFamily="18" charset="0"/>
                <a:cs typeface="Arial"/>
              </a:rPr>
              <a:t> networks that they feel particularly passionate about.</a:t>
            </a:r>
            <a:r>
              <a:rPr lang="en-US" b="1"/>
              <a:t> </a:t>
            </a:r>
            <a:endParaRPr lang="en-US" sz="1200" b="0">
              <a:effectLst/>
              <a:latin typeface="Arial"/>
              <a:ea typeface="Times New Roman" panose="02020603050405020304" pitchFamily="18" charset="0"/>
              <a:cs typeface="Arial"/>
            </a:endParaRPr>
          </a:p>
          <a:p>
            <a:pPr marL="171450" indent="-171450">
              <a:buFont typeface="Arial" panose="020B0604020202020204" pitchFamily="34" charset="0"/>
              <a:buChar char="•"/>
              <a:defRPr/>
            </a:pPr>
            <a:r>
              <a:rPr lang="en-GB" sz="1200">
                <a:effectLst/>
                <a:latin typeface="Arial"/>
                <a:ea typeface="Times New Roman" panose="02020603050405020304" pitchFamily="18" charset="0"/>
                <a:cs typeface="Arial"/>
              </a:rPr>
              <a:t>Each EDI network </a:t>
            </a:r>
            <a:r>
              <a:rPr lang="en-GB">
                <a:latin typeface="Arial"/>
                <a:ea typeface="Times New Roman" panose="02020603050405020304" pitchFamily="18" charset="0"/>
                <a:cs typeface="Arial"/>
              </a:rPr>
              <a:t>has </a:t>
            </a:r>
            <a:r>
              <a:rPr lang="en-GB" sz="1200">
                <a:effectLst/>
                <a:latin typeface="Arial"/>
                <a:ea typeface="Times New Roman" panose="02020603050405020304" pitchFamily="18" charset="0"/>
                <a:cs typeface="Arial"/>
              </a:rPr>
              <a:t>a dedicated Senior Management Team (SMT) sponsor, which enables SMT to directly explore issues and concerns dedicated to a specific theme and provide the network chairs additional support to present initiatives.</a:t>
            </a:r>
            <a:r>
              <a:rPr lang="en-GB">
                <a:latin typeface="Arial"/>
                <a:ea typeface="Times New Roman" panose="02020603050405020304" pitchFamily="18" charset="0"/>
                <a:cs typeface="Arial"/>
              </a:rPr>
              <a:t> </a:t>
            </a:r>
            <a:endParaRPr lang="en-GB" sz="1200">
              <a:effectLst/>
              <a:latin typeface="Arial" panose="020B0604020202020204" pitchFamily="34" charset="0"/>
              <a:ea typeface="Times New Roman" panose="02020603050405020304" pitchFamily="18" charset="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Arial" panose="020B0604020202020204" pitchFamily="34" charset="0"/>
                <a:ea typeface="Times New Roman" panose="02020603050405020304" pitchFamily="18" charset="0"/>
              </a:rPr>
              <a:t>The networks usually meet online monthly (with option of face to face where possible) are a great opportunity to meet others, share personal experiences, for peer-to-peer support and make a positive difference by being involved in activities or different campaigns we organise throughout the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Billie would you like to give some examples of the type of activity the </a:t>
            </a:r>
            <a:r>
              <a:rPr lang="en-GB">
                <a:ea typeface="Calibri" panose="020F0502020204030204"/>
                <a:cs typeface="Calibri" panose="020F0502020204030204"/>
              </a:rPr>
              <a:t>LGBTQ+</a:t>
            </a:r>
            <a:r>
              <a:rPr lang="en-US" b="1"/>
              <a:t> network has been involved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rial" panose="020B0604020202020204" pitchFamily="34" charset="0"/>
              </a:rPr>
              <a:t>If you would like to be an ally, get involved or simply want to find out more, please visit the EDI page on OWW or email </a:t>
            </a:r>
            <a:r>
              <a:rPr lang="en-GB" b="0" i="0">
                <a:solidFill>
                  <a:srgbClr val="002855"/>
                </a:solidFill>
                <a:effectLst/>
                <a:latin typeface="Merriweather" panose="020B0604020202020204" pitchFamily="2" charset="0"/>
                <a:hlinkClick r:id="rId3"/>
              </a:rPr>
              <a:t>EDI@growthco.uk</a:t>
            </a:r>
            <a:endParaRPr lang="en-GB" b="0" i="0">
              <a:solidFill>
                <a:srgbClr val="002855"/>
              </a:solidFill>
              <a:effectLst/>
              <a:latin typeface="Merriweather" panose="020B06040202020202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2855"/>
              </a:solidFill>
              <a:effectLst/>
              <a:latin typeface="Merriweather" panose="020B06040202020202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313537"/>
              </a:solidFill>
              <a:effectLst/>
              <a:latin typeface="Merriweather" panose="020B06040202020202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effectLst/>
              <a:latin typeface="Arial" panose="020B0604020202020204" pitchFamily="34" charset="0"/>
              <a:ea typeface="Times New Roman" panose="02020603050405020304" pitchFamily="18" charset="0"/>
            </a:endParaRPr>
          </a:p>
          <a:p>
            <a:pPr marL="453390" indent="-226695" algn="just"/>
            <a:r>
              <a:rPr lang="en-GB" sz="1200">
                <a:effectLst/>
                <a:latin typeface="Arial" panose="020B0604020202020204" pitchFamily="34"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19</a:t>
            </a:fld>
            <a:endParaRPr lang="en-GB"/>
          </a:p>
        </p:txBody>
      </p:sp>
    </p:spTree>
    <p:extLst>
      <p:ext uri="{BB962C8B-B14F-4D97-AF65-F5344CB8AC3E}">
        <p14:creationId xmlns:p14="http://schemas.microsoft.com/office/powerpoint/2010/main" val="2007976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rPr>
              <a:t>What’s coming up</a:t>
            </a:r>
          </a:p>
          <a:p>
            <a:pPr>
              <a:defRPr/>
            </a:pPr>
            <a:endParaRPr lang="en-GB"/>
          </a:p>
          <a:p>
            <a:pPr>
              <a:defRPr/>
            </a:pPr>
            <a:r>
              <a:rPr lang="en-GB">
                <a:latin typeface="Arial"/>
                <a:cs typeface="Arial"/>
              </a:rPr>
              <a:t>So finally, a quick snapshot of what's coming up and what you can get involved in </a:t>
            </a:r>
          </a:p>
          <a:p>
            <a:pPr>
              <a:defRPr/>
            </a:pPr>
            <a:endParaRPr lang="en-GB">
              <a:latin typeface="Arial" panose="020B0604020202020204" pitchFamily="34" charset="0"/>
              <a:cs typeface="Arial" panose="020B0604020202020204" pitchFamily="34" charset="0"/>
            </a:endParaRPr>
          </a:p>
          <a:p>
            <a:pPr>
              <a:defRPr/>
            </a:pPr>
            <a:r>
              <a:rPr lang="en-GB">
                <a:latin typeface="+mj-lt"/>
                <a:ea typeface="Times New Roman" panose="02020603050405020304" pitchFamily="18" charset="0"/>
                <a:cs typeface="Calibri Light"/>
              </a:rPr>
              <a:t>Our </a:t>
            </a:r>
            <a:r>
              <a:rPr lang="en-GB" b="1">
                <a:latin typeface="+mj-lt"/>
                <a:ea typeface="Times New Roman" panose="02020603050405020304" pitchFamily="18" charset="0"/>
                <a:cs typeface="Calibri Light"/>
              </a:rPr>
              <a:t>Dignity </a:t>
            </a:r>
            <a:r>
              <a:rPr lang="en-GB" sz="1200" b="1">
                <a:solidFill>
                  <a:schemeClr val="tx1"/>
                </a:solidFill>
                <a:effectLst/>
                <a:latin typeface="+mj-lt"/>
                <a:ea typeface="Times New Roman" panose="02020603050405020304" pitchFamily="18" charset="0"/>
                <a:cs typeface="Calibri Light"/>
              </a:rPr>
              <a:t>at Work campaign </a:t>
            </a:r>
            <a:r>
              <a:rPr lang="en-GB" sz="1200">
                <a:solidFill>
                  <a:schemeClr val="tx1"/>
                </a:solidFill>
                <a:effectLst/>
                <a:latin typeface="+mj-lt"/>
                <a:ea typeface="Times New Roman" panose="02020603050405020304" pitchFamily="18" charset="0"/>
                <a:cs typeface="Calibri Light"/>
              </a:rPr>
              <a:t>will continue to run for the remainder of this year, and we will monitor data to understand how successfully it has been embedded across GC. We are currently running focus groups on the engagement survey results and will put recommendations forward once these have taken place.</a:t>
            </a:r>
            <a:r>
              <a:rPr lang="en-GB">
                <a:latin typeface="+mj-lt"/>
                <a:ea typeface="Times New Roman" panose="02020603050405020304" pitchFamily="18" charset="0"/>
                <a:cs typeface="Calibri Light"/>
              </a:rPr>
              <a:t> </a:t>
            </a:r>
            <a:endParaRPr lang="en-GB" sz="1200">
              <a:solidFill>
                <a:schemeClr val="tx1"/>
              </a:solidFill>
              <a:effectLst/>
              <a:latin typeface="+mj-lt"/>
              <a:ea typeface="Times New Roman" panose="02020603050405020304" pitchFamily="18" charset="0"/>
              <a:cs typeface="Calibri Light"/>
            </a:endParaRPr>
          </a:p>
          <a:p>
            <a:pPr algn="just"/>
            <a:r>
              <a:rPr lang="en-GB" sz="1200" b="1">
                <a:solidFill>
                  <a:schemeClr val="tx1"/>
                </a:solidFill>
                <a:effectLst/>
                <a:latin typeface="+mj-lt"/>
                <a:ea typeface="Times New Roman" panose="02020603050405020304" pitchFamily="18" charset="0"/>
                <a:cs typeface="Calibri" panose="020F0502020204030204" pitchFamily="34" charset="0"/>
              </a:rPr>
              <a:t>GC Mentoring programme: </a:t>
            </a:r>
            <a:r>
              <a:rPr lang="en-GB" sz="1200">
                <a:solidFill>
                  <a:schemeClr val="tx1"/>
                </a:solidFill>
                <a:effectLst/>
                <a:latin typeface="+mj-lt"/>
                <a:ea typeface="Times New Roman" panose="02020603050405020304" pitchFamily="18" charset="0"/>
                <a:cs typeface="Calibri" panose="020F0502020204030204" pitchFamily="34" charset="0"/>
              </a:rPr>
              <a:t>Earlier this month we launched the </a:t>
            </a:r>
            <a:r>
              <a:rPr lang="en-GB" sz="1200" err="1">
                <a:solidFill>
                  <a:schemeClr val="tx1"/>
                </a:solidFill>
                <a:effectLst/>
                <a:latin typeface="+mj-lt"/>
                <a:ea typeface="Times New Roman" panose="02020603050405020304" pitchFamily="18" charset="0"/>
                <a:cs typeface="Calibri" panose="020F0502020204030204" pitchFamily="34" charset="0"/>
              </a:rPr>
              <a:t>iMentor</a:t>
            </a:r>
            <a:r>
              <a:rPr lang="en-GB" sz="1200">
                <a:solidFill>
                  <a:schemeClr val="tx1"/>
                </a:solidFill>
                <a:effectLst/>
                <a:latin typeface="+mj-lt"/>
                <a:ea typeface="Times New Roman" panose="02020603050405020304" pitchFamily="18" charset="0"/>
                <a:cs typeface="Calibri" panose="020F0502020204030204" pitchFamily="34" charset="0"/>
              </a:rPr>
              <a:t> platform with the first phase to recruit mentors (still time for apply). The second phase will be to invite mentees to apply in October.</a:t>
            </a:r>
          </a:p>
          <a:p>
            <a:pPr algn="just"/>
            <a:r>
              <a:rPr lang="en-GB" sz="1200" b="1">
                <a:solidFill>
                  <a:schemeClr val="tx1"/>
                </a:solidFill>
                <a:effectLst/>
                <a:latin typeface="+mj-lt"/>
                <a:ea typeface="Times New Roman" panose="02020603050405020304" pitchFamily="18" charset="0"/>
                <a:cs typeface="Calibri" panose="020F0502020204030204" pitchFamily="34" charset="0"/>
              </a:rPr>
              <a:t>Continuous learning: </a:t>
            </a:r>
            <a:r>
              <a:rPr lang="en-GB" sz="1200">
                <a:solidFill>
                  <a:schemeClr val="tx1"/>
                </a:solidFill>
                <a:effectLst/>
                <a:latin typeface="+mj-lt"/>
                <a:ea typeface="Times New Roman" panose="02020603050405020304" pitchFamily="18" charset="0"/>
                <a:cs typeface="Calibri" panose="020F0502020204030204" pitchFamily="34" charset="0"/>
              </a:rPr>
              <a:t>You can access further EDI related </a:t>
            </a:r>
            <a:r>
              <a:rPr lang="en-GB" sz="1200">
                <a:solidFill>
                  <a:schemeClr val="tx1"/>
                </a:solidFill>
                <a:latin typeface="+mj-lt"/>
                <a:ea typeface="Times New Roman" panose="02020603050405020304" pitchFamily="18" charset="0"/>
                <a:cs typeface="Calibri" panose="020F0502020204030204" pitchFamily="34" charset="0"/>
              </a:rPr>
              <a:t>training via P.A.L including our </a:t>
            </a:r>
            <a:r>
              <a:rPr lang="en-GB" sz="1200" b="1">
                <a:solidFill>
                  <a:schemeClr val="tx1"/>
                </a:solidFill>
                <a:latin typeface="+mj-lt"/>
                <a:ea typeface="Times New Roman" panose="02020603050405020304" pitchFamily="18" charset="0"/>
                <a:cs typeface="Calibri" panose="020F0502020204030204" pitchFamily="34" charset="0"/>
              </a:rPr>
              <a:t>new Allyship </a:t>
            </a:r>
            <a:r>
              <a:rPr lang="en-GB" sz="1200">
                <a:solidFill>
                  <a:schemeClr val="tx1"/>
                </a:solidFill>
                <a:latin typeface="+mj-lt"/>
                <a:ea typeface="Times New Roman" panose="02020603050405020304" pitchFamily="18" charset="0"/>
                <a:cs typeface="Calibri" panose="020F0502020204030204" pitchFamily="34" charset="0"/>
              </a:rPr>
              <a:t>workshop, </a:t>
            </a:r>
            <a:r>
              <a:rPr lang="en-GB" sz="1200" b="1">
                <a:solidFill>
                  <a:schemeClr val="tx1"/>
                </a:solidFill>
                <a:latin typeface="+mj-lt"/>
                <a:ea typeface="Times New Roman" panose="02020603050405020304" pitchFamily="18" charset="0"/>
                <a:cs typeface="Calibri" panose="020F0502020204030204" pitchFamily="34" charset="0"/>
              </a:rPr>
              <a:t>Disability Inclusion, Understanding Your Biases </a:t>
            </a:r>
            <a:r>
              <a:rPr lang="en-GB" sz="1200">
                <a:solidFill>
                  <a:schemeClr val="tx1"/>
                </a:solidFill>
                <a:latin typeface="+mj-lt"/>
                <a:ea typeface="Times New Roman" panose="02020603050405020304" pitchFamily="18" charset="0"/>
                <a:cs typeface="Calibri" panose="020F0502020204030204" pitchFamily="34" charset="0"/>
              </a:rPr>
              <a:t>and we have short videos on topics such as the </a:t>
            </a:r>
            <a:r>
              <a:rPr lang="en-GB" sz="1200" b="1">
                <a:solidFill>
                  <a:schemeClr val="tx1"/>
                </a:solidFill>
                <a:latin typeface="+mj-lt"/>
                <a:ea typeface="Times New Roman" panose="02020603050405020304" pitchFamily="18" charset="0"/>
                <a:cs typeface="Calibri" panose="020F0502020204030204" pitchFamily="34" charset="0"/>
              </a:rPr>
              <a:t>menopause</a:t>
            </a:r>
            <a:r>
              <a:rPr lang="en-GB" sz="1200">
                <a:solidFill>
                  <a:schemeClr val="tx1"/>
                </a:solidFill>
                <a:latin typeface="+mj-lt"/>
                <a:ea typeface="Times New Roman" panose="02020603050405020304" pitchFamily="18" charset="0"/>
                <a:cs typeface="Calibri" panose="020F0502020204030204" pitchFamily="34" charset="0"/>
              </a:rPr>
              <a:t> and </a:t>
            </a:r>
            <a:r>
              <a:rPr lang="en-GB" sz="1200" b="1">
                <a:solidFill>
                  <a:schemeClr val="tx1"/>
                </a:solidFill>
                <a:latin typeface="+mj-lt"/>
                <a:ea typeface="Times New Roman" panose="02020603050405020304" pitchFamily="18" charset="0"/>
                <a:cs typeface="Calibri" panose="020F0502020204030204" pitchFamily="34" charset="0"/>
              </a:rPr>
              <a:t>neurodiversity</a:t>
            </a:r>
            <a:r>
              <a:rPr lang="en-GB" sz="1200">
                <a:solidFill>
                  <a:schemeClr val="tx1"/>
                </a:solidFill>
                <a:latin typeface="+mj-lt"/>
                <a:ea typeface="Times New Roman" panose="02020603050405020304" pitchFamily="18" charset="0"/>
                <a:cs typeface="Calibri" panose="020F0502020204030204" pitchFamily="34" charset="0"/>
              </a:rPr>
              <a:t> to help increase understanding.</a:t>
            </a:r>
          </a:p>
          <a:p>
            <a:pPr algn="just"/>
            <a:r>
              <a:rPr lang="en-GB">
                <a:latin typeface="+mj-lt"/>
                <a:ea typeface="Times New Roman" panose="02020603050405020304" pitchFamily="18" charset="0"/>
                <a:cs typeface="Calibri Light"/>
              </a:rPr>
              <a:t>Through our </a:t>
            </a:r>
            <a:r>
              <a:rPr lang="en-GB" b="1">
                <a:latin typeface="+mj-lt"/>
                <a:ea typeface="Times New Roman" panose="02020603050405020304" pitchFamily="18" charset="0"/>
                <a:cs typeface="Calibri Light"/>
              </a:rPr>
              <a:t>EDI</a:t>
            </a:r>
            <a:r>
              <a:rPr lang="en-GB" sz="1200" b="1">
                <a:solidFill>
                  <a:schemeClr val="tx1"/>
                </a:solidFill>
                <a:effectLst/>
                <a:latin typeface="+mj-lt"/>
                <a:ea typeface="Times New Roman" panose="02020603050405020304" pitchFamily="18" charset="0"/>
                <a:cs typeface="Calibri Light"/>
              </a:rPr>
              <a:t> Calendar</a:t>
            </a:r>
            <a:r>
              <a:rPr lang="en-GB" b="1">
                <a:latin typeface="+mj-lt"/>
                <a:ea typeface="Times New Roman" panose="02020603050405020304" pitchFamily="18" charset="0"/>
                <a:cs typeface="Calibri Light"/>
              </a:rPr>
              <a:t> </a:t>
            </a:r>
            <a:r>
              <a:rPr lang="en-GB" sz="1200">
                <a:solidFill>
                  <a:schemeClr val="tx1"/>
                </a:solidFill>
                <a:effectLst/>
                <a:latin typeface="+mj-lt"/>
                <a:ea typeface="Times New Roman" panose="02020603050405020304" pitchFamily="18" charset="0"/>
                <a:cs typeface="Calibri Light"/>
              </a:rPr>
              <a:t>we will continue to </a:t>
            </a:r>
            <a:r>
              <a:rPr lang="en-GB">
                <a:latin typeface="+mj-lt"/>
                <a:ea typeface="Times New Roman" panose="02020603050405020304" pitchFamily="18" charset="0"/>
                <a:cs typeface="Calibri Light"/>
              </a:rPr>
              <a:t>share </a:t>
            </a:r>
            <a:r>
              <a:rPr lang="en-GB" sz="1200">
                <a:solidFill>
                  <a:schemeClr val="tx1"/>
                </a:solidFill>
                <a:effectLst/>
                <a:latin typeface="+mj-lt"/>
                <a:ea typeface="Times New Roman" panose="02020603050405020304" pitchFamily="18" charset="0"/>
                <a:cs typeface="Calibri Light"/>
              </a:rPr>
              <a:t>a range of activities and campaigns throughout the year with updates regularly promoted in </a:t>
            </a:r>
            <a:r>
              <a:rPr lang="en-GB" sz="1200" b="1">
                <a:solidFill>
                  <a:schemeClr val="tx1"/>
                </a:solidFill>
                <a:effectLst/>
                <a:latin typeface="+mj-lt"/>
                <a:ea typeface="Times New Roman" panose="02020603050405020304" pitchFamily="18" charset="0"/>
                <a:cs typeface="Calibri Light"/>
              </a:rPr>
              <a:t>GC News</a:t>
            </a:r>
            <a:r>
              <a:rPr lang="en-GB" sz="1200">
                <a:solidFill>
                  <a:schemeClr val="tx1"/>
                </a:solidFill>
                <a:effectLst/>
                <a:latin typeface="+mj-lt"/>
                <a:ea typeface="Times New Roman" panose="02020603050405020304" pitchFamily="18" charset="0"/>
                <a:cs typeface="Calibri Light"/>
              </a:rPr>
              <a:t>.</a:t>
            </a:r>
          </a:p>
          <a:p>
            <a:pPr algn="just"/>
            <a:r>
              <a:rPr lang="en-GB" b="1">
                <a:latin typeface="+mj-lt"/>
                <a:ea typeface="Times New Roman" panose="02020603050405020304" pitchFamily="18" charset="0"/>
                <a:cs typeface="Calibri Light"/>
              </a:rPr>
              <a:t>And to find</a:t>
            </a:r>
            <a:r>
              <a:rPr lang="en-GB" sz="1200" b="1">
                <a:solidFill>
                  <a:schemeClr val="tx1"/>
                </a:solidFill>
                <a:latin typeface="+mj-lt"/>
                <a:ea typeface="Times New Roman" panose="02020603050405020304" pitchFamily="18" charset="0"/>
                <a:cs typeface="Calibri Light"/>
              </a:rPr>
              <a:t> out more about our previous EDI campaigns and </a:t>
            </a:r>
            <a:r>
              <a:rPr lang="en-GB" b="1">
                <a:latin typeface="+mj-lt"/>
                <a:ea typeface="Times New Roman" panose="02020603050405020304" pitchFamily="18" charset="0"/>
                <a:cs typeface="Calibri Light"/>
              </a:rPr>
              <a:t>to access</a:t>
            </a:r>
            <a:r>
              <a:rPr lang="en-GB" sz="1200" b="1">
                <a:solidFill>
                  <a:schemeClr val="tx1"/>
                </a:solidFill>
                <a:latin typeface="+mj-lt"/>
                <a:ea typeface="Times New Roman" panose="02020603050405020304" pitchFamily="18" charset="0"/>
                <a:cs typeface="Calibri Light"/>
              </a:rPr>
              <a:t> Health and Wellbeing tools and resources </a:t>
            </a:r>
            <a:r>
              <a:rPr lang="en-GB" b="1">
                <a:latin typeface="+mj-lt"/>
                <a:ea typeface="Times New Roman" panose="02020603050405020304" pitchFamily="18" charset="0"/>
                <a:cs typeface="Calibri Light"/>
              </a:rPr>
              <a:t>– check out </a:t>
            </a:r>
            <a:r>
              <a:rPr lang="en-GB" sz="1200" b="1">
                <a:solidFill>
                  <a:schemeClr val="tx1"/>
                </a:solidFill>
                <a:latin typeface="+mj-lt"/>
                <a:ea typeface="Times New Roman" panose="02020603050405020304" pitchFamily="18" charset="0"/>
                <a:cs typeface="Calibri Light"/>
              </a:rPr>
              <a:t>the People and Engagement section of </a:t>
            </a:r>
            <a:r>
              <a:rPr lang="en-GB" b="1">
                <a:latin typeface="+mj-lt"/>
                <a:ea typeface="Times New Roman" panose="02020603050405020304" pitchFamily="18" charset="0"/>
                <a:cs typeface="Calibri Light"/>
              </a:rPr>
              <a:t>Our Working Way</a:t>
            </a:r>
            <a:r>
              <a:rPr lang="en-GB" sz="1200" b="1">
                <a:solidFill>
                  <a:schemeClr val="tx1"/>
                </a:solidFill>
                <a:latin typeface="+mj-lt"/>
                <a:ea typeface="Times New Roman" panose="02020603050405020304" pitchFamily="18" charset="0"/>
                <a:cs typeface="Calibri Light"/>
              </a:rPr>
              <a:t> app.</a:t>
            </a:r>
            <a:endParaRPr lang="en-GB" sz="1200" b="1">
              <a:solidFill>
                <a:schemeClr val="tx1"/>
              </a:solidFill>
              <a:effectLst/>
              <a:latin typeface="+mj-lt"/>
              <a:ea typeface="Times New Roman" panose="02020603050405020304" pitchFamily="18" charset="0"/>
              <a:cs typeface="Calibri Light"/>
            </a:endParaRPr>
          </a:p>
          <a:p>
            <a:pPr algn="just"/>
            <a:endParaRPr lang="en-GB"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20</a:t>
            </a:fld>
            <a:endParaRPr lang="en-GB"/>
          </a:p>
        </p:txBody>
      </p:sp>
    </p:spTree>
    <p:extLst>
      <p:ext uri="{BB962C8B-B14F-4D97-AF65-F5344CB8AC3E}">
        <p14:creationId xmlns:p14="http://schemas.microsoft.com/office/powerpoint/2010/main" val="376936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GB" sz="1200">
                <a:solidFill>
                  <a:srgbClr val="222222"/>
                </a:solidFill>
                <a:effectLst/>
                <a:ea typeface="Calibri"/>
              </a:rPr>
              <a:t>Welcome everyone to today’s lunch and learn as part of our activity marking </a:t>
            </a:r>
            <a:r>
              <a:rPr lang="en-GB" sz="1200" b="1">
                <a:solidFill>
                  <a:srgbClr val="222222"/>
                </a:solidFill>
                <a:effectLst/>
                <a:ea typeface="Calibri"/>
              </a:rPr>
              <a:t>National Inclusion Week</a:t>
            </a:r>
            <a:r>
              <a:rPr lang="en-GB" sz="1200">
                <a:solidFill>
                  <a:srgbClr val="222222"/>
                </a:solidFill>
                <a:effectLst/>
                <a:ea typeface="Calibri"/>
              </a:rPr>
              <a:t> - the theme this year is Take Action, Make Impact.</a:t>
            </a:r>
            <a:r>
              <a:rPr lang="en-GB">
                <a:solidFill>
                  <a:srgbClr val="222222"/>
                </a:solidFill>
                <a:ea typeface="Calibri"/>
              </a:rPr>
              <a:t> </a:t>
            </a:r>
            <a:endParaRPr lang="en-GB" sz="1200">
              <a:solidFill>
                <a:srgbClr val="222222"/>
              </a:solidFill>
              <a:effectLst/>
              <a:ea typeface="Calibri" panose="020F0502020204030204" pitchFamily="34" charset="0"/>
            </a:endParaRPr>
          </a:p>
          <a:p>
            <a:pPr marL="171450" indent="-171450">
              <a:buFont typeface="Arial" panose="020B0604020202020204" pitchFamily="34" charset="0"/>
              <a:buChar char="•"/>
            </a:pPr>
            <a:r>
              <a:rPr lang="en-GB"/>
              <a:t>This is an informal session where we’ll present our latest updates and give you the </a:t>
            </a:r>
            <a:r>
              <a:rPr lang="en-GB" sz="1200">
                <a:solidFill>
                  <a:srgbClr val="222222"/>
                </a:solidFill>
                <a:latin typeface="Calibri"/>
                <a:ea typeface="Calibri"/>
                <a:cs typeface="Calibri"/>
              </a:rPr>
              <a:t>o</a:t>
            </a:r>
            <a:r>
              <a:rPr lang="en-GB" sz="1200">
                <a:solidFill>
                  <a:srgbClr val="222222"/>
                </a:solidFill>
                <a:effectLst/>
                <a:latin typeface="Calibri"/>
                <a:ea typeface="Calibri"/>
                <a:cs typeface="Calibri"/>
              </a:rPr>
              <a:t>pportunity to share feedback or ask questions at the end.</a:t>
            </a:r>
            <a:r>
              <a:rPr lang="en-GB">
                <a:solidFill>
                  <a:srgbClr val="222222"/>
                </a:solidFill>
                <a:latin typeface="Calibri"/>
                <a:ea typeface="Calibri"/>
                <a:cs typeface="Calibri"/>
              </a:rPr>
              <a:t> </a:t>
            </a:r>
            <a:endParaRPr lang="en-GB" sz="1200">
              <a:solidFill>
                <a:srgbClr val="222222"/>
              </a:solidFill>
              <a:effectLst/>
              <a:latin typeface="Calibri" panose="020F0502020204030204" pitchFamily="34" charset="0"/>
              <a:ea typeface="Calibri" panose="020F0502020204030204" pitchFamily="34" charset="0"/>
              <a:cs typeface="Calibri"/>
            </a:endParaRPr>
          </a:p>
          <a:p>
            <a:pPr marL="171450" indent="-171450">
              <a:buFont typeface="Arial" panose="020B0604020202020204" pitchFamily="34" charset="0"/>
              <a:buChar char="•"/>
            </a:pPr>
            <a:r>
              <a:rPr lang="en-GB" sz="1200">
                <a:solidFill>
                  <a:srgbClr val="222222"/>
                </a:solidFill>
                <a:effectLst/>
                <a:latin typeface="Calibri"/>
                <a:ea typeface="Calibri"/>
                <a:cs typeface="Calibri"/>
              </a:rPr>
              <a:t>Just a bit of housekeeping first</a:t>
            </a:r>
          </a:p>
          <a:p>
            <a:pPr marL="171450" indent="-171450">
              <a:buFont typeface="Arial" panose="020B0604020202020204" pitchFamily="34" charset="0"/>
              <a:buChar char="•"/>
            </a:pPr>
            <a:r>
              <a:rPr lang="en-GB">
                <a:solidFill>
                  <a:srgbClr val="222222"/>
                </a:solidFill>
                <a:latin typeface="Calibri"/>
                <a:ea typeface="Calibri"/>
                <a:cs typeface="Calibri"/>
              </a:rPr>
              <a:t>We’ll be</a:t>
            </a:r>
            <a:r>
              <a:rPr lang="en-GB" sz="1200">
                <a:solidFill>
                  <a:srgbClr val="222222"/>
                </a:solidFill>
                <a:effectLst/>
                <a:latin typeface="Calibri"/>
                <a:ea typeface="Calibri"/>
                <a:cs typeface="Calibri"/>
              </a:rPr>
              <a:t> recording today’s session for those colleagues who can’t make it.</a:t>
            </a:r>
            <a:endParaRPr lang="en-GB"/>
          </a:p>
          <a:p>
            <a:pPr marL="171450" indent="-171450">
              <a:buFont typeface="Arial" panose="020B0604020202020204" pitchFamily="34" charset="0"/>
              <a:buChar char="•"/>
            </a:pPr>
            <a:r>
              <a:rPr lang="en-GB" sz="1200">
                <a:solidFill>
                  <a:srgbClr val="222222"/>
                </a:solidFill>
                <a:effectLst/>
                <a:latin typeface="Calibri"/>
                <a:ea typeface="Calibri"/>
                <a:cs typeface="Calibri"/>
              </a:rPr>
              <a:t>And, unless you’re asking questions, could I ask everyone to please keep themselves on mute to help us reduce the number of distractions.</a:t>
            </a:r>
            <a:endParaRPr lang="en-GB" sz="1200">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rgbClr val="222222"/>
              </a:solidFill>
              <a:effectLst/>
              <a:ea typeface="Calibri" panose="020F0502020204030204" pitchFamily="34" charset="0"/>
            </a:endParaRPr>
          </a:p>
          <a:p>
            <a:pPr>
              <a:defRPr/>
            </a:pPr>
            <a:r>
              <a:rPr lang="en-GB" sz="1200">
                <a:solidFill>
                  <a:srgbClr val="222222"/>
                </a:solidFill>
                <a:effectLst/>
                <a:ea typeface="Calibri"/>
              </a:rPr>
              <a:t>Before we get into it, let’s start with some quick introductions.</a:t>
            </a:r>
            <a:r>
              <a:rPr lang="en-GB">
                <a:solidFill>
                  <a:srgbClr val="222222"/>
                </a:solidFill>
                <a:ea typeface="Calibri"/>
              </a:rPr>
              <a:t> </a:t>
            </a:r>
            <a:endParaRPr lang="en-GB" sz="1200">
              <a:solidFill>
                <a:srgbClr val="222222"/>
              </a:solidFill>
              <a:effectLs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222222"/>
              </a:solidFill>
              <a:effectLst/>
              <a:ea typeface="Calibri" panose="020F0502020204030204" pitchFamily="34" charset="0"/>
            </a:endParaRPr>
          </a:p>
          <a:p>
            <a:pPr marL="171450" indent="-171450">
              <a:buFont typeface="Arial" panose="020B0604020202020204" pitchFamily="34" charset="0"/>
              <a:buChar char="•"/>
            </a:pPr>
            <a:r>
              <a:rPr lang="en-GB"/>
              <a:t>My name is Carla Nuttall (my pronouns are She/ Her) </a:t>
            </a:r>
            <a:endParaRPr lang="en-GB">
              <a:ea typeface="Calibri"/>
              <a:cs typeface="Calibri"/>
            </a:endParaRPr>
          </a:p>
          <a:p>
            <a:pPr marL="171450" indent="-171450">
              <a:buFont typeface="Arial" panose="020B0604020202020204" pitchFamily="34" charset="0"/>
              <a:buChar char="•"/>
            </a:pPr>
            <a:r>
              <a:rPr lang="en-GB"/>
              <a:t>And I'm the Exec Director of Corporate Affairs &amp; Marketing</a:t>
            </a:r>
            <a:endParaRPr lang="en-GB">
              <a:ea typeface="Calibri"/>
              <a:cs typeface="Calibri"/>
            </a:endParaRPr>
          </a:p>
          <a:p>
            <a:pPr marL="171450" indent="-171450">
              <a:buFont typeface="Arial" panose="020B0604020202020204" pitchFamily="34" charset="0"/>
              <a:buChar char="•"/>
            </a:pPr>
            <a:r>
              <a:rPr lang="en-GB"/>
              <a:t>I've been in role for about</a:t>
            </a:r>
            <a:r>
              <a:rPr lang="en-GB">
                <a:ea typeface="Calibri"/>
                <a:cs typeface="Calibri"/>
              </a:rPr>
              <a:t> five weeks now, although I'm not new to GC having worked here 3 years ago. </a:t>
            </a:r>
          </a:p>
          <a:p>
            <a:pPr marL="171450" indent="-171450">
              <a:buFont typeface="Arial" panose="020B0604020202020204" pitchFamily="34" charset="0"/>
              <a:buChar char="•"/>
            </a:pPr>
            <a:r>
              <a:rPr lang="en-GB">
                <a:ea typeface="Calibri"/>
                <a:cs typeface="Calibri"/>
              </a:rPr>
              <a:t>At that time I was the SMT Sponsor for EDI and Chair of the newly established EDI Steering Group</a:t>
            </a:r>
          </a:p>
          <a:p>
            <a:pPr marL="171450" indent="-171450">
              <a:buFont typeface="Arial" panose="020B0604020202020204" pitchFamily="34" charset="0"/>
              <a:buChar char="•"/>
            </a:pPr>
            <a:r>
              <a:rPr lang="en-GB">
                <a:ea typeface="Calibri"/>
                <a:cs typeface="Calibri"/>
              </a:rPr>
              <a:t>So, I'm really happy to be picking up where I left off and supporting all the great work that's been achieved to date by the networks. </a:t>
            </a:r>
            <a:endParaRPr lang="en-GB"/>
          </a:p>
          <a:p>
            <a:endParaRPr lang="en-GB" b="1">
              <a:ea typeface="Calibri" panose="020F0502020204030204"/>
              <a:cs typeface="Calibri" panose="020F0502020204030204"/>
            </a:endParaRPr>
          </a:p>
          <a:p>
            <a:r>
              <a:rPr lang="en-GB" b="1">
                <a:ea typeface="Calibri" panose="020F0502020204030204"/>
                <a:cs typeface="Calibri" panose="020F0502020204030204"/>
              </a:rPr>
              <a:t>BILLIE</a:t>
            </a:r>
          </a:p>
          <a:p>
            <a:r>
              <a:rPr lang="en-GB">
                <a:ea typeface="Calibri" panose="020F0502020204030204"/>
                <a:cs typeface="Calibri" panose="020F0502020204030204"/>
              </a:rPr>
              <a:t>My name is Billie Kemp (pronouns are they/them) </a:t>
            </a:r>
          </a:p>
          <a:p>
            <a:r>
              <a:rPr lang="en-GB">
                <a:ea typeface="Calibri" panose="020F0502020204030204"/>
                <a:cs typeface="Calibri" panose="020F0502020204030204"/>
              </a:rPr>
              <a:t>And I'm one of the Partnership &amp; Integration Managers for GC Employment </a:t>
            </a:r>
          </a:p>
          <a:p>
            <a:r>
              <a:rPr lang="en-GB">
                <a:ea typeface="Calibri" panose="020F0502020204030204"/>
                <a:cs typeface="Calibri" panose="020F0502020204030204"/>
              </a:rPr>
              <a:t>I've been at GC for nearly 2 and a half years</a:t>
            </a:r>
          </a:p>
          <a:p>
            <a:r>
              <a:rPr lang="en-GB">
                <a:ea typeface="Calibri" panose="020F0502020204030204"/>
                <a:cs typeface="Calibri" panose="020F0502020204030204"/>
              </a:rPr>
              <a:t>I'm also the co-chair of the LGBTQ+ EDI Network, alongside Lucy</a:t>
            </a:r>
          </a:p>
          <a:p>
            <a:endParaRPr lang="en-GB">
              <a:ea typeface="Calibri" panose="020F0502020204030204"/>
              <a:cs typeface="Calibri" panose="020F0502020204030204"/>
            </a:endParaRPr>
          </a:p>
          <a:p>
            <a:pPr>
              <a:buFont typeface="Arial" panose="020B0604020202020204" pitchFamily="34" charset="0"/>
            </a:pPr>
            <a:endParaRPr lang="en-GB">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D97DB3FA-2A6F-4172-A9A0-E0DA89C09E96}" type="slidenum">
              <a:rPr lang="en-GB" smtClean="0"/>
              <a:t>2</a:t>
            </a:fld>
            <a:endParaRPr lang="en-GB"/>
          </a:p>
        </p:txBody>
      </p:sp>
    </p:spTree>
    <p:extLst>
      <p:ext uri="{BB962C8B-B14F-4D97-AF65-F5344CB8AC3E}">
        <p14:creationId xmlns:p14="http://schemas.microsoft.com/office/powerpoint/2010/main" val="1777031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over to you – any Q’s/ observations you’d like to share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Should mention that we have a few Network colleagues on the call as well who will also be able to chip in. </a:t>
            </a:r>
          </a:p>
          <a:p>
            <a:r>
              <a:rPr lang="en-GB"/>
              <a:t>For any questions we don’t manage to get to in the time – we’ll follow up on them after the session.</a:t>
            </a:r>
          </a:p>
          <a:p>
            <a:r>
              <a:rPr lang="en-GB"/>
              <a:t>And remember that you can email any Q’s to the EDI email account. </a:t>
            </a: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21</a:t>
            </a:fld>
            <a:endParaRPr lang="en-GB"/>
          </a:p>
        </p:txBody>
      </p:sp>
    </p:spTree>
    <p:extLst>
      <p:ext uri="{BB962C8B-B14F-4D97-AF65-F5344CB8AC3E}">
        <p14:creationId xmlns:p14="http://schemas.microsoft.com/office/powerpoint/2010/main" val="1360441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As I mentioned at the top, the </a:t>
            </a:r>
            <a:r>
              <a:rPr lang="en-GB" sz="1200">
                <a:solidFill>
                  <a:srgbClr val="222222"/>
                </a:solidFill>
                <a:effectLst/>
                <a:ea typeface="Calibri"/>
              </a:rPr>
              <a:t>theme for National Inclusion Week is ‘</a:t>
            </a:r>
            <a:r>
              <a:rPr lang="en-GB" sz="1200" b="1">
                <a:solidFill>
                  <a:srgbClr val="222222"/>
                </a:solidFill>
                <a:effectLst/>
                <a:ea typeface="Calibri"/>
              </a:rPr>
              <a:t>Take Action, Make Impact’ </a:t>
            </a:r>
            <a:r>
              <a:rPr lang="en-GB" sz="1200" b="0">
                <a:solidFill>
                  <a:srgbClr val="222222"/>
                </a:solidFill>
                <a:effectLst/>
                <a:ea typeface="Calibri"/>
              </a:rPr>
              <a:t>and we’ll be talking through some key areas that I hope will bring that to life</a:t>
            </a:r>
            <a:r>
              <a:rPr lang="en-GB">
                <a:solidFill>
                  <a:srgbClr val="222222"/>
                </a:solidFill>
                <a:ea typeface="Calibri"/>
              </a:rPr>
              <a:t> -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indent="-171450">
              <a:buFont typeface="Arial" panose="020B0604020202020204" pitchFamily="34" charset="0"/>
              <a:buChar char="•"/>
            </a:pPr>
            <a:r>
              <a:rPr lang="en-GB"/>
              <a:t>We’ll start with an update from Billie on our Dignity at Work campaign and share our thinking and top tips on how we can all play our part in creating a more inclusive culture. </a:t>
            </a:r>
            <a:endParaRPr lang="en-GB">
              <a:ea typeface="Calibri"/>
              <a:cs typeface="Calibri"/>
            </a:endParaRPr>
          </a:p>
          <a:p>
            <a:pPr marL="0" indent="0">
              <a:buFont typeface="Arial" panose="020B0604020202020204" pitchFamily="34" charset="0"/>
              <a:buNone/>
            </a:pPr>
            <a:endParaRPr lang="en-GB"/>
          </a:p>
          <a:p>
            <a:pPr marL="171450" indent="-171450">
              <a:buFont typeface="Arial" panose="020B0604020202020204" pitchFamily="34" charset="0"/>
              <a:buChar char="•"/>
            </a:pPr>
            <a:r>
              <a:rPr lang="en-GB"/>
              <a:t>We’ll then take a moment to celebrate some of our EDI achievements over the last 12 months, report on our progress against our annual EDI stats</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And talk about what’s coming up next and how you can get involved. Before moving on to the Q&amp;A</a:t>
            </a:r>
            <a:endParaRPr lang="en-GB">
              <a:ea typeface="Calibri"/>
              <a:cs typeface="Calibri"/>
            </a:endParaRP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So, without further ado, I’ll hand you over to Billie for our Dignity at Work update…</a:t>
            </a:r>
          </a:p>
        </p:txBody>
      </p:sp>
      <p:sp>
        <p:nvSpPr>
          <p:cNvPr id="4" name="Slide Number Placeholder 3"/>
          <p:cNvSpPr>
            <a:spLocks noGrp="1"/>
          </p:cNvSpPr>
          <p:nvPr>
            <p:ph type="sldNum" sz="quarter" idx="5"/>
          </p:nvPr>
        </p:nvSpPr>
        <p:spPr/>
        <p:txBody>
          <a:bodyPr/>
          <a:lstStyle/>
          <a:p>
            <a:fld id="{D97DB3FA-2A6F-4172-A9A0-E0DA89C09E96}" type="slidenum">
              <a:rPr lang="en-GB" smtClean="0"/>
              <a:t>3</a:t>
            </a:fld>
            <a:endParaRPr lang="en-GB"/>
          </a:p>
        </p:txBody>
      </p:sp>
    </p:spTree>
    <p:extLst>
      <p:ext uri="{BB962C8B-B14F-4D97-AF65-F5344CB8AC3E}">
        <p14:creationId xmlns:p14="http://schemas.microsoft.com/office/powerpoint/2010/main" val="9713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Arial" panose="020B0604020202020204" pitchFamily="34" charset="0"/>
              </a:rPr>
              <a:t>&lt;BILLIE&gt;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a:effectLst/>
                <a:latin typeface="Calibri" panose="020F0502020204030204" pitchFamily="34" charset="0"/>
                <a:ea typeface="Calibri" panose="020F0502020204030204" pitchFamily="34" charset="0"/>
                <a:cs typeface="Arial" panose="020B0604020202020204" pitchFamily="34" charset="0"/>
              </a:rPr>
            </a:br>
            <a:r>
              <a:rPr lang="en-GB" sz="1200">
                <a:effectLst/>
                <a:latin typeface="Calibri" panose="020F0502020204030204" pitchFamily="34" charset="0"/>
                <a:ea typeface="Calibri" panose="020F0502020204030204" pitchFamily="34" charset="0"/>
                <a:cs typeface="Arial" panose="020B0604020202020204" pitchFamily="34" charset="0"/>
              </a:rPr>
              <a:t>At the Growth Company (GC) we want to promote a safe working environment where dignity at work is central to our behaviours and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With this in mind, early last year we launched our </a:t>
            </a:r>
            <a:r>
              <a:rPr lang="en-GB" sz="1200" b="1">
                <a:effectLst/>
                <a:latin typeface="Calibri" panose="020F0502020204030204" pitchFamily="34" charset="0"/>
                <a:ea typeface="Calibri" panose="020F0502020204030204" pitchFamily="34" charset="0"/>
                <a:cs typeface="Arial" panose="020B0604020202020204" pitchFamily="34" charset="0"/>
              </a:rPr>
              <a:t>Dignity at Work campaign</a:t>
            </a:r>
            <a:r>
              <a:rPr lang="en-GB" sz="1200">
                <a:effectLst/>
                <a:latin typeface="Calibri" panose="020F0502020204030204" pitchFamily="34" charset="0"/>
                <a:ea typeface="Calibri" panose="020F0502020204030204" pitchFamily="34" charset="0"/>
                <a:cs typeface="Arial" panose="020B0604020202020204" pitchFamily="34" charset="0"/>
              </a:rPr>
              <a:t>. This involved:  </a:t>
            </a:r>
          </a:p>
          <a:p>
            <a:endParaRPr lang="en-GB"/>
          </a:p>
          <a:p>
            <a:pPr marL="228600" lvl="1" indent="-228600" algn="l" defTabSz="933450">
              <a:lnSpc>
                <a:spcPct val="90000"/>
              </a:lnSpc>
              <a:spcBef>
                <a:spcPct val="0"/>
              </a:spcBef>
              <a:spcAft>
                <a:spcPct val="20000"/>
              </a:spcAft>
              <a:buChar char="•"/>
            </a:pPr>
            <a:r>
              <a:rPr lang="en-GB" sz="1200">
                <a:cs typeface="Calibri" panose="020F0502020204030204" pitchFamily="34" charset="0"/>
              </a:rPr>
              <a:t>A series of f</a:t>
            </a:r>
            <a:r>
              <a:rPr lang="en-GB" sz="1200" kern="1200">
                <a:cs typeface="Calibri" panose="020F0502020204030204" pitchFamily="34" charset="0"/>
              </a:rPr>
              <a:t>ocus groups to better understand what colleagues think about the support and policies available at GC.</a:t>
            </a:r>
          </a:p>
          <a:p>
            <a:pPr marL="228600" lvl="1" indent="-228600" algn="l" defTabSz="933450">
              <a:lnSpc>
                <a:spcPct val="90000"/>
              </a:lnSpc>
              <a:spcBef>
                <a:spcPct val="0"/>
              </a:spcBef>
              <a:spcAft>
                <a:spcPct val="20000"/>
              </a:spcAft>
              <a:buChar char="•"/>
            </a:pPr>
            <a:r>
              <a:rPr lang="en-GB" sz="1200" kern="1200">
                <a:cs typeface="Calibri" panose="020F0502020204030204" pitchFamily="34" charset="0"/>
              </a:rPr>
              <a:t>Launched a new EDI module via P.A.L to increase understanding and raise awareness.</a:t>
            </a:r>
          </a:p>
          <a:p>
            <a:pPr marL="228600" lvl="1" indent="-228600" algn="l" defTabSz="933450">
              <a:lnSpc>
                <a:spcPct val="90000"/>
              </a:lnSpc>
              <a:spcBef>
                <a:spcPct val="0"/>
              </a:spcBef>
              <a:spcAft>
                <a:spcPct val="20000"/>
              </a:spcAft>
              <a:buChar char="•"/>
            </a:pPr>
            <a:r>
              <a:rPr lang="en-GB" sz="1200" kern="1200">
                <a:cs typeface="Calibri" panose="020F0502020204030204" pitchFamily="34" charset="0"/>
              </a:rPr>
              <a:t>Inviting a keynote speaker to introduce the topic of dignity at work and to share their experience.</a:t>
            </a:r>
            <a:endParaRPr lang="en-US" sz="1200" kern="1200">
              <a:cs typeface="Calibri" panose="020F0502020204030204" pitchFamily="34" charset="0"/>
            </a:endParaRPr>
          </a:p>
          <a:p>
            <a:pPr marL="228600" lvl="1" indent="-228600" algn="l" defTabSz="933450">
              <a:lnSpc>
                <a:spcPct val="90000"/>
              </a:lnSpc>
              <a:spcBef>
                <a:spcPct val="0"/>
              </a:spcBef>
              <a:spcAft>
                <a:spcPct val="20000"/>
              </a:spcAft>
              <a:buChar char="•"/>
            </a:pPr>
            <a:r>
              <a:rPr lang="en-GB" sz="1200" kern="1200">
                <a:cs typeface="Calibri" panose="020F0502020204030204" pitchFamily="34" charset="0"/>
              </a:rPr>
              <a:t>Launched the Dignity at Work policy, procedure and charter.</a:t>
            </a:r>
            <a:endParaRPr lang="en-US" sz="1200" kern="1200">
              <a:cs typeface="Calibri" panose="020F0502020204030204" pitchFamily="34" charset="0"/>
            </a:endParaRPr>
          </a:p>
          <a:p>
            <a:pPr marL="228600" lvl="1" indent="-228600" algn="l" defTabSz="933450">
              <a:lnSpc>
                <a:spcPct val="90000"/>
              </a:lnSpc>
              <a:spcBef>
                <a:spcPct val="0"/>
              </a:spcBef>
              <a:spcAft>
                <a:spcPct val="20000"/>
              </a:spcAft>
              <a:buChar char="•"/>
            </a:pPr>
            <a:r>
              <a:rPr lang="en-US" sz="1200" kern="1200">
                <a:cs typeface="Calibri" panose="020F0502020204030204" pitchFamily="34" charset="0"/>
              </a:rPr>
              <a:t>We now produce quarterly reports to </a:t>
            </a:r>
            <a:r>
              <a:rPr lang="en-US" sz="1200" kern="1200" err="1">
                <a:cs typeface="Calibri" panose="020F0502020204030204" pitchFamily="34" charset="0"/>
              </a:rPr>
              <a:t>analyse</a:t>
            </a:r>
            <a:r>
              <a:rPr lang="en-US" sz="1200" kern="1200">
                <a:cs typeface="Calibri" panose="020F0502020204030204" pitchFamily="34" charset="0"/>
              </a:rPr>
              <a:t> dignity at work related complaints and identify any key trends to take relevant action.</a:t>
            </a:r>
          </a:p>
          <a:p>
            <a:pPr marL="228600" lvl="1" indent="-228600" algn="l" defTabSz="933450">
              <a:lnSpc>
                <a:spcPct val="90000"/>
              </a:lnSpc>
              <a:spcBef>
                <a:spcPct val="0"/>
              </a:spcBef>
              <a:spcAft>
                <a:spcPct val="20000"/>
              </a:spcAft>
              <a:buChar char="•"/>
            </a:pPr>
            <a:endParaRPr lang="en-US" sz="1200" kern="1200">
              <a:cs typeface="Calibri" panose="020F0502020204030204" pitchFamily="34" charset="0"/>
            </a:endParaRPr>
          </a:p>
          <a:p>
            <a:pPr marL="0" lvl="1" indent="0" algn="l" defTabSz="933450">
              <a:lnSpc>
                <a:spcPct val="90000"/>
              </a:lnSpc>
              <a:spcBef>
                <a:spcPct val="0"/>
              </a:spcBef>
              <a:spcAft>
                <a:spcPct val="20000"/>
              </a:spcAft>
              <a:buNone/>
            </a:pPr>
            <a:r>
              <a:rPr lang="en-US" sz="1200" kern="1200">
                <a:cs typeface="Calibri" panose="020F0502020204030204" pitchFamily="34" charset="0"/>
              </a:rPr>
              <a:t>Dignity at Work is a now an ongoing campaign for us at GC – so we can all retain a focus on supporting a safe and inclusive workplace.</a:t>
            </a: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4</a:t>
            </a:fld>
            <a:endParaRPr lang="en-GB"/>
          </a:p>
        </p:txBody>
      </p:sp>
    </p:spTree>
    <p:extLst>
      <p:ext uri="{BB962C8B-B14F-4D97-AF65-F5344CB8AC3E}">
        <p14:creationId xmlns:p14="http://schemas.microsoft.com/office/powerpoint/2010/main" val="104653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ea typeface="Tahoma"/>
                <a:cs typeface="Calibri"/>
              </a:rPr>
              <a:t>Harmful behaviour is not always easy to recognise.</a:t>
            </a:r>
            <a:r>
              <a:rPr lang="en-GB">
                <a:ea typeface="Tahoma"/>
                <a:cs typeface="Calibri"/>
              </a:rPr>
              <a:t> </a:t>
            </a:r>
            <a:endParaRPr lang="en-GB" sz="120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latin typeface="Calibri" panose="020F0502020204030204" pitchFamily="34" charset="0"/>
              <a:ea typeface="Tahoma" panose="020B0604030504040204" pitchFamily="34" charset="0"/>
              <a:cs typeface="Calibri" panose="020F0502020204030204" pitchFamily="34" charset="0"/>
            </a:endParaRPr>
          </a:p>
          <a:p>
            <a:pPr>
              <a:defRPr/>
            </a:pPr>
            <a:r>
              <a:rPr lang="en-GB">
                <a:solidFill>
                  <a:schemeClr val="tx2"/>
                </a:solidFill>
                <a:latin typeface="Calibri"/>
                <a:ea typeface="Tahoma"/>
                <a:cs typeface="Calibri"/>
              </a:rPr>
              <a:t>You can find the definition of unacceptable behaviour in our diginity at work policy</a:t>
            </a:r>
            <a:r>
              <a:rPr lang="en-GB" sz="1200">
                <a:solidFill>
                  <a:schemeClr val="tx2"/>
                </a:solidFill>
                <a:latin typeface="Calibri"/>
                <a:ea typeface="Tahoma"/>
                <a:cs typeface="Calibri"/>
              </a:rPr>
              <a:t>, including some of the following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latin typeface="Calibri" panose="020F0502020204030204" pitchFamily="34" charset="0"/>
              <a:ea typeface="Tahoma" panose="020B060403050404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2"/>
                </a:solidFill>
                <a:latin typeface="Calibri"/>
                <a:ea typeface="Tahoma"/>
                <a:cs typeface="Calibri"/>
              </a:rPr>
              <a:t>Bullying by exclusion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2"/>
                </a:solidFill>
                <a:latin typeface="Calibri"/>
                <a:ea typeface="Tahoma"/>
                <a:cs typeface="Calibri"/>
              </a:rPr>
              <a:t>Intimidating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2"/>
                </a:solidFill>
                <a:latin typeface="Calibri"/>
                <a:ea typeface="Tahoma"/>
                <a:cs typeface="Calibri"/>
              </a:rPr>
              <a:t>Inappropriate or offensive jokes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2"/>
                </a:solidFill>
                <a:latin typeface="Calibri"/>
                <a:ea typeface="Tahoma"/>
                <a:cs typeface="Calibri"/>
              </a:rPr>
              <a:t>Humiliation or ridicule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latin typeface="Calibri" panose="020F0502020204030204" pitchFamily="34" charset="0"/>
              <a:ea typeface="Tahoma" panose="020B0604030504040204" pitchFamily="34" charset="0"/>
              <a:cs typeface="Calibri" panose="020F0502020204030204" pitchFamily="34" charset="0"/>
            </a:endParaRPr>
          </a:p>
          <a:p>
            <a:pPr>
              <a:defRPr/>
            </a:pPr>
            <a:r>
              <a:rPr lang="en-GB"/>
              <a:t>Unacceptable behaviour is not always overt/ obvious. </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Tahoma"/>
                <a:cs typeface="Calibri"/>
              </a:rPr>
              <a:t>It is important to note that it might be more subtle/ take the form of </a:t>
            </a:r>
            <a:r>
              <a:rPr lang="en-GB"/>
              <a:t>micro-messaging such as excluding from social events, consistently talking over a person during meetings or discounting their ideas which are later presented as their own.</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a:defRPr/>
            </a:pPr>
            <a:r>
              <a:rPr lang="en-GB"/>
              <a:t>If you haven’t checked it out 78already, take a look at our EDI module which includes a short video explaining a little more about micro messaging and the impact on individuals.</a:t>
            </a:r>
          </a:p>
          <a:p>
            <a:endParaRPr lang="en-GB"/>
          </a:p>
        </p:txBody>
      </p:sp>
      <p:sp>
        <p:nvSpPr>
          <p:cNvPr id="4" name="Slide Number Placeholder 3"/>
          <p:cNvSpPr>
            <a:spLocks noGrp="1"/>
          </p:cNvSpPr>
          <p:nvPr>
            <p:ph type="sldNum" sz="quarter" idx="5"/>
          </p:nvPr>
        </p:nvSpPr>
        <p:spPr/>
        <p:txBody>
          <a:bodyPr/>
          <a:lstStyle/>
          <a:p>
            <a:fld id="{DF6ADEFB-AC38-4E63-853F-29EDB710D096}" type="slidenum">
              <a:rPr lang="en-GB" smtClean="0"/>
              <a:t>5</a:t>
            </a:fld>
            <a:endParaRPr lang="en-GB"/>
          </a:p>
        </p:txBody>
      </p:sp>
    </p:spTree>
    <p:extLst>
      <p:ext uri="{BB962C8B-B14F-4D97-AF65-F5344CB8AC3E}">
        <p14:creationId xmlns:p14="http://schemas.microsoft.com/office/powerpoint/2010/main" val="31313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a few practical examples of how you could approach someone who has demonstrated unacceptable behaviour…</a:t>
            </a:r>
          </a:p>
        </p:txBody>
      </p:sp>
      <p:sp>
        <p:nvSpPr>
          <p:cNvPr id="4" name="Slide Number Placeholder 3"/>
          <p:cNvSpPr>
            <a:spLocks noGrp="1"/>
          </p:cNvSpPr>
          <p:nvPr>
            <p:ph type="sldNum" sz="quarter" idx="5"/>
          </p:nvPr>
        </p:nvSpPr>
        <p:spPr/>
        <p:txBody>
          <a:bodyPr/>
          <a:lstStyle/>
          <a:p>
            <a:fld id="{DF6ADEFB-AC38-4E63-853F-29EDB710D096}" type="slidenum">
              <a:rPr lang="en-GB" smtClean="0"/>
              <a:t>6</a:t>
            </a:fld>
            <a:endParaRPr lang="en-GB"/>
          </a:p>
        </p:txBody>
      </p:sp>
    </p:spTree>
    <p:extLst>
      <p:ext uri="{BB962C8B-B14F-4D97-AF65-F5344CB8AC3E}">
        <p14:creationId xmlns:p14="http://schemas.microsoft.com/office/powerpoint/2010/main" val="428017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1">
                <a:effectLst/>
                <a:latin typeface="Arial"/>
                <a:ea typeface="Times New Roman" panose="02020603050405020304" pitchFamily="18" charset="0"/>
                <a:cs typeface="Arial"/>
              </a:rPr>
              <a:t>We want to create a safe space for people to raise their concerns.</a:t>
            </a:r>
            <a:r>
              <a:rPr lang="en-GB" b="1">
                <a:latin typeface="Arial"/>
                <a:ea typeface="Times New Roman" panose="02020603050405020304" pitchFamily="18" charset="0"/>
                <a:cs typeface="Arial"/>
              </a:rPr>
              <a:t> </a:t>
            </a:r>
            <a:endParaRPr lang="en-GB" sz="1200" b="1">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defRPr/>
            </a:pPr>
            <a:r>
              <a:rPr lang="en-GB" sz="1200">
                <a:effectLst/>
                <a:latin typeface="Arial"/>
                <a:ea typeface="Times New Roman" panose="02020603050405020304" pitchFamily="18" charset="0"/>
                <a:cs typeface="Arial"/>
              </a:rPr>
              <a:t>And we’d encourage colleagues to discuss any concerns about unwanted behaviour (including bullying or harassment) towards them or another person - with the person themselves.</a:t>
            </a:r>
            <a:r>
              <a:rPr lang="en-GB">
                <a:latin typeface="Arial"/>
                <a:ea typeface="Times New Roman" panose="02020603050405020304" pitchFamily="18" charset="0"/>
                <a:cs typeface="Arial"/>
              </a:rPr>
              <a:t> </a:t>
            </a: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defRPr/>
            </a:pPr>
            <a:r>
              <a:rPr lang="en-GB" sz="1200">
                <a:effectLst/>
                <a:latin typeface="Arial"/>
                <a:ea typeface="Times New Roman" panose="02020603050405020304" pitchFamily="18" charset="0"/>
                <a:cs typeface="Arial"/>
              </a:rPr>
              <a:t>If informal attempts to resolve the situation have not been successful, or if </a:t>
            </a:r>
            <a:r>
              <a:rPr lang="en-GB">
                <a:latin typeface="Arial"/>
                <a:ea typeface="Times New Roman" panose="02020603050405020304" pitchFamily="18" charset="0"/>
                <a:cs typeface="Arial"/>
              </a:rPr>
              <a:t>a colleague</a:t>
            </a:r>
            <a:r>
              <a:rPr lang="en-GB" sz="1200">
                <a:effectLst/>
                <a:latin typeface="Arial"/>
                <a:ea typeface="Times New Roman" panose="02020603050405020304" pitchFamily="18" charset="0"/>
                <a:cs typeface="Arial"/>
              </a:rPr>
              <a:t> feels that the incident may not be resolved informally, they may wish to raise a formal complaint using the </a:t>
            </a:r>
            <a:r>
              <a:rPr lang="en-GB" sz="1200" b="1">
                <a:effectLst/>
                <a:latin typeface="Arial"/>
                <a:ea typeface="Times New Roman" panose="02020603050405020304" pitchFamily="18" charset="0"/>
                <a:cs typeface="Arial"/>
              </a:rPr>
              <a:t>Dignity at Work complaint procedure</a:t>
            </a:r>
            <a:r>
              <a:rPr lang="en-GB" sz="1200">
                <a:effectLst/>
                <a:latin typeface="Arial"/>
                <a:ea typeface="Times New Roman" panose="02020603050405020304" pitchFamily="18" charset="0"/>
                <a:cs typeface="Arial"/>
              </a:rPr>
              <a:t>.</a:t>
            </a:r>
            <a:r>
              <a:rPr lang="en-GB">
                <a:latin typeface="Arial"/>
                <a:ea typeface="Times New Roman" panose="02020603050405020304" pitchFamily="18" charset="0"/>
                <a:cs typeface="Arial"/>
              </a:rPr>
              <a:t> </a:t>
            </a: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defRPr/>
            </a:pPr>
            <a:endParaRPr lang="en-GB">
              <a:latin typeface="Arial"/>
              <a:ea typeface="Times New Roman" panose="02020603050405020304" pitchFamily="18" charset="0"/>
              <a:cs typeface="Arial"/>
            </a:endParaRPr>
          </a:p>
          <a:p>
            <a:pPr marL="171450" indent="-171450">
              <a:buFont typeface="Arial" panose="020B0604020202020204" pitchFamily="34" charset="0"/>
              <a:buChar char="•"/>
              <a:defRPr/>
            </a:pPr>
            <a:r>
              <a:rPr lang="en-GB" sz="1200">
                <a:effectLst/>
                <a:latin typeface="Arial"/>
                <a:ea typeface="Times New Roman" panose="02020603050405020304" pitchFamily="18" charset="0"/>
                <a:cs typeface="Arial"/>
              </a:rPr>
              <a:t>We understand this can sometimes be difficult, so this procedure also allows for others to raise concerns.</a:t>
            </a:r>
            <a:r>
              <a:rPr lang="en-GB">
                <a:latin typeface="Arial"/>
                <a:ea typeface="Times New Roman" panose="02020603050405020304" pitchFamily="18" charset="0"/>
                <a:cs typeface="Arial"/>
              </a:rPr>
              <a:t> </a:t>
            </a: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GB"/>
              <a:t>While we encourage colleagues to raise any harassment, victimisation or bullying related complaints through the Dignity at Work Policy, there may be occasions where colleagues would prefer to raise their concerns through the </a:t>
            </a:r>
            <a:r>
              <a:rPr lang="en-GB" b="1"/>
              <a:t>Whistleblowing policy </a:t>
            </a:r>
            <a:r>
              <a:rPr lang="en-GB"/>
              <a:t>(for instance if they want to remain anonymous).</a:t>
            </a:r>
            <a:endParaRPr lang="en-GB">
              <a:ea typeface="Calibri"/>
              <a:cs typeface="Calibri"/>
            </a:endParaRPr>
          </a:p>
          <a:p>
            <a:pPr marL="0" indent="0">
              <a:buFont typeface="Arial" panose="020B0604020202020204" pitchFamily="34" charset="0"/>
              <a:buNone/>
            </a:pPr>
            <a:endParaRPr lang="en-GB"/>
          </a:p>
          <a:p>
            <a:pPr marL="0" indent="0">
              <a:buFont typeface="Arial" panose="020B0604020202020204" pitchFamily="34" charset="0"/>
              <a:buNone/>
            </a:pPr>
            <a:r>
              <a:rPr lang="en-GB"/>
              <a:t>In such cases, we want to reassure that those who raise concerns in good faith, can do so without fear of reprisals or victimisation.</a:t>
            </a: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r>
              <a:rPr lang="en-GB"/>
              <a:t>As a quick reminder – the group policies are available to access on the Intranet - </a:t>
            </a:r>
            <a:r>
              <a:rPr lang="en-GB" b="1"/>
              <a:t>Group Policies</a:t>
            </a:r>
            <a:r>
              <a:rPr lang="en-GB"/>
              <a:t>. </a:t>
            </a:r>
            <a:endParaRPr lang="en-GB">
              <a:ea typeface="Calibri"/>
              <a:cs typeface="Calibri"/>
            </a:endParaRP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effectLst/>
                <a:latin typeface="Calibri"/>
                <a:ea typeface="Calibri"/>
                <a:cs typeface="Calibri"/>
              </a:rPr>
              <a:t>It’s important to reiterate that complaints through the Dignity at Work policy are taken incredibly seriously and investigated so that appropriate action can be taken.</a:t>
            </a:r>
          </a:p>
          <a:p>
            <a:pPr marL="0" indent="0">
              <a:buFont typeface="Arial" panose="020B0604020202020204" pitchFamily="34" charset="0"/>
              <a:buNone/>
            </a:pPr>
            <a:endParaRPr lang="en-GB"/>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DF6ADEFB-AC38-4E63-853F-29EDB710D096}" type="slidenum">
              <a:rPr lang="en-GB" smtClean="0"/>
              <a:t>8</a:t>
            </a:fld>
            <a:endParaRPr lang="en-GB"/>
          </a:p>
        </p:txBody>
      </p:sp>
    </p:spTree>
    <p:extLst>
      <p:ext uri="{BB962C8B-B14F-4D97-AF65-F5344CB8AC3E}">
        <p14:creationId xmlns:p14="http://schemas.microsoft.com/office/powerpoint/2010/main" val="105252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Last year we started reporting quarterly on any dignity at work related formal complaints received by colleagues and external parties (liaising with customer complaints, whistleblowing, safeguarding, supply chain and HR).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also produced an annual summary to analyse any key trends, identify areas for improvement and take relevant action where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Times New Roman" panose="02020603050405020304" pitchFamily="18" charset="0"/>
              </a:rPr>
              <a:t>And what do we report 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We report on the type of complaint, stakeholder type and the business 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In the annual summary – we found that </a:t>
            </a:r>
            <a:r>
              <a:rPr lang="en-GB" sz="1800">
                <a:effectLst/>
                <a:latin typeface="Calibri" panose="020F0502020204030204" pitchFamily="34" charset="0"/>
                <a:ea typeface="Calibri" panose="020F0502020204030204" pitchFamily="34" charset="0"/>
              </a:rPr>
              <a:t>50% of the complaints were received by clients, 36% from colleagues and the remaining 14% from either a learner or other third parties.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Times New Roman" panose="02020603050405020304" pitchFamily="18" charset="0"/>
              </a:rPr>
              <a:t>An what have been the key outcomes: </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most common action following formal complaints were a clear reminder of the Code of Conduct</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Monitoring and continuing to monitor behaviour. </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Other outcomes have included: </a:t>
            </a:r>
          </a:p>
          <a:p>
            <a:pPr marL="742950" lvl="1"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Assigning additional training, a change of manager, reasonable adjustments being put in place and changing advisors.</a:t>
            </a:r>
          </a:p>
          <a:p>
            <a:pPr>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Some of the recommendations which have been put in place during this time include:</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Signposting colleagues to Dignity at Work policy and Charter through this live session and regular emails</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Launched the Disability Inclusion training</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Recruited an EDI Manager in Employment to </a:t>
            </a:r>
            <a:r>
              <a:rPr lang="en-GB" sz="1800">
                <a:effectLst/>
                <a:latin typeface="Calibri" panose="020F0502020204030204" pitchFamily="34" charset="0"/>
                <a:ea typeface="Calibri" panose="020F0502020204030204" pitchFamily="34" charset="0"/>
              </a:rPr>
              <a:t>look at how we shape our service design to better meet the needs of our participants and ensure EDI is embedded in the delivery of our services.</a:t>
            </a:r>
          </a:p>
          <a:p>
            <a:pPr marL="285750" indent="-285750">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Launched Trans Inclusion training, Let’s Talk Inclusion for people managers and Allyship for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It is work in progress, but we felt it was important to explain some of the key actions taken as a result of formal complaints being raised and analysing this data.</a:t>
            </a:r>
          </a:p>
          <a:p>
            <a:endParaRPr lang="en-GB"/>
          </a:p>
        </p:txBody>
      </p:sp>
      <p:sp>
        <p:nvSpPr>
          <p:cNvPr id="4" name="Slide Number Placeholder 3"/>
          <p:cNvSpPr>
            <a:spLocks noGrp="1"/>
          </p:cNvSpPr>
          <p:nvPr>
            <p:ph type="sldNum" sz="quarter" idx="5"/>
          </p:nvPr>
        </p:nvSpPr>
        <p:spPr/>
        <p:txBody>
          <a:bodyPr/>
          <a:lstStyle/>
          <a:p>
            <a:fld id="{D97DB3FA-2A6F-4172-A9A0-E0DA89C09E96}" type="slidenum">
              <a:rPr lang="en-GB" smtClean="0"/>
              <a:t>9</a:t>
            </a:fld>
            <a:endParaRPr lang="en-GB"/>
          </a:p>
        </p:txBody>
      </p:sp>
    </p:spTree>
    <p:extLst>
      <p:ext uri="{BB962C8B-B14F-4D97-AF65-F5344CB8AC3E}">
        <p14:creationId xmlns:p14="http://schemas.microsoft.com/office/powerpoint/2010/main" val="49531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 a reminder of the support available to access at GC…</a:t>
            </a:r>
          </a:p>
        </p:txBody>
      </p:sp>
      <p:sp>
        <p:nvSpPr>
          <p:cNvPr id="4" name="Slide Number Placeholder 3"/>
          <p:cNvSpPr>
            <a:spLocks noGrp="1"/>
          </p:cNvSpPr>
          <p:nvPr>
            <p:ph type="sldNum" sz="quarter" idx="5"/>
          </p:nvPr>
        </p:nvSpPr>
        <p:spPr/>
        <p:txBody>
          <a:bodyPr/>
          <a:lstStyle/>
          <a:p>
            <a:fld id="{DF6ADEFB-AC38-4E63-853F-29EDB710D096}" type="slidenum">
              <a:rPr lang="en-GB" smtClean="0"/>
              <a:t>10</a:t>
            </a:fld>
            <a:endParaRPr lang="en-GB"/>
          </a:p>
        </p:txBody>
      </p:sp>
    </p:spTree>
    <p:extLst>
      <p:ext uri="{BB962C8B-B14F-4D97-AF65-F5344CB8AC3E}">
        <p14:creationId xmlns:p14="http://schemas.microsoft.com/office/powerpoint/2010/main" val="3945214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people sitting in a room&#10;&#10;Description automatically generated with low confidence">
            <a:extLst>
              <a:ext uri="{FF2B5EF4-FFF2-40B4-BE49-F238E27FC236}">
                <a16:creationId xmlns:a16="http://schemas.microsoft.com/office/drawing/2014/main" id="{D0B8F1BA-70CF-8480-3FC3-6ABCEB0CEA40}"/>
              </a:ext>
            </a:extLst>
          </p:cNvPr>
          <p:cNvPicPr>
            <a:picLocks noChangeAspect="1"/>
          </p:cNvPicPr>
          <p:nvPr userDrawn="1"/>
        </p:nvPicPr>
        <p:blipFill rotWithShape="1">
          <a:blip r:embed="rId2">
            <a:alphaModFix amt="20000"/>
          </a:blip>
          <a:srcRect t="13334" b="7565"/>
          <a:stretch/>
        </p:blipFill>
        <p:spPr>
          <a:xfrm>
            <a:off x="26906" y="0"/>
            <a:ext cx="12165093"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07686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493D0D55-C0E8-1DC3-763C-7A7A1BA58C52}"/>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 outdoor&#10;&#10;Description automatically generated">
            <a:extLst>
              <a:ext uri="{FF2B5EF4-FFF2-40B4-BE49-F238E27FC236}">
                <a16:creationId xmlns:a16="http://schemas.microsoft.com/office/drawing/2014/main" id="{093D80C5-B618-D11E-492D-45E799ECBD9B}"/>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25987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64F993EA-57C3-1E90-A49E-8A9FCE387BFD}"/>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26C9CE8B-08B0-4D06-C41C-AB3EFB01212F}"/>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 outdoor&#10;&#10;Description automatically generated">
            <a:extLst>
              <a:ext uri="{FF2B5EF4-FFF2-40B4-BE49-F238E27FC236}">
                <a16:creationId xmlns:a16="http://schemas.microsoft.com/office/drawing/2014/main" id="{4A69F46D-EF62-BD84-6B6D-CDB0DEEB7DD4}"/>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5988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216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0F37-3357-CB84-9AE2-37050CE64B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487D4C-B221-69C4-9E6C-84DF192528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EB54FB-1095-F9F2-C3BC-AC282CD0420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3300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E1E4FA00-07D1-9DC3-01B3-D401239B2C3A}"/>
              </a:ext>
            </a:extLst>
          </p:cNvPr>
          <p:cNvSpPr/>
          <p:nvPr userDrawn="1"/>
        </p:nvSpPr>
        <p:spPr>
          <a:xfrm>
            <a:off x="-1" y="6423102"/>
            <a:ext cx="12192001" cy="43489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BF0EC73F-72AC-118C-E7DB-38752ABE7EBA}"/>
              </a:ext>
            </a:extLst>
          </p:cNvPr>
          <p:cNvSpPr/>
          <p:nvPr userDrawn="1"/>
        </p:nvSpPr>
        <p:spPr>
          <a:xfrm>
            <a:off x="11190449" y="236536"/>
            <a:ext cx="772295" cy="665772"/>
          </a:xfrm>
          <a:prstGeom prst="hexagon">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44D01652-308E-C64F-648C-66E1B13E1F7C}"/>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282406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72BB7913-03F2-2292-3015-E1F54CD3B2FC}"/>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B59-82BD-9D1D-7AE3-8875914C533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04FADF-1268-EEA8-F545-E33D2B8E0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C8EF3D-FE3C-1B14-D32C-610D9817818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6D447F-0EA2-A82E-D806-1ADDA52A8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4E5819-0F55-0E81-B55D-DEB9CCCACF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8679C7D0-A078-3CB0-BF50-371122839A47}"/>
              </a:ext>
            </a:extLst>
          </p:cNvPr>
          <p:cNvSpPr/>
          <p:nvPr userDrawn="1"/>
        </p:nvSpPr>
        <p:spPr>
          <a:xfrm>
            <a:off x="-1" y="6423102"/>
            <a:ext cx="12192001" cy="43489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9F80810F-450F-E40C-B868-ECAF06BBDBA3}"/>
              </a:ext>
            </a:extLst>
          </p:cNvPr>
          <p:cNvSpPr/>
          <p:nvPr userDrawn="1"/>
        </p:nvSpPr>
        <p:spPr>
          <a:xfrm>
            <a:off x="11190449" y="236536"/>
            <a:ext cx="772295" cy="665772"/>
          </a:xfrm>
          <a:prstGeom prst="hexagon">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ign, outdoor&#10;&#10;Description automatically generated">
            <a:extLst>
              <a:ext uri="{FF2B5EF4-FFF2-40B4-BE49-F238E27FC236}">
                <a16:creationId xmlns:a16="http://schemas.microsoft.com/office/drawing/2014/main" id="{87A39475-919A-4AFF-B6FC-52827A8EFCAF}"/>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69442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483-20C1-C831-7841-848DCB61474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9167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2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1BF9-A701-E0C6-08BC-6D3F581434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F2D7E2A-88E9-E6CA-1337-602E746226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558827-7A26-F9FD-3C73-A2DEFE56A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635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752463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BBD1-8474-78B8-8C9C-188D8ECAC6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A1B90F-76E9-7692-66E4-BB813DD8FC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ACE1C0-5CA5-18B7-7B89-F733B31C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97123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37A9-B3E0-590D-C412-593E4B61E13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537BEF-5039-5E57-67D2-3AC7D0EE35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5825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2A4D0-D397-2C22-F03A-11661A3D19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F6B0D9-9146-50F5-7EAE-F41CC58A777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6299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6" name="Rectangle 5" descr="ToolsToo_Slide"/>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600">
              <a:solidFill>
                <a:schemeClr val="tx1"/>
              </a:solidFill>
            </a:endParaRPr>
          </a:p>
        </p:txBody>
      </p:sp>
      <p:sp>
        <p:nvSpPr>
          <p:cNvPr id="7" name="Title Placeholder 1"/>
          <p:cNvSpPr>
            <a:spLocks noGrp="1"/>
          </p:cNvSpPr>
          <p:nvPr>
            <p:ph type="title" hasCustomPrompt="1"/>
          </p:nvPr>
        </p:nvSpPr>
        <p:spPr>
          <a:xfrm>
            <a:off x="100225" y="198408"/>
            <a:ext cx="11882224" cy="638205"/>
          </a:xfrm>
          <a:prstGeom prst="rect">
            <a:avLst/>
          </a:prstGeom>
        </p:spPr>
        <p:txBody>
          <a:bodyPr vert="horz" lIns="91440" tIns="45720" rIns="91440" bIns="45720" rtlCol="0" anchor="b">
            <a:noAutofit/>
          </a:bodyPr>
          <a:lstStyle>
            <a:lvl1pPr>
              <a:defRPr b="0" cap="all" spc="0" baseline="0">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8" name="Text Placeholder 2"/>
          <p:cNvSpPr>
            <a:spLocks noGrp="1"/>
          </p:cNvSpPr>
          <p:nvPr>
            <p:ph idx="1"/>
          </p:nvPr>
        </p:nvSpPr>
        <p:spPr>
          <a:xfrm>
            <a:off x="100222" y="989302"/>
            <a:ext cx="11883815" cy="49962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p:cNvSpPr>
            <a:spLocks noGrp="1"/>
          </p:cNvSpPr>
          <p:nvPr>
            <p:ph type="dt" sz="half" idx="2"/>
          </p:nvPr>
        </p:nvSpPr>
        <p:spPr>
          <a:xfrm>
            <a:off x="100223" y="6087449"/>
            <a:ext cx="2743200" cy="226683"/>
          </a:xfrm>
          <a:prstGeom prst="rect">
            <a:avLst/>
          </a:prstGeom>
        </p:spPr>
        <p:txBody>
          <a:bodyPr vert="horz" lIns="91440" tIns="45720" rIns="91440" bIns="45720" rtlCol="0" anchor="ctr"/>
          <a:lstStyle>
            <a:lvl1pPr algn="l">
              <a:lnSpc>
                <a:spcPct val="90000"/>
              </a:lnSpc>
              <a:spcAft>
                <a:spcPts val="600"/>
              </a:spcAft>
              <a:defRPr sz="800">
                <a:solidFill>
                  <a:schemeClr val="tx1"/>
                </a:solidFill>
              </a:defRPr>
            </a:lvl1pPr>
          </a:lstStyle>
          <a:p>
            <a:endParaRPr lang="en-GB"/>
          </a:p>
        </p:txBody>
      </p:sp>
      <p:sp>
        <p:nvSpPr>
          <p:cNvPr id="10" name="Footer Placeholder 4"/>
          <p:cNvSpPr>
            <a:spLocks noGrp="1"/>
          </p:cNvSpPr>
          <p:nvPr>
            <p:ph type="ftr" sz="quarter" idx="3"/>
          </p:nvPr>
        </p:nvSpPr>
        <p:spPr>
          <a:xfrm>
            <a:off x="100223" y="6473196"/>
            <a:ext cx="10364220" cy="226683"/>
          </a:xfrm>
          <a:prstGeom prst="rect">
            <a:avLst/>
          </a:prstGeom>
        </p:spPr>
        <p:txBody>
          <a:bodyPr vert="horz" lIns="91440" tIns="45720" rIns="91440" bIns="45720" rtlCol="0" anchor="ctr"/>
          <a:lstStyle>
            <a:lvl1pPr algn="l">
              <a:lnSpc>
                <a:spcPct val="90000"/>
              </a:lnSpc>
              <a:spcAft>
                <a:spcPts val="600"/>
              </a:spcAft>
              <a:defRPr sz="800">
                <a:solidFill>
                  <a:schemeClr val="tx1"/>
                </a:solidFill>
              </a:defRPr>
            </a:lvl1pPr>
          </a:lstStyle>
          <a:p>
            <a:endParaRPr lang="en-GB"/>
          </a:p>
        </p:txBody>
      </p:sp>
      <p:sp>
        <p:nvSpPr>
          <p:cNvPr id="12" name="Rectangle 11"/>
          <p:cNvSpPr/>
          <p:nvPr userDrawn="1"/>
        </p:nvSpPr>
        <p:spPr>
          <a:xfrm>
            <a:off x="0" y="0"/>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a:cxnSpLocks/>
          </p:cNvCxnSpPr>
          <p:nvPr userDrawn="1"/>
        </p:nvCxnSpPr>
        <p:spPr>
          <a:xfrm>
            <a:off x="205465" y="6381750"/>
            <a:ext cx="109295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22" hasCustomPrompt="1"/>
          </p:nvPr>
        </p:nvSpPr>
        <p:spPr>
          <a:xfrm>
            <a:off x="11503086" y="6120703"/>
            <a:ext cx="441325" cy="463550"/>
          </a:xfrm>
          <a:blipFill>
            <a:blip r:embed="rId3"/>
            <a:stretch>
              <a:fillRect/>
            </a:stretch>
          </a:blipFill>
        </p:spPr>
        <p:txBody>
          <a:bodyPr/>
          <a:lstStyle>
            <a:lvl1pPr>
              <a:defRPr/>
            </a:lvl1pPr>
          </a:lstStyle>
          <a:p>
            <a:pPr lvl="0"/>
            <a:r>
              <a:rPr lang="en-US"/>
              <a:t>    </a:t>
            </a:r>
            <a:endParaRPr lang="en-GB"/>
          </a:p>
        </p:txBody>
      </p:sp>
    </p:spTree>
    <p:custDataLst>
      <p:tags r:id="rId1"/>
    </p:custDataLst>
    <p:extLst>
      <p:ext uri="{BB962C8B-B14F-4D97-AF65-F5344CB8AC3E}">
        <p14:creationId xmlns:p14="http://schemas.microsoft.com/office/powerpoint/2010/main" val="3017228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EAC8-E1D6-6C41-0518-313C8F3596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A41C469-85FA-68B4-2C44-320AA6990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89EBD4-0773-7DF6-5F2E-31B99DE8AB90}"/>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25093F57-C788-658E-A12E-3894B47CF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63BF1-236C-703A-E49C-16E5BDC6CC5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3861988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2274-E7DD-815E-E681-C7CA3FE217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E05FD7-68CC-4AAA-1ACA-538059FC7E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B6ED11-EAAC-C33B-EDDD-F73BB681F14C}"/>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30AABD2C-2896-F328-2452-57D61A2B7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206B7-4B28-D068-949F-43687D3C181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734285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9EFD-4507-A251-C363-D179AC2DB6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408A8F-F7D1-299A-0375-4C1173079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70969D-2D2D-0DA5-0827-6764ED149FE3}"/>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C08388D6-C3BB-3E97-9553-7DF4DCBA6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41587-C7A5-CC6B-F639-B117FF75071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940531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9A03-9315-865C-04A3-C39876C4F28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69E6F76-7EB2-EF0E-40D3-956C22ECC0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38633F9-52AC-E516-5CBC-26232F45B7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7286347-47CE-A81A-3A9A-D03B26320DCE}"/>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6" name="Footer Placeholder 5">
            <a:extLst>
              <a:ext uri="{FF2B5EF4-FFF2-40B4-BE49-F238E27FC236}">
                <a16:creationId xmlns:a16="http://schemas.microsoft.com/office/drawing/2014/main" id="{049DE178-6E51-82D3-F645-0CD13FF26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09ACA-7CB5-A8F1-C736-64910B3C422A}"/>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695518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093A-07F8-CF60-1607-9A356B636FE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7D9123-BED2-4CEA-9B38-D02DA0AA6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14AC9F-32F6-0FD7-3422-C20DA67684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CDCC4-8A5C-F540-BBF0-B84E68EF9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0A0193-3B9A-0A6D-184B-9AFD30F3FE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1C2273-8440-543C-999E-9B532EFE5253}"/>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8" name="Footer Placeholder 7">
            <a:extLst>
              <a:ext uri="{FF2B5EF4-FFF2-40B4-BE49-F238E27FC236}">
                <a16:creationId xmlns:a16="http://schemas.microsoft.com/office/drawing/2014/main" id="{4B15E23D-1C47-02C4-EA23-814A432DA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B2C93-D9EF-1894-B33F-9BE48B5B222C}"/>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495244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0D3E4-E21F-B6E4-2845-BB292F08807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66F59B-4D3D-D1E8-57C7-E38FFAF396B1}"/>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4" name="Footer Placeholder 3">
            <a:extLst>
              <a:ext uri="{FF2B5EF4-FFF2-40B4-BE49-F238E27FC236}">
                <a16:creationId xmlns:a16="http://schemas.microsoft.com/office/drawing/2014/main" id="{743D85ED-0DE3-C540-5B4B-60DB2CF059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B8440-8EB5-BFCC-FCE3-8050980164F2}"/>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123048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a large room&#10;&#10;Description automatically generated with low confidence">
            <a:extLst>
              <a:ext uri="{FF2B5EF4-FFF2-40B4-BE49-F238E27FC236}">
                <a16:creationId xmlns:a16="http://schemas.microsoft.com/office/drawing/2014/main" id="{98D47428-C14C-C0EB-B352-5F92CDE935A5}"/>
              </a:ext>
            </a:extLst>
          </p:cNvPr>
          <p:cNvPicPr>
            <a:picLocks noChangeAspect="1"/>
          </p:cNvPicPr>
          <p:nvPr userDrawn="1"/>
        </p:nvPicPr>
        <p:blipFill rotWithShape="1">
          <a:blip r:embed="rId2">
            <a:alphaModFix amt="20000"/>
          </a:blip>
          <a:srcRect t="10331" b="10744"/>
          <a:stretch/>
        </p:blipFill>
        <p:spPr>
          <a:xfrm>
            <a:off x="0" y="1"/>
            <a:ext cx="12192000" cy="6415088"/>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48445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522B8-C1A4-5C8F-6093-DE0800EA1ABE}"/>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3" name="Footer Placeholder 2">
            <a:extLst>
              <a:ext uri="{FF2B5EF4-FFF2-40B4-BE49-F238E27FC236}">
                <a16:creationId xmlns:a16="http://schemas.microsoft.com/office/drawing/2014/main" id="{B170DEF5-31AF-F1B5-5888-DDBA820B57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B8F25-ED23-64BB-D7BB-9846AF27172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70758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163B4-5376-F106-3862-5E36DD823F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423253-AB19-CE6D-8119-F71678049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6E127A1-6DD4-D397-52DC-4A701CC85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BE864D-7657-A3F7-CEF0-0E5EAABB8DB1}"/>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6" name="Footer Placeholder 5">
            <a:extLst>
              <a:ext uri="{FF2B5EF4-FFF2-40B4-BE49-F238E27FC236}">
                <a16:creationId xmlns:a16="http://schemas.microsoft.com/office/drawing/2014/main" id="{1299DD8D-6E86-8314-26F8-7C6D8459B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EDB7E-7080-1917-9DC9-A74F2CDB9A7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80241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62FA-8135-B6A1-06F1-187721B150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15A0A14-7B40-DBC5-5BCF-B46986FABA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53B159-73D1-4707-73F4-32FADD00E7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1CBCF-DB06-D56A-FCDF-338B47228A43}"/>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6" name="Footer Placeholder 5">
            <a:extLst>
              <a:ext uri="{FF2B5EF4-FFF2-40B4-BE49-F238E27FC236}">
                <a16:creationId xmlns:a16="http://schemas.microsoft.com/office/drawing/2014/main" id="{80538B9E-D544-EC7E-A715-ECD0D98EA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4EA64-21F1-003A-D725-321951B5CD05}"/>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1300094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ECE9-3DAE-0111-22A2-C862162CC1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FA61BB-C916-7CDA-E54D-AFC7D97A9B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EF62A6-0885-4DC3-845B-EDE9D0CCF3A3}"/>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CC9F262B-8F23-1578-9FD0-1B1055C9E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412C9-C6AC-F0FF-6467-9C1018ABEF63}"/>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008146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4676A6-6644-A398-CCD4-F4694A9A7B7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8B2972-3CBF-C133-A9D4-EB6DDE11E9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E93106-23BA-F5E0-7917-DBD49B6DE4F8}"/>
              </a:ext>
            </a:extLst>
          </p:cNvPr>
          <p:cNvSpPr>
            <a:spLocks noGrp="1"/>
          </p:cNvSpPr>
          <p:nvPr>
            <p:ph type="dt" sz="half" idx="10"/>
          </p:nvPr>
        </p:nvSpPr>
        <p:spPr/>
        <p:txBody>
          <a:body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3907C00F-F771-3FA1-210D-EE659C49D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3555-EC30-FE18-E94D-6D14E2BED5F9}"/>
              </a:ext>
            </a:extLst>
          </p:cNvPr>
          <p:cNvSpPr>
            <a:spLocks noGrp="1"/>
          </p:cNvSpPr>
          <p:nvPr>
            <p:ph type="sldNum" sz="quarter" idx="12"/>
          </p:nvPr>
        </p:nvSpPr>
        <p:spPr/>
        <p:txBody>
          <a:bodyPr/>
          <a:lstStyle/>
          <a:p>
            <a:fld id="{F1167BBD-105C-8047-A440-C9329B16E34F}" type="slidenum">
              <a:rPr lang="en-US" smtClean="0"/>
              <a:t>‹#›</a:t>
            </a:fld>
            <a:endParaRPr lang="en-US"/>
          </a:p>
        </p:txBody>
      </p:sp>
    </p:spTree>
    <p:extLst>
      <p:ext uri="{BB962C8B-B14F-4D97-AF65-F5344CB8AC3E}">
        <p14:creationId xmlns:p14="http://schemas.microsoft.com/office/powerpoint/2010/main" val="242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rgbClr val="009B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TextBox 9">
            <a:extLst>
              <a:ext uri="{FF2B5EF4-FFF2-40B4-BE49-F238E27FC236}">
                <a16:creationId xmlns:a16="http://schemas.microsoft.com/office/drawing/2014/main" id="{458F0FF8-B855-BE3A-62ED-E0CE7B1FED71}"/>
              </a:ext>
            </a:extLst>
          </p:cNvPr>
          <p:cNvSpPr txBox="1"/>
          <p:nvPr userDrawn="1"/>
        </p:nvSpPr>
        <p:spPr>
          <a:xfrm>
            <a:off x="9228667" y="785706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0311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10;&#10;Description automatically generated">
            <a:extLst>
              <a:ext uri="{FF2B5EF4-FFF2-40B4-BE49-F238E27FC236}">
                <a16:creationId xmlns:a16="http://schemas.microsoft.com/office/drawing/2014/main" id="{2E572AEC-B20F-C888-6BE5-18EC0476E62E}"/>
              </a:ext>
            </a:extLst>
          </p:cNvPr>
          <p:cNvPicPr>
            <a:picLocks noChangeAspect="1"/>
          </p:cNvPicPr>
          <p:nvPr userDrawn="1"/>
        </p:nvPicPr>
        <p:blipFill rotWithShape="1">
          <a:blip r:embed="rId2">
            <a:alphaModFix amt="20000"/>
          </a:blip>
          <a:srcRect t="10052" b="11022"/>
          <a:stretch/>
        </p:blipFill>
        <p:spPr>
          <a:xfrm>
            <a:off x="0" y="-1"/>
            <a:ext cx="12192000" cy="6415089"/>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328743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A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Tree>
    <p:extLst>
      <p:ext uri="{BB962C8B-B14F-4D97-AF65-F5344CB8AC3E}">
        <p14:creationId xmlns:p14="http://schemas.microsoft.com/office/powerpoint/2010/main" val="111356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04496C-6FC8-E655-44A0-BDA95EFB6CC1}"/>
              </a:ext>
            </a:extLst>
          </p:cNvPr>
          <p:cNvPicPr>
            <a:picLocks noChangeAspect="1"/>
          </p:cNvPicPr>
          <p:nvPr userDrawn="1"/>
        </p:nvPicPr>
        <p:blipFill rotWithShape="1">
          <a:blip r:embed="rId2">
            <a:alphaModFix amt="20000"/>
          </a:blip>
          <a:srcRect t="11584" b="9293"/>
          <a:stretch/>
        </p:blipFill>
        <p:spPr>
          <a:xfrm>
            <a:off x="-1" y="-8015"/>
            <a:ext cx="12192001" cy="6431117"/>
          </a:xfrm>
          <a:prstGeom prst="rect">
            <a:avLst/>
          </a:prstGeom>
        </p:spPr>
      </p:pic>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3"/>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41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9E249E-9947-E33D-DF88-676895BE6ED9}"/>
              </a:ext>
            </a:extLst>
          </p:cNvPr>
          <p:cNvSpPr/>
          <p:nvPr userDrawn="1"/>
        </p:nvSpPr>
        <p:spPr>
          <a:xfrm>
            <a:off x="0" y="0"/>
            <a:ext cx="12192000" cy="6415088"/>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E6540-E9DC-364C-8BE1-5DFEAF6222DE}"/>
              </a:ext>
            </a:extLst>
          </p:cNvPr>
          <p:cNvSpPr>
            <a:spLocks noGrp="1"/>
          </p:cNvSpPr>
          <p:nvPr>
            <p:ph type="ctrTitle" hasCustomPrompt="1"/>
          </p:nvPr>
        </p:nvSpPr>
        <p:spPr>
          <a:xfrm>
            <a:off x="1524000" y="1122363"/>
            <a:ext cx="9144000" cy="2387600"/>
          </a:xfrm>
        </p:spPr>
        <p:txBody>
          <a:bodyPr anchor="b"/>
          <a:lstStyle>
            <a:lvl1pPr algn="ctr">
              <a:defRPr sz="6000">
                <a:solidFill>
                  <a:srgbClr val="009BDE"/>
                </a:solidFill>
              </a:defRPr>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FE46715A-7E48-2857-28BE-B4100C6226C4}"/>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Hexagon 12">
            <a:extLst>
              <a:ext uri="{FF2B5EF4-FFF2-40B4-BE49-F238E27FC236}">
                <a16:creationId xmlns:a16="http://schemas.microsoft.com/office/drawing/2014/main" id="{94AA5FFC-98C1-2CF1-D11A-5AF63D3F4214}"/>
              </a:ext>
            </a:extLst>
          </p:cNvPr>
          <p:cNvSpPr/>
          <p:nvPr userDrawn="1"/>
        </p:nvSpPr>
        <p:spPr>
          <a:xfrm>
            <a:off x="11190449" y="236536"/>
            <a:ext cx="772295" cy="6657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sign, outdoor&#10;&#10;Description automatically generated">
            <a:extLst>
              <a:ext uri="{FF2B5EF4-FFF2-40B4-BE49-F238E27FC236}">
                <a16:creationId xmlns:a16="http://schemas.microsoft.com/office/drawing/2014/main" id="{79966E54-F253-4461-8553-242772A422E7}"/>
              </a:ext>
            </a:extLst>
          </p:cNvPr>
          <p:cNvPicPr>
            <a:picLocks noChangeAspect="1"/>
          </p:cNvPicPr>
          <p:nvPr userDrawn="1"/>
        </p:nvPicPr>
        <p:blipFill>
          <a:blip r:embed="rId2"/>
          <a:stretch>
            <a:fillRect/>
          </a:stretch>
        </p:blipFill>
        <p:spPr>
          <a:xfrm>
            <a:off x="11353800" y="365125"/>
            <a:ext cx="436240" cy="388650"/>
          </a:xfrm>
          <a:prstGeom prst="rect">
            <a:avLst/>
          </a:prstGeom>
        </p:spPr>
      </p:pic>
      <p:sp>
        <p:nvSpPr>
          <p:cNvPr id="10" name="Rectangle 9">
            <a:extLst>
              <a:ext uri="{FF2B5EF4-FFF2-40B4-BE49-F238E27FC236}">
                <a16:creationId xmlns:a16="http://schemas.microsoft.com/office/drawing/2014/main" id="{B157009D-B842-3E47-6CDE-50FEA605910F}"/>
              </a:ext>
            </a:extLst>
          </p:cNvPr>
          <p:cNvSpPr/>
          <p:nvPr userDrawn="1"/>
        </p:nvSpPr>
        <p:spPr>
          <a:xfrm>
            <a:off x="-1" y="6423102"/>
            <a:ext cx="12192001" cy="434898"/>
          </a:xfrm>
          <a:prstGeom prst="rect">
            <a:avLst/>
          </a:prstGeom>
          <a:solidFill>
            <a:srgbClr val="009BDE"/>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2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5CB-683F-F50E-8682-AAB3600B64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5F47E5-F9F8-1250-310D-F54A995848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3">
            <a:extLst>
              <a:ext uri="{FF2B5EF4-FFF2-40B4-BE49-F238E27FC236}">
                <a16:creationId xmlns:a16="http://schemas.microsoft.com/office/drawing/2014/main" id="{91253C92-8E5F-2E0A-CDCC-85D4A9A7656F}"/>
              </a:ext>
            </a:extLst>
          </p:cNvPr>
          <p:cNvSpPr/>
          <p:nvPr userDrawn="1"/>
        </p:nvSpPr>
        <p:spPr>
          <a:xfrm>
            <a:off x="-1" y="6423102"/>
            <a:ext cx="12192001" cy="434898"/>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9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4C9432-6582-7686-7232-702C27387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17C5E2-CD26-96C1-446A-F45E91C78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5B6541B2-E730-84B1-ECD0-D46AAA66907E}"/>
              </a:ext>
            </a:extLst>
          </p:cNvPr>
          <p:cNvSpPr/>
          <p:nvPr userDrawn="1"/>
        </p:nvSpPr>
        <p:spPr>
          <a:xfrm>
            <a:off x="-1" y="6423102"/>
            <a:ext cx="12192001" cy="434898"/>
          </a:xfrm>
          <a:prstGeom prst="rect">
            <a:avLst/>
          </a:prstGeom>
          <a:solidFill>
            <a:srgbClr val="002856"/>
          </a:solid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A5D67912-6E8E-E3CB-B477-A70B51130FB1}"/>
              </a:ext>
            </a:extLst>
          </p:cNvPr>
          <p:cNvSpPr/>
          <p:nvPr userDrawn="1"/>
        </p:nvSpPr>
        <p:spPr>
          <a:xfrm>
            <a:off x="11190449" y="236536"/>
            <a:ext cx="772295" cy="665772"/>
          </a:xfrm>
          <a:prstGeom prst="hexagon">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outdoor&#10;&#10;Description automatically generated">
            <a:extLst>
              <a:ext uri="{FF2B5EF4-FFF2-40B4-BE49-F238E27FC236}">
                <a16:creationId xmlns:a16="http://schemas.microsoft.com/office/drawing/2014/main" id="{AB58DC18-7207-BF35-0287-D29C93975B14}"/>
              </a:ext>
            </a:extLst>
          </p:cNvPr>
          <p:cNvPicPr>
            <a:picLocks noChangeAspect="1"/>
          </p:cNvPicPr>
          <p:nvPr userDrawn="1"/>
        </p:nvPicPr>
        <p:blipFill>
          <a:blip r:embed="rId25"/>
          <a:stretch>
            <a:fillRect/>
          </a:stretch>
        </p:blipFill>
        <p:spPr>
          <a:xfrm>
            <a:off x="11353800" y="365125"/>
            <a:ext cx="436240" cy="388650"/>
          </a:xfrm>
          <a:prstGeom prst="rect">
            <a:avLst/>
          </a:prstGeom>
        </p:spPr>
      </p:pic>
      <p:sp>
        <p:nvSpPr>
          <p:cNvPr id="5" name="TextBox 4">
            <a:extLst>
              <a:ext uri="{FF2B5EF4-FFF2-40B4-BE49-F238E27FC236}">
                <a16:creationId xmlns:a16="http://schemas.microsoft.com/office/drawing/2014/main" id="{AA365E7B-F2DF-3D29-FE55-12003901213E}"/>
              </a:ext>
            </a:extLst>
          </p:cNvPr>
          <p:cNvSpPr txBox="1"/>
          <p:nvPr userDrawn="1">
            <p:extLst>
              <p:ext uri="{1162E1C5-73C7-4A58-AE30-91384D911F3F}">
                <p184:classification xmlns:p184="http://schemas.microsoft.com/office/powerpoint/2018/4/main" val="hdr"/>
              </p:ext>
            </p:extLst>
          </p:nvPr>
        </p:nvSpPr>
        <p:spPr>
          <a:xfrm>
            <a:off x="63500" y="63500"/>
            <a:ext cx="23256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Classified: Internal Personal and Confidential</a:t>
            </a:r>
          </a:p>
        </p:txBody>
      </p:sp>
    </p:spTree>
    <p:extLst>
      <p:ext uri="{BB962C8B-B14F-4D97-AF65-F5344CB8AC3E}">
        <p14:creationId xmlns:p14="http://schemas.microsoft.com/office/powerpoint/2010/main" val="19358354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8" r:id="rId4"/>
    <p:sldLayoutId id="2147483680" r:id="rId5"/>
    <p:sldLayoutId id="2147483674" r:id="rId6"/>
    <p:sldLayoutId id="2147483681" r:id="rId7"/>
    <p:sldLayoutId id="2147483661" r:id="rId8"/>
    <p:sldLayoutId id="2147483650" r:id="rId9"/>
    <p:sldLayoutId id="2147483677" r:id="rId10"/>
    <p:sldLayoutId id="2147483679" r:id="rId11"/>
    <p:sldLayoutId id="2147483676" r:id="rId12"/>
    <p:sldLayoutId id="2147483652" r:id="rId13"/>
    <p:sldLayoutId id="2147483653" r:id="rId14"/>
    <p:sldLayoutId id="2147483682" r:id="rId15"/>
    <p:sldLayoutId id="2147483683" r:id="rId16"/>
    <p:sldLayoutId id="2147483654" r:id="rId17"/>
    <p:sldLayoutId id="2147483655" r:id="rId18"/>
    <p:sldLayoutId id="2147483656" r:id="rId19"/>
    <p:sldLayoutId id="2147483657" r:id="rId20"/>
    <p:sldLayoutId id="2147483658" r:id="rId21"/>
    <p:sldLayoutId id="2147483659" r:id="rId22"/>
    <p:sldLayoutId id="2147483684" r:id="rId23"/>
  </p:sldLayoutIdLst>
  <p:txStyles>
    <p:titleStyle>
      <a:lvl1pPr algn="l" defTabSz="914400" rtl="0" eaLnBrk="1" latinLnBrk="0" hangingPunct="1">
        <a:lnSpc>
          <a:spcPct val="90000"/>
        </a:lnSpc>
        <a:spcBef>
          <a:spcPct val="0"/>
        </a:spcBef>
        <a:buNone/>
        <a:defRPr sz="4400" b="1" kern="1200">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14FCC-D6F3-82C2-F086-7B07C95599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D95CF1-561E-4C78-61DB-090D3F395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D856C-A100-C5E5-DA63-3BF6DD79C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7F42D-0E14-BF40-B0C0-2C5672EE24D7}" type="datetimeFigureOut">
              <a:rPr lang="en-US" smtClean="0"/>
              <a:t>9/28/2023</a:t>
            </a:fld>
            <a:endParaRPr lang="en-US"/>
          </a:p>
        </p:txBody>
      </p:sp>
      <p:sp>
        <p:nvSpPr>
          <p:cNvPr id="5" name="Footer Placeholder 4">
            <a:extLst>
              <a:ext uri="{FF2B5EF4-FFF2-40B4-BE49-F238E27FC236}">
                <a16:creationId xmlns:a16="http://schemas.microsoft.com/office/drawing/2014/main" id="{573DF534-F051-C25F-0F77-DD68F2ABB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36FF73-6532-37A1-77F3-CA067C268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67BBD-105C-8047-A440-C9329B16E34F}" type="slidenum">
              <a:rPr lang="en-US" smtClean="0"/>
              <a:t>‹#›</a:t>
            </a:fld>
            <a:endParaRPr lang="en-US"/>
          </a:p>
        </p:txBody>
      </p:sp>
      <p:sp>
        <p:nvSpPr>
          <p:cNvPr id="8" name="TextBox 7">
            <a:extLst>
              <a:ext uri="{FF2B5EF4-FFF2-40B4-BE49-F238E27FC236}">
                <a16:creationId xmlns:a16="http://schemas.microsoft.com/office/drawing/2014/main" id="{CF34DDF1-C3A4-0550-1BC7-596815A3667B}"/>
              </a:ext>
            </a:extLst>
          </p:cNvPr>
          <p:cNvSpPr txBox="1"/>
          <p:nvPr userDrawn="1">
            <p:extLst>
              <p:ext uri="{1162E1C5-73C7-4A58-AE30-91384D911F3F}">
                <p184:classification xmlns:p184="http://schemas.microsoft.com/office/powerpoint/2018/4/main" val="hdr"/>
              </p:ext>
            </p:extLst>
          </p:nvPr>
        </p:nvSpPr>
        <p:spPr>
          <a:xfrm>
            <a:off x="63500" y="63500"/>
            <a:ext cx="23256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Classified: Internal Personal and Confidential</a:t>
            </a:r>
          </a:p>
        </p:txBody>
      </p:sp>
    </p:spTree>
    <p:extLst>
      <p:ext uri="{BB962C8B-B14F-4D97-AF65-F5344CB8AC3E}">
        <p14:creationId xmlns:p14="http://schemas.microsoft.com/office/powerpoint/2010/main" val="34015795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mailto:EDI@growthco.uk" TargetMode="External"/><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hyperlink" Target="https://ourworkingway.growthco.uk/people-and-engagement/equality-diversity-inclusion-edi-networks/" TargetMode="External"/><Relationship Id="rId5" Type="http://schemas.openxmlformats.org/officeDocument/2006/relationships/hyperlink" Target="https://manchestergrowthcouk.sharepoint.com/:x:/s/corporateservices/HR/EcWdbIfRamJPhAQ3ALoV4qcBEgPOgmdcs15iokcw33ShLw?e=EQM4Jq" TargetMode="Externa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1.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https://mcusercontent.com/ae9492d7cd73dc973fd68c883/images/c4e0b0b3-6582-0c33-1ec0-f533adfab6b2.jpg"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https://mcusercontent.com/ae9492d7cd73dc973fd68c883/_compresseds/5be810e7-1b44-4a38-ed12-a0f5f344d70e.jpg"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470C-24F8-8CE1-D082-DD1FBCCE0AC6}"/>
              </a:ext>
            </a:extLst>
          </p:cNvPr>
          <p:cNvSpPr>
            <a:spLocks noGrp="1"/>
          </p:cNvSpPr>
          <p:nvPr>
            <p:ph type="ctrTitle"/>
          </p:nvPr>
        </p:nvSpPr>
        <p:spPr/>
        <p:txBody>
          <a:bodyPr/>
          <a:lstStyle/>
          <a:p>
            <a:r>
              <a:rPr lang="en-US"/>
              <a:t>Let’s Talk Inclusion</a:t>
            </a:r>
          </a:p>
        </p:txBody>
      </p:sp>
      <p:sp>
        <p:nvSpPr>
          <p:cNvPr id="3" name="Subtitle 2">
            <a:extLst>
              <a:ext uri="{FF2B5EF4-FFF2-40B4-BE49-F238E27FC236}">
                <a16:creationId xmlns:a16="http://schemas.microsoft.com/office/drawing/2014/main" id="{0144837D-C06A-DB8C-8F88-F8501D4AF404}"/>
              </a:ext>
            </a:extLst>
          </p:cNvPr>
          <p:cNvSpPr>
            <a:spLocks noGrp="1"/>
          </p:cNvSpPr>
          <p:nvPr>
            <p:ph type="subTitle" idx="1"/>
          </p:nvPr>
        </p:nvSpPr>
        <p:spPr>
          <a:xfrm>
            <a:off x="316404" y="3998220"/>
            <a:ext cx="9947480" cy="1655762"/>
          </a:xfrm>
        </p:spPr>
        <p:txBody>
          <a:bodyPr>
            <a:normAutofit/>
          </a:bodyPr>
          <a:lstStyle/>
          <a:p>
            <a:pPr algn="l"/>
            <a:r>
              <a:rPr lang="en-US" sz="1400"/>
              <a:t>Presenters: </a:t>
            </a:r>
          </a:p>
          <a:p>
            <a:pPr algn="l"/>
            <a:r>
              <a:rPr lang="en-GB" sz="1400"/>
              <a:t>Carla Nuttall - Executive Director of Corporate Affairs and Marketing.</a:t>
            </a:r>
          </a:p>
          <a:p>
            <a:pPr algn="l"/>
            <a:r>
              <a:rPr lang="en-GB" sz="1400"/>
              <a:t>Billie Kemp - Partnership &amp; Integration Manager in GC Employment and Co-chair of GC's LGBTQ+ EDI Network.</a:t>
            </a:r>
          </a:p>
        </p:txBody>
      </p:sp>
      <p:sp>
        <p:nvSpPr>
          <p:cNvPr id="5" name="TextBox 4">
            <a:extLst>
              <a:ext uri="{FF2B5EF4-FFF2-40B4-BE49-F238E27FC236}">
                <a16:creationId xmlns:a16="http://schemas.microsoft.com/office/drawing/2014/main" id="{9FEAB957-AAC5-7D95-0222-54E5B35535C6}"/>
              </a:ext>
            </a:extLst>
          </p:cNvPr>
          <p:cNvSpPr txBox="1"/>
          <p:nvPr/>
        </p:nvSpPr>
        <p:spPr>
          <a:xfrm>
            <a:off x="223935" y="5735637"/>
            <a:ext cx="6102220" cy="307777"/>
          </a:xfrm>
          <a:prstGeom prst="rect">
            <a:avLst/>
          </a:prstGeom>
          <a:noFill/>
        </p:spPr>
        <p:txBody>
          <a:bodyPr wrap="square">
            <a:spAutoFit/>
          </a:bodyPr>
          <a:lstStyle/>
          <a:p>
            <a:r>
              <a:rPr lang="en-US" sz="1400" b="1">
                <a:solidFill>
                  <a:schemeClr val="bg1"/>
                </a:solidFill>
              </a:rPr>
              <a:t>27 September 2023</a:t>
            </a:r>
          </a:p>
        </p:txBody>
      </p:sp>
    </p:spTree>
    <p:extLst>
      <p:ext uri="{BB962C8B-B14F-4D97-AF65-F5344CB8AC3E}">
        <p14:creationId xmlns:p14="http://schemas.microsoft.com/office/powerpoint/2010/main" val="1040135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1FEF83-43F7-41A6-9344-722AA2DE5815}"/>
              </a:ext>
            </a:extLst>
          </p:cNvPr>
          <p:cNvSpPr txBox="1"/>
          <p:nvPr/>
        </p:nvSpPr>
        <p:spPr>
          <a:xfrm>
            <a:off x="702528" y="260021"/>
            <a:ext cx="9813092" cy="69287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Seeking emotional support</a:t>
            </a:r>
          </a:p>
        </p:txBody>
      </p:sp>
      <p:grpSp>
        <p:nvGrpSpPr>
          <p:cNvPr id="3" name="Group 2">
            <a:extLst>
              <a:ext uri="{FF2B5EF4-FFF2-40B4-BE49-F238E27FC236}">
                <a16:creationId xmlns:a16="http://schemas.microsoft.com/office/drawing/2014/main" id="{48E8DD4B-8BA1-4774-9118-DDCB54BA6E44}"/>
              </a:ext>
            </a:extLst>
          </p:cNvPr>
          <p:cNvGrpSpPr/>
          <p:nvPr/>
        </p:nvGrpSpPr>
        <p:grpSpPr>
          <a:xfrm>
            <a:off x="764715" y="1138710"/>
            <a:ext cx="5658058" cy="2312281"/>
            <a:chOff x="558564" y="1074004"/>
            <a:chExt cx="6566123" cy="2441229"/>
          </a:xfrm>
        </p:grpSpPr>
        <p:pic>
          <p:nvPicPr>
            <p:cNvPr id="4102" name="Picture 6" descr="Mental Health Conditions Seen in Childhood | NAMI: National Alliance on Mental  Illness">
              <a:extLst>
                <a:ext uri="{FF2B5EF4-FFF2-40B4-BE49-F238E27FC236}">
                  <a16:creationId xmlns:a16="http://schemas.microsoft.com/office/drawing/2014/main" id="{81E31003-BAF1-4F9B-93C9-A98BB98E4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334" y="1716741"/>
              <a:ext cx="2692353" cy="17984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19954A-9304-4E20-A793-1365CD0B3FB2}"/>
                </a:ext>
              </a:extLst>
            </p:cNvPr>
            <p:cNvSpPr txBox="1"/>
            <p:nvPr/>
          </p:nvSpPr>
          <p:spPr>
            <a:xfrm>
              <a:off x="558564" y="1074004"/>
              <a:ext cx="4976963" cy="2041260"/>
            </a:xfrm>
            <a:prstGeom prst="rect">
              <a:avLst/>
            </a:prstGeom>
            <a:noFill/>
          </p:spPr>
          <p:txBody>
            <a:bodyPr wrap="square" rtlCol="0">
              <a:spAutoFit/>
            </a:bodyPr>
            <a:lstStyle/>
            <a:p>
              <a:r>
                <a:rPr lang="en-GB">
                  <a:ea typeface="Tahoma" panose="020B0604030504040204" pitchFamily="34" charset="0"/>
                  <a:cs typeface="Tahoma" panose="020B0604030504040204" pitchFamily="34" charset="0"/>
                </a:rPr>
                <a:t>Bullying and harassment have serious psychological consequences for the recipient, such as:</a:t>
              </a:r>
            </a:p>
            <a:p>
              <a:endParaRPr lang="en-GB">
                <a:ea typeface="Tahoma" panose="020B0604030504040204" pitchFamily="34" charset="0"/>
                <a:cs typeface="Calibri" panose="020F0502020204030204" pitchFamily="34" charset="0"/>
              </a:endParaRPr>
            </a:p>
            <a:p>
              <a:pPr marL="742950" lvl="1" indent="-285750">
                <a:buFont typeface="Wingdings" panose="05000000000000000000" pitchFamily="2" charset="2"/>
                <a:buChar char="§"/>
              </a:pPr>
              <a:r>
                <a:rPr lang="en-GB">
                  <a:ea typeface="Tahoma" panose="020B0604030504040204" pitchFamily="34" charset="0"/>
                  <a:cs typeface="Tahoma" panose="020B0604030504040204" pitchFamily="34" charset="0"/>
                </a:rPr>
                <a:t>Anxiety</a:t>
              </a:r>
            </a:p>
            <a:p>
              <a:pPr marL="742950" lvl="1" indent="-285750">
                <a:buFont typeface="Wingdings" panose="05000000000000000000" pitchFamily="2" charset="2"/>
                <a:buChar char="§"/>
              </a:pPr>
              <a:r>
                <a:rPr lang="en-GB">
                  <a:ea typeface="Tahoma" panose="020B0604030504040204" pitchFamily="34" charset="0"/>
                  <a:cs typeface="Tahoma" panose="020B0604030504040204" pitchFamily="34" charset="0"/>
                </a:rPr>
                <a:t>Depression</a:t>
              </a:r>
            </a:p>
            <a:p>
              <a:pPr marL="742950" lvl="1" indent="-285750">
                <a:buFont typeface="Wingdings" panose="05000000000000000000" pitchFamily="2" charset="2"/>
                <a:buChar char="§"/>
              </a:pPr>
              <a:r>
                <a:rPr lang="en-GB">
                  <a:ea typeface="Tahoma" panose="020B0604030504040204" pitchFamily="34" charset="0"/>
                  <a:cs typeface="Tahoma" panose="020B0604030504040204" pitchFamily="34" charset="0"/>
                </a:rPr>
                <a:t>Reduced confidence</a:t>
              </a:r>
            </a:p>
          </p:txBody>
        </p:sp>
      </p:grpSp>
      <p:grpSp>
        <p:nvGrpSpPr>
          <p:cNvPr id="14" name="Group 13">
            <a:extLst>
              <a:ext uri="{FF2B5EF4-FFF2-40B4-BE49-F238E27FC236}">
                <a16:creationId xmlns:a16="http://schemas.microsoft.com/office/drawing/2014/main" id="{4D5C050C-A25C-BEF8-0645-29FD25FCE235}"/>
              </a:ext>
            </a:extLst>
          </p:cNvPr>
          <p:cNvGrpSpPr/>
          <p:nvPr/>
        </p:nvGrpSpPr>
        <p:grpSpPr>
          <a:xfrm>
            <a:off x="4355480" y="3441680"/>
            <a:ext cx="7687826" cy="3416320"/>
            <a:chOff x="-664726" y="3127945"/>
            <a:chExt cx="7687826" cy="3416320"/>
          </a:xfrm>
        </p:grpSpPr>
        <p:sp>
          <p:nvSpPr>
            <p:cNvPr id="15" name="Rectangle: Rounded Corners 14">
              <a:extLst>
                <a:ext uri="{FF2B5EF4-FFF2-40B4-BE49-F238E27FC236}">
                  <a16:creationId xmlns:a16="http://schemas.microsoft.com/office/drawing/2014/main" id="{19A28777-6CDF-7BED-C758-BE8B68B10FE0}"/>
                </a:ext>
              </a:extLst>
            </p:cNvPr>
            <p:cNvSpPr/>
            <p:nvPr/>
          </p:nvSpPr>
          <p:spPr>
            <a:xfrm>
              <a:off x="-664726" y="3225632"/>
              <a:ext cx="7687826" cy="2792818"/>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EF3875D-FE25-5456-E0D8-97504D9EA882}"/>
                </a:ext>
              </a:extLst>
            </p:cNvPr>
            <p:cNvSpPr txBox="1"/>
            <p:nvPr/>
          </p:nvSpPr>
          <p:spPr>
            <a:xfrm>
              <a:off x="-326172" y="3127945"/>
              <a:ext cx="7349272" cy="3416320"/>
            </a:xfrm>
            <a:prstGeom prst="rect">
              <a:avLst/>
            </a:prstGeom>
            <a:noFill/>
          </p:spPr>
          <p:txBody>
            <a:bodyPr wrap="square" rtlCol="0">
              <a:spAutoFit/>
            </a:bodyPr>
            <a:lstStyle/>
            <a:p>
              <a:endParaRPr lang="en-GB">
                <a:ea typeface="Tahoma" panose="020B0604030504040204" pitchFamily="34" charset="0"/>
                <a:cs typeface="Calibri" panose="020F0502020204030204" pitchFamily="34" charset="0"/>
              </a:endParaRPr>
            </a:p>
            <a:p>
              <a:r>
                <a:rPr lang="en-GB" b="1">
                  <a:ea typeface="Tahoma" panose="020B0604030504040204" pitchFamily="34" charset="0"/>
                  <a:cs typeface="Calibri" panose="020F0502020204030204" pitchFamily="34" charset="0"/>
                </a:rPr>
                <a:t>EAP services</a:t>
              </a:r>
              <a:r>
                <a:rPr lang="en-GB">
                  <a:ea typeface="Tahoma" panose="020B0604030504040204" pitchFamily="34" charset="0"/>
                  <a:cs typeface="Calibri" panose="020F0502020204030204" pitchFamily="34" charset="0"/>
                </a:rPr>
                <a:t> </a:t>
              </a:r>
            </a:p>
            <a:p>
              <a:pPr marL="285750" indent="-285750">
                <a:buFont typeface="Arial" panose="020B0604020202020204" pitchFamily="34" charset="0"/>
                <a:buChar char="•"/>
              </a:pPr>
              <a:r>
                <a:rPr lang="en-GB">
                  <a:ea typeface="Tahoma" panose="020B0604030504040204" pitchFamily="34" charset="0"/>
                  <a:cs typeface="Calibri" panose="020F0502020204030204" pitchFamily="34" charset="0"/>
                </a:rPr>
                <a:t>to access free 24/7 </a:t>
              </a:r>
              <a:r>
                <a:rPr lang="en-GB" b="1">
                  <a:ea typeface="Tahoma" panose="020B0604030504040204" pitchFamily="34" charset="0"/>
                  <a:cs typeface="Calibri" panose="020F0502020204030204" pitchFamily="34" charset="0"/>
                </a:rPr>
                <a:t>advice &amp; counselling</a:t>
              </a:r>
              <a:r>
                <a:rPr lang="en-GB">
                  <a:ea typeface="Tahoma" panose="020B0604030504040204" pitchFamily="34" charset="0"/>
                  <a:cs typeface="Calibri" panose="020F0502020204030204" pitchFamily="34" charset="0"/>
                </a:rPr>
                <a:t>:</a:t>
              </a:r>
              <a:r>
                <a:rPr lang="en-GB" b="1">
                  <a:ea typeface="Tahoma" panose="020B0604030504040204" pitchFamily="34" charset="0"/>
                  <a:cs typeface="Calibri" panose="020F0502020204030204" pitchFamily="34" charset="0"/>
                </a:rPr>
                <a:t> </a:t>
              </a:r>
              <a:r>
                <a:rPr lang="en-GB">
                  <a:ea typeface="Tahoma" panose="020B0604030504040204" pitchFamily="34" charset="0"/>
                  <a:cs typeface="Calibri" panose="020F0502020204030204" pitchFamily="34" charset="0"/>
                </a:rPr>
                <a:t>0800 030 5182 </a:t>
              </a:r>
            </a:p>
            <a:p>
              <a:pPr marL="285750" indent="-285750">
                <a:buFont typeface="Arial" panose="020B0604020202020204" pitchFamily="34" charset="0"/>
                <a:buChar char="•"/>
              </a:pPr>
              <a:endParaRPr lang="en-GB" b="1">
                <a:ea typeface="Tahoma" panose="020B0604030504040204" pitchFamily="34" charset="0"/>
                <a:cs typeface="Calibri" panose="020F0502020204030204" pitchFamily="34" charset="0"/>
              </a:endParaRPr>
            </a:p>
            <a:p>
              <a:r>
                <a:rPr lang="en-GB">
                  <a:ea typeface="Tahoma" panose="020B0604030504040204" pitchFamily="34" charset="0"/>
                  <a:cs typeface="Calibri" panose="020F0502020204030204" pitchFamily="34" charset="0"/>
                </a:rPr>
                <a:t>Nominated </a:t>
              </a:r>
              <a:r>
                <a:rPr lang="en-GB" b="1">
                  <a:ea typeface="Tahoma" panose="020B0604030504040204" pitchFamily="34" charset="0"/>
                  <a:cs typeface="Calibri" panose="020F0502020204030204" pitchFamily="34" charset="0"/>
                </a:rPr>
                <a:t>Mental Health First Aiders</a:t>
              </a:r>
            </a:p>
            <a:p>
              <a:pPr marL="285750" indent="-285750">
                <a:buFont typeface="Arial" panose="020B0604020202020204" pitchFamily="34" charset="0"/>
                <a:buChar char="•"/>
              </a:pPr>
              <a:r>
                <a:rPr lang="en-GB">
                  <a:ea typeface="Tahoma" panose="020B0604030504040204" pitchFamily="34" charset="0"/>
                  <a:cs typeface="Calibri" panose="020F0502020204030204" pitchFamily="34" charset="0"/>
                </a:rPr>
                <a:t>for peer support and advice. These are listed on </a:t>
              </a:r>
              <a:r>
                <a:rPr lang="en-GB">
                  <a:ea typeface="Tahoma" panose="020B060403050404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Our Working Way</a:t>
              </a:r>
              <a:r>
                <a:rPr lang="en-GB">
                  <a:ea typeface="Tahoma" panose="020B0604030504040204" pitchFamily="34" charset="0"/>
                  <a:cs typeface="Calibri" panose="020F0502020204030204" pitchFamily="34" charset="0"/>
                </a:rPr>
                <a:t> </a:t>
              </a:r>
            </a:p>
            <a:p>
              <a:pPr marL="285750" indent="-285750">
                <a:buFont typeface="Arial" panose="020B0604020202020204" pitchFamily="34" charset="0"/>
                <a:buChar char="•"/>
              </a:pPr>
              <a:endParaRPr lang="en-GB" b="1">
                <a:ea typeface="Tahoma" panose="020B0604030504040204" pitchFamily="34" charset="0"/>
                <a:cs typeface="Calibri" panose="020F0502020204030204" pitchFamily="34" charset="0"/>
              </a:endParaRPr>
            </a:p>
            <a:p>
              <a:r>
                <a:rPr lang="en-GB" b="1">
                  <a:ea typeface="Tahoma" panose="020B060403050404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EDI Network Chair </a:t>
              </a:r>
              <a:endParaRPr lang="en-GB" b="1">
                <a:ea typeface="Tahoma" panose="020B0604030504040204" pitchFamily="34" charset="0"/>
                <a:cs typeface="Calibri" panose="020F0502020204030204" pitchFamily="34" charset="0"/>
              </a:endParaRPr>
            </a:p>
            <a:p>
              <a:pPr marL="285750" indent="-285750">
                <a:buFont typeface="Arial" panose="020B0604020202020204" pitchFamily="34" charset="0"/>
                <a:buChar char="•"/>
              </a:pPr>
              <a:r>
                <a:rPr lang="en-GB">
                  <a:ea typeface="Tahoma" panose="020B0604030504040204" pitchFamily="34" charset="0"/>
                  <a:cs typeface="Calibri" panose="020F0502020204030204" pitchFamily="34" charset="0"/>
                </a:rPr>
                <a:t>to share your experience with a support network or for signposting for additional support: </a:t>
              </a:r>
              <a:r>
                <a:rPr lang="en-US" u="sng">
                  <a:ea typeface="Tahoma" panose="020B060403050404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EDI@growthco.uk</a:t>
              </a:r>
              <a:endParaRPr lang="en-GB">
                <a:ea typeface="Tahoma" panose="020B0604030504040204" pitchFamily="34" charset="0"/>
                <a:cs typeface="Calibri" panose="020F0502020204030204" pitchFamily="34" charset="0"/>
              </a:endParaRPr>
            </a:p>
            <a:p>
              <a:pPr algn="ctr"/>
              <a:endParaRPr lang="en-GB">
                <a:latin typeface="Calibri" panose="020F0502020204030204" pitchFamily="34" charset="0"/>
                <a:ea typeface="Tahoma" panose="020B0604030504040204" pitchFamily="34" charset="0"/>
                <a:cs typeface="Calibri" panose="020F0502020204030204" pitchFamily="34" charset="0"/>
              </a:endParaRPr>
            </a:p>
            <a:p>
              <a:pPr algn="ctr"/>
              <a:endParaRPr lang="en-GB">
                <a:latin typeface="Calibri" panose="020F0502020204030204" pitchFamily="34" charset="0"/>
                <a:ea typeface="Tahoma" panose="020B060403050404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39C0336E-12E9-C2AE-41CA-597A66D4C605}"/>
              </a:ext>
            </a:extLst>
          </p:cNvPr>
          <p:cNvSpPr txBox="1"/>
          <p:nvPr/>
        </p:nvSpPr>
        <p:spPr>
          <a:xfrm>
            <a:off x="6929234" y="3170035"/>
            <a:ext cx="6108700" cy="369332"/>
          </a:xfrm>
          <a:prstGeom prst="rect">
            <a:avLst/>
          </a:prstGeom>
          <a:noFill/>
        </p:spPr>
        <p:txBody>
          <a:bodyPr wrap="square">
            <a:spAutoFit/>
          </a:bodyPr>
          <a:lstStyle/>
          <a:p>
            <a:r>
              <a:rPr lang="en-GB" b="1">
                <a:ea typeface="Tahoma" panose="020B0604030504040204" pitchFamily="34" charset="0"/>
                <a:cs typeface="Calibri" panose="020F0502020204030204" pitchFamily="34" charset="0"/>
              </a:rPr>
              <a:t>For emotional support, please reach out to:</a:t>
            </a:r>
          </a:p>
        </p:txBody>
      </p:sp>
    </p:spTree>
    <p:custDataLst>
      <p:tags r:id="rId1"/>
    </p:custDataLst>
    <p:extLst>
      <p:ext uri="{BB962C8B-B14F-4D97-AF65-F5344CB8AC3E}">
        <p14:creationId xmlns:p14="http://schemas.microsoft.com/office/powerpoint/2010/main" val="4156311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125E-E31B-4C42-9493-BD2B3E4A84EF}"/>
              </a:ext>
            </a:extLst>
          </p:cNvPr>
          <p:cNvSpPr>
            <a:spLocks noGrp="1"/>
          </p:cNvSpPr>
          <p:nvPr>
            <p:ph type="title"/>
          </p:nvPr>
        </p:nvSpPr>
        <p:spPr>
          <a:xfrm>
            <a:off x="249926" y="164532"/>
            <a:ext cx="10515600" cy="1325563"/>
          </a:xfrm>
        </p:spPr>
        <p:txBody>
          <a:bodyPr>
            <a:normAutofit/>
          </a:bodyPr>
          <a:lstStyle/>
          <a:p>
            <a:r>
              <a:rPr lang="en-GB"/>
              <a:t>Creating an inclusive culture</a:t>
            </a:r>
          </a:p>
        </p:txBody>
      </p:sp>
      <p:grpSp>
        <p:nvGrpSpPr>
          <p:cNvPr id="9" name="Group 8">
            <a:extLst>
              <a:ext uri="{FF2B5EF4-FFF2-40B4-BE49-F238E27FC236}">
                <a16:creationId xmlns:a16="http://schemas.microsoft.com/office/drawing/2014/main" id="{20260B53-CC27-4043-B1F4-20553107AC59}"/>
              </a:ext>
            </a:extLst>
          </p:cNvPr>
          <p:cNvGrpSpPr/>
          <p:nvPr/>
        </p:nvGrpSpPr>
        <p:grpSpPr>
          <a:xfrm>
            <a:off x="5312471" y="2518941"/>
            <a:ext cx="2322724" cy="2168972"/>
            <a:chOff x="4693185" y="2897436"/>
            <a:chExt cx="2225408" cy="1983036"/>
          </a:xfrm>
        </p:grpSpPr>
        <p:sp>
          <p:nvSpPr>
            <p:cNvPr id="5" name="Oval 4">
              <a:extLst>
                <a:ext uri="{FF2B5EF4-FFF2-40B4-BE49-F238E27FC236}">
                  <a16:creationId xmlns:a16="http://schemas.microsoft.com/office/drawing/2014/main" id="{723ADA08-67E1-41B6-B4CF-635496EC90CF}"/>
                </a:ext>
              </a:extLst>
            </p:cNvPr>
            <p:cNvSpPr/>
            <p:nvPr/>
          </p:nvSpPr>
          <p:spPr>
            <a:xfrm>
              <a:off x="4693185" y="2897436"/>
              <a:ext cx="2225408" cy="1983036"/>
            </a:xfrm>
            <a:prstGeom prst="ellipse">
              <a:avLst/>
            </a:prstGeom>
            <a:solidFill>
              <a:srgbClr val="9C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E020913-E352-47B8-8B2F-1A6EEB3800BE}"/>
                </a:ext>
              </a:extLst>
            </p:cNvPr>
            <p:cNvSpPr txBox="1"/>
            <p:nvPr/>
          </p:nvSpPr>
          <p:spPr>
            <a:xfrm>
              <a:off x="4874963" y="3565788"/>
              <a:ext cx="1861851" cy="590924"/>
            </a:xfrm>
            <a:prstGeom prst="rect">
              <a:avLst/>
            </a:prstGeom>
            <a:no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Organisational</a:t>
              </a:r>
            </a:p>
            <a:p>
              <a:pPr algn="ctr"/>
              <a:r>
                <a:rPr lang="en-GB">
                  <a:solidFill>
                    <a:schemeClr val="tx2"/>
                  </a:solidFill>
                  <a:ea typeface="Tahoma" panose="020B0604030504040204" pitchFamily="34" charset="0"/>
                  <a:cs typeface="Tahoma" panose="020B0604030504040204" pitchFamily="34" charset="0"/>
                </a:rPr>
                <a:t> Culture</a:t>
              </a:r>
            </a:p>
          </p:txBody>
        </p:sp>
      </p:grpSp>
      <p:grpSp>
        <p:nvGrpSpPr>
          <p:cNvPr id="10" name="Group 9">
            <a:extLst>
              <a:ext uri="{FF2B5EF4-FFF2-40B4-BE49-F238E27FC236}">
                <a16:creationId xmlns:a16="http://schemas.microsoft.com/office/drawing/2014/main" id="{978E6523-6BA2-47CE-AFFF-2674F3B12958}"/>
              </a:ext>
            </a:extLst>
          </p:cNvPr>
          <p:cNvGrpSpPr/>
          <p:nvPr/>
        </p:nvGrpSpPr>
        <p:grpSpPr>
          <a:xfrm>
            <a:off x="3389411" y="1495413"/>
            <a:ext cx="2017924" cy="1901198"/>
            <a:chOff x="8767046" y="2451897"/>
            <a:chExt cx="2225408" cy="1983036"/>
          </a:xfrm>
        </p:grpSpPr>
        <p:sp>
          <p:nvSpPr>
            <p:cNvPr id="7" name="Oval 6">
              <a:extLst>
                <a:ext uri="{FF2B5EF4-FFF2-40B4-BE49-F238E27FC236}">
                  <a16:creationId xmlns:a16="http://schemas.microsoft.com/office/drawing/2014/main" id="{FDCF5C5E-09C6-40C4-835E-E103FAA8799F}"/>
                </a:ext>
              </a:extLst>
            </p:cNvPr>
            <p:cNvSpPr/>
            <p:nvPr/>
          </p:nvSpPr>
          <p:spPr>
            <a:xfrm>
              <a:off x="8767046" y="2451897"/>
              <a:ext cx="2225408" cy="198303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F6B0A34-E560-4033-8107-A57779350226}"/>
                </a:ext>
              </a:extLst>
            </p:cNvPr>
            <p:cNvSpPr txBox="1"/>
            <p:nvPr/>
          </p:nvSpPr>
          <p:spPr>
            <a:xfrm>
              <a:off x="9108272" y="2850834"/>
              <a:ext cx="1597445" cy="963075"/>
            </a:xfrm>
            <a:prstGeom prst="rect">
              <a:avLst/>
            </a:prstGeom>
            <a:no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Inclusive</a:t>
              </a:r>
            </a:p>
            <a:p>
              <a:pPr algn="ctr"/>
              <a:r>
                <a:rPr lang="en-GB">
                  <a:solidFill>
                    <a:schemeClr val="tx2"/>
                  </a:solidFill>
                  <a:ea typeface="Tahoma" panose="020B0604030504040204" pitchFamily="34" charset="0"/>
                  <a:cs typeface="Tahoma" panose="020B0604030504040204" pitchFamily="34" charset="0"/>
                </a:rPr>
                <a:t>Recruitment</a:t>
              </a:r>
            </a:p>
            <a:p>
              <a:pPr algn="ctr"/>
              <a:r>
                <a:rPr lang="en-GB">
                  <a:solidFill>
                    <a:schemeClr val="tx2"/>
                  </a:solidFill>
                  <a:ea typeface="Tahoma" panose="020B0604030504040204" pitchFamily="34" charset="0"/>
                  <a:cs typeface="Tahoma" panose="020B0604030504040204" pitchFamily="34" charset="0"/>
                </a:rPr>
                <a:t>Practices</a:t>
              </a:r>
            </a:p>
          </p:txBody>
        </p:sp>
      </p:grpSp>
      <p:grpSp>
        <p:nvGrpSpPr>
          <p:cNvPr id="11" name="Group 10">
            <a:extLst>
              <a:ext uri="{FF2B5EF4-FFF2-40B4-BE49-F238E27FC236}">
                <a16:creationId xmlns:a16="http://schemas.microsoft.com/office/drawing/2014/main" id="{013715D5-BAFC-47F3-A018-C24966EC49D6}"/>
              </a:ext>
            </a:extLst>
          </p:cNvPr>
          <p:cNvGrpSpPr/>
          <p:nvPr/>
        </p:nvGrpSpPr>
        <p:grpSpPr>
          <a:xfrm>
            <a:off x="1395514" y="1743593"/>
            <a:ext cx="1700270" cy="1637849"/>
            <a:chOff x="9140328" y="2288751"/>
            <a:chExt cx="1700270" cy="1637849"/>
          </a:xfrm>
          <a:solidFill>
            <a:schemeClr val="accent6">
              <a:lumMod val="20000"/>
              <a:lumOff val="80000"/>
            </a:schemeClr>
          </a:solidFill>
        </p:grpSpPr>
        <p:sp>
          <p:nvSpPr>
            <p:cNvPr id="12" name="Oval 11">
              <a:extLst>
                <a:ext uri="{FF2B5EF4-FFF2-40B4-BE49-F238E27FC236}">
                  <a16:creationId xmlns:a16="http://schemas.microsoft.com/office/drawing/2014/main" id="{E4052F8D-2FEB-48B1-81FE-263E2081865F}"/>
                </a:ext>
              </a:extLst>
            </p:cNvPr>
            <p:cNvSpPr/>
            <p:nvPr/>
          </p:nvSpPr>
          <p:spPr>
            <a:xfrm>
              <a:off x="9140328" y="2288751"/>
              <a:ext cx="1700270" cy="1637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FA525AC-A67D-4D75-838E-7142D1FDD436}"/>
                </a:ext>
              </a:extLst>
            </p:cNvPr>
            <p:cNvSpPr txBox="1"/>
            <p:nvPr/>
          </p:nvSpPr>
          <p:spPr>
            <a:xfrm>
              <a:off x="9191740" y="2887204"/>
              <a:ext cx="1597446" cy="369332"/>
            </a:xfrm>
            <a:prstGeom prst="rect">
              <a:avLst/>
            </a:prstGeom>
            <a:grpFill/>
          </p:spPr>
          <p:txBody>
            <a:bodyPr wrap="square" rtlCol="0">
              <a:spAutoFit/>
            </a:bodyPr>
            <a:lstStyle/>
            <a:p>
              <a:pPr algn="ctr"/>
              <a:r>
                <a:rPr lang="en-GB">
                  <a:solidFill>
                    <a:schemeClr val="tx2"/>
                  </a:solidFill>
                  <a:latin typeface="Tahoma" panose="020B0604030504040204" pitchFamily="34" charset="0"/>
                  <a:ea typeface="Tahoma" panose="020B0604030504040204" pitchFamily="34" charset="0"/>
                  <a:cs typeface="Tahoma" panose="020B0604030504040204" pitchFamily="34" charset="0"/>
                </a:rPr>
                <a:t>Training</a:t>
              </a:r>
            </a:p>
          </p:txBody>
        </p:sp>
      </p:grpSp>
      <p:grpSp>
        <p:nvGrpSpPr>
          <p:cNvPr id="14" name="Group 13">
            <a:extLst>
              <a:ext uri="{FF2B5EF4-FFF2-40B4-BE49-F238E27FC236}">
                <a16:creationId xmlns:a16="http://schemas.microsoft.com/office/drawing/2014/main" id="{1AC09227-70CF-434F-88B7-7B07C888AB2E}"/>
              </a:ext>
            </a:extLst>
          </p:cNvPr>
          <p:cNvGrpSpPr/>
          <p:nvPr/>
        </p:nvGrpSpPr>
        <p:grpSpPr>
          <a:xfrm>
            <a:off x="7224374" y="4426934"/>
            <a:ext cx="1700270" cy="1637849"/>
            <a:chOff x="9140328" y="2288751"/>
            <a:chExt cx="1700270" cy="1637849"/>
          </a:xfrm>
          <a:solidFill>
            <a:schemeClr val="accent6">
              <a:lumMod val="20000"/>
              <a:lumOff val="80000"/>
            </a:schemeClr>
          </a:solidFill>
        </p:grpSpPr>
        <p:sp>
          <p:nvSpPr>
            <p:cNvPr id="15" name="Oval 14">
              <a:extLst>
                <a:ext uri="{FF2B5EF4-FFF2-40B4-BE49-F238E27FC236}">
                  <a16:creationId xmlns:a16="http://schemas.microsoft.com/office/drawing/2014/main" id="{97D28623-B8D9-4B4D-8414-2FC26B6F341A}"/>
                </a:ext>
              </a:extLst>
            </p:cNvPr>
            <p:cNvSpPr/>
            <p:nvPr/>
          </p:nvSpPr>
          <p:spPr>
            <a:xfrm>
              <a:off x="9140328" y="2288751"/>
              <a:ext cx="1700270" cy="1637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35FA79A8-D620-4BA3-B874-C7C7741956FE}"/>
                </a:ext>
              </a:extLst>
            </p:cNvPr>
            <p:cNvSpPr txBox="1"/>
            <p:nvPr/>
          </p:nvSpPr>
          <p:spPr>
            <a:xfrm>
              <a:off x="9191740" y="2784509"/>
              <a:ext cx="1597446" cy="646331"/>
            </a:xfrm>
            <a:prstGeom prst="rect">
              <a:avLst/>
            </a:prstGeom>
            <a:grp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Promoting </a:t>
              </a:r>
            </a:p>
            <a:p>
              <a:pPr algn="ctr"/>
              <a:r>
                <a:rPr lang="en-GB">
                  <a:solidFill>
                    <a:schemeClr val="tx2"/>
                  </a:solidFill>
                  <a:ea typeface="Tahoma" panose="020B0604030504040204" pitchFamily="34" charset="0"/>
                  <a:cs typeface="Tahoma" panose="020B0604030504040204" pitchFamily="34" charset="0"/>
                </a:rPr>
                <a:t>GC values</a:t>
              </a:r>
            </a:p>
          </p:txBody>
        </p:sp>
      </p:grpSp>
      <p:grpSp>
        <p:nvGrpSpPr>
          <p:cNvPr id="17" name="Group 16">
            <a:extLst>
              <a:ext uri="{FF2B5EF4-FFF2-40B4-BE49-F238E27FC236}">
                <a16:creationId xmlns:a16="http://schemas.microsoft.com/office/drawing/2014/main" id="{84FC0A0D-A135-403C-9EEC-025BD5018F6D}"/>
              </a:ext>
            </a:extLst>
          </p:cNvPr>
          <p:cNvGrpSpPr/>
          <p:nvPr/>
        </p:nvGrpSpPr>
        <p:grpSpPr>
          <a:xfrm>
            <a:off x="7536357" y="1624369"/>
            <a:ext cx="1700270" cy="1637849"/>
            <a:chOff x="9140328" y="2288751"/>
            <a:chExt cx="1700270" cy="1637849"/>
          </a:xfrm>
          <a:solidFill>
            <a:schemeClr val="accent6">
              <a:lumMod val="20000"/>
              <a:lumOff val="80000"/>
            </a:schemeClr>
          </a:solidFill>
        </p:grpSpPr>
        <p:sp>
          <p:nvSpPr>
            <p:cNvPr id="18" name="Oval 17">
              <a:extLst>
                <a:ext uri="{FF2B5EF4-FFF2-40B4-BE49-F238E27FC236}">
                  <a16:creationId xmlns:a16="http://schemas.microsoft.com/office/drawing/2014/main" id="{5580DBC4-F034-43AD-9364-C26F048DC01F}"/>
                </a:ext>
              </a:extLst>
            </p:cNvPr>
            <p:cNvSpPr/>
            <p:nvPr/>
          </p:nvSpPr>
          <p:spPr>
            <a:xfrm>
              <a:off x="9140328" y="2288751"/>
              <a:ext cx="1700270" cy="1637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E8353DB-E23F-451B-BA8E-3C9634952790}"/>
                </a:ext>
              </a:extLst>
            </p:cNvPr>
            <p:cNvSpPr txBox="1"/>
            <p:nvPr/>
          </p:nvSpPr>
          <p:spPr>
            <a:xfrm>
              <a:off x="9191740" y="2784509"/>
              <a:ext cx="1597446" cy="646331"/>
            </a:xfrm>
            <a:prstGeom prst="rect">
              <a:avLst/>
            </a:prstGeom>
            <a:grp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Awareness</a:t>
              </a:r>
            </a:p>
            <a:p>
              <a:pPr algn="ctr"/>
              <a:r>
                <a:rPr lang="en-GB">
                  <a:solidFill>
                    <a:schemeClr val="tx2"/>
                  </a:solidFill>
                  <a:ea typeface="Tahoma" panose="020B0604030504040204" pitchFamily="34" charset="0"/>
                  <a:cs typeface="Tahoma" panose="020B0604030504040204" pitchFamily="34" charset="0"/>
                </a:rPr>
                <a:t>raising</a:t>
              </a:r>
            </a:p>
          </p:txBody>
        </p:sp>
      </p:grpSp>
      <p:grpSp>
        <p:nvGrpSpPr>
          <p:cNvPr id="20" name="Group 19">
            <a:extLst>
              <a:ext uri="{FF2B5EF4-FFF2-40B4-BE49-F238E27FC236}">
                <a16:creationId xmlns:a16="http://schemas.microsoft.com/office/drawing/2014/main" id="{C08C99DF-1F9D-43D6-BAE3-523217C56F36}"/>
              </a:ext>
            </a:extLst>
          </p:cNvPr>
          <p:cNvGrpSpPr/>
          <p:nvPr/>
        </p:nvGrpSpPr>
        <p:grpSpPr>
          <a:xfrm>
            <a:off x="9461936" y="3189008"/>
            <a:ext cx="2017924" cy="1901198"/>
            <a:chOff x="8877759" y="2080352"/>
            <a:chExt cx="2225408" cy="1983036"/>
          </a:xfrm>
        </p:grpSpPr>
        <p:sp>
          <p:nvSpPr>
            <p:cNvPr id="21" name="Oval 20">
              <a:extLst>
                <a:ext uri="{FF2B5EF4-FFF2-40B4-BE49-F238E27FC236}">
                  <a16:creationId xmlns:a16="http://schemas.microsoft.com/office/drawing/2014/main" id="{0FE4F3ED-5C13-414E-A957-EBCA1CA33E4A}"/>
                </a:ext>
              </a:extLst>
            </p:cNvPr>
            <p:cNvSpPr/>
            <p:nvPr/>
          </p:nvSpPr>
          <p:spPr>
            <a:xfrm>
              <a:off x="8877759" y="2080352"/>
              <a:ext cx="2225408" cy="198303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1FC28D1-4E13-46D6-A91D-36AB092C6A59}"/>
                </a:ext>
              </a:extLst>
            </p:cNvPr>
            <p:cNvSpPr txBox="1"/>
            <p:nvPr/>
          </p:nvSpPr>
          <p:spPr>
            <a:xfrm>
              <a:off x="9219863" y="2555266"/>
              <a:ext cx="1597445" cy="963075"/>
            </a:xfrm>
            <a:prstGeom prst="rect">
              <a:avLst/>
            </a:prstGeom>
            <a:no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Strategy, Policies and Procedures</a:t>
              </a:r>
            </a:p>
          </p:txBody>
        </p:sp>
      </p:grpSp>
      <p:grpSp>
        <p:nvGrpSpPr>
          <p:cNvPr id="37" name="Group 36">
            <a:extLst>
              <a:ext uri="{FF2B5EF4-FFF2-40B4-BE49-F238E27FC236}">
                <a16:creationId xmlns:a16="http://schemas.microsoft.com/office/drawing/2014/main" id="{98A59559-8853-4CD2-806D-812281E5B18F}"/>
              </a:ext>
            </a:extLst>
          </p:cNvPr>
          <p:cNvGrpSpPr/>
          <p:nvPr/>
        </p:nvGrpSpPr>
        <p:grpSpPr>
          <a:xfrm>
            <a:off x="3572818" y="4295418"/>
            <a:ext cx="2017924" cy="1933941"/>
            <a:chOff x="2247489" y="934084"/>
            <a:chExt cx="2017924" cy="1901198"/>
          </a:xfrm>
        </p:grpSpPr>
        <p:sp>
          <p:nvSpPr>
            <p:cNvPr id="23" name="Oval 22">
              <a:extLst>
                <a:ext uri="{FF2B5EF4-FFF2-40B4-BE49-F238E27FC236}">
                  <a16:creationId xmlns:a16="http://schemas.microsoft.com/office/drawing/2014/main" id="{ED3729E0-F4BD-40D8-852F-4CF899DA29AD}"/>
                </a:ext>
              </a:extLst>
            </p:cNvPr>
            <p:cNvSpPr/>
            <p:nvPr/>
          </p:nvSpPr>
          <p:spPr>
            <a:xfrm>
              <a:off x="2247489" y="934084"/>
              <a:ext cx="2017924" cy="190119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1C4DC559-7A54-4C3B-A8F1-15563A925BD8}"/>
                </a:ext>
              </a:extLst>
            </p:cNvPr>
            <p:cNvSpPr txBox="1"/>
            <p:nvPr/>
          </p:nvSpPr>
          <p:spPr>
            <a:xfrm>
              <a:off x="2487221" y="1178583"/>
              <a:ext cx="1448509" cy="1452316"/>
            </a:xfrm>
            <a:prstGeom prst="rect">
              <a:avLst/>
            </a:prstGeom>
            <a:no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EDI Steering Committee and 8 EDI networks</a:t>
              </a:r>
            </a:p>
          </p:txBody>
        </p:sp>
      </p:grpSp>
      <p:grpSp>
        <p:nvGrpSpPr>
          <p:cNvPr id="28" name="Group 27">
            <a:extLst>
              <a:ext uri="{FF2B5EF4-FFF2-40B4-BE49-F238E27FC236}">
                <a16:creationId xmlns:a16="http://schemas.microsoft.com/office/drawing/2014/main" id="{6A40183B-4F2F-47B6-9FB8-A8B0ECA0BFD2}"/>
              </a:ext>
            </a:extLst>
          </p:cNvPr>
          <p:cNvGrpSpPr/>
          <p:nvPr/>
        </p:nvGrpSpPr>
        <p:grpSpPr>
          <a:xfrm>
            <a:off x="1510863" y="3730056"/>
            <a:ext cx="1700270" cy="1637849"/>
            <a:chOff x="9140328" y="2288751"/>
            <a:chExt cx="1700270" cy="1637849"/>
          </a:xfrm>
          <a:solidFill>
            <a:schemeClr val="accent6">
              <a:lumMod val="20000"/>
              <a:lumOff val="80000"/>
            </a:schemeClr>
          </a:solidFill>
        </p:grpSpPr>
        <p:sp>
          <p:nvSpPr>
            <p:cNvPr id="29" name="Oval 28">
              <a:extLst>
                <a:ext uri="{FF2B5EF4-FFF2-40B4-BE49-F238E27FC236}">
                  <a16:creationId xmlns:a16="http://schemas.microsoft.com/office/drawing/2014/main" id="{8AF74179-0696-400A-9159-0119B057BDE7}"/>
                </a:ext>
              </a:extLst>
            </p:cNvPr>
            <p:cNvSpPr/>
            <p:nvPr/>
          </p:nvSpPr>
          <p:spPr>
            <a:xfrm>
              <a:off x="9140328" y="2288751"/>
              <a:ext cx="1700270" cy="1637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979D964-2FC1-4A53-83A3-268C400A3C22}"/>
                </a:ext>
              </a:extLst>
            </p:cNvPr>
            <p:cNvSpPr txBox="1"/>
            <p:nvPr/>
          </p:nvSpPr>
          <p:spPr>
            <a:xfrm>
              <a:off x="9173789" y="2755919"/>
              <a:ext cx="1597446" cy="646331"/>
            </a:xfrm>
            <a:prstGeom prst="rect">
              <a:avLst/>
            </a:prstGeom>
            <a:grp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Lead by Example</a:t>
              </a:r>
            </a:p>
          </p:txBody>
        </p:sp>
      </p:grpSp>
      <p:grpSp>
        <p:nvGrpSpPr>
          <p:cNvPr id="31" name="Group 30">
            <a:extLst>
              <a:ext uri="{FF2B5EF4-FFF2-40B4-BE49-F238E27FC236}">
                <a16:creationId xmlns:a16="http://schemas.microsoft.com/office/drawing/2014/main" id="{1F1CA1CC-59AB-86B3-244F-20F3D02F76D5}"/>
              </a:ext>
            </a:extLst>
          </p:cNvPr>
          <p:cNvGrpSpPr/>
          <p:nvPr/>
        </p:nvGrpSpPr>
        <p:grpSpPr>
          <a:xfrm>
            <a:off x="9831002" y="888863"/>
            <a:ext cx="1700270" cy="1637849"/>
            <a:chOff x="9140328" y="2288751"/>
            <a:chExt cx="1700270" cy="1637849"/>
          </a:xfrm>
          <a:solidFill>
            <a:schemeClr val="accent6">
              <a:lumMod val="20000"/>
              <a:lumOff val="80000"/>
            </a:schemeClr>
          </a:solidFill>
        </p:grpSpPr>
        <p:sp>
          <p:nvSpPr>
            <p:cNvPr id="32" name="Oval 31">
              <a:extLst>
                <a:ext uri="{FF2B5EF4-FFF2-40B4-BE49-F238E27FC236}">
                  <a16:creationId xmlns:a16="http://schemas.microsoft.com/office/drawing/2014/main" id="{828A2069-C615-930C-6373-216BA8A2BEA3}"/>
                </a:ext>
              </a:extLst>
            </p:cNvPr>
            <p:cNvSpPr/>
            <p:nvPr/>
          </p:nvSpPr>
          <p:spPr>
            <a:xfrm>
              <a:off x="9140328" y="2288751"/>
              <a:ext cx="1700270" cy="1637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237A46B-F009-BF00-93C0-BDDEBD2569AD}"/>
                </a:ext>
              </a:extLst>
            </p:cNvPr>
            <p:cNvSpPr txBox="1"/>
            <p:nvPr/>
          </p:nvSpPr>
          <p:spPr>
            <a:xfrm>
              <a:off x="9191740" y="2784509"/>
              <a:ext cx="1597446" cy="646331"/>
            </a:xfrm>
            <a:prstGeom prst="rect">
              <a:avLst/>
            </a:prstGeom>
            <a:grpFill/>
          </p:spPr>
          <p:txBody>
            <a:bodyPr wrap="square" rtlCol="0">
              <a:spAutoFit/>
            </a:bodyPr>
            <a:lstStyle/>
            <a:p>
              <a:pPr algn="ctr"/>
              <a:r>
                <a:rPr lang="en-GB">
                  <a:solidFill>
                    <a:schemeClr val="tx2"/>
                  </a:solidFill>
                  <a:ea typeface="Tahoma" panose="020B0604030504040204" pitchFamily="34" charset="0"/>
                  <a:cs typeface="Tahoma" panose="020B0604030504040204" pitchFamily="34" charset="0"/>
                </a:rPr>
                <a:t>Promoting </a:t>
              </a:r>
            </a:p>
            <a:p>
              <a:pPr algn="ctr"/>
              <a:r>
                <a:rPr lang="en-GB">
                  <a:solidFill>
                    <a:schemeClr val="tx2"/>
                  </a:solidFill>
                  <a:ea typeface="Tahoma" panose="020B0604030504040204" pitchFamily="34" charset="0"/>
                  <a:cs typeface="Tahoma" panose="020B0604030504040204" pitchFamily="34" charset="0"/>
                </a:rPr>
                <a:t>allyship</a:t>
              </a:r>
            </a:p>
          </p:txBody>
        </p:sp>
      </p:grpSp>
    </p:spTree>
    <p:custDataLst>
      <p:tags r:id="rId1"/>
    </p:custDataLst>
    <p:extLst>
      <p:ext uri="{BB962C8B-B14F-4D97-AF65-F5344CB8AC3E}">
        <p14:creationId xmlns:p14="http://schemas.microsoft.com/office/powerpoint/2010/main" val="3777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0488-D7BA-1986-E8FB-5C8F923163D8}"/>
              </a:ext>
            </a:extLst>
          </p:cNvPr>
          <p:cNvSpPr>
            <a:spLocks noGrp="1"/>
          </p:cNvSpPr>
          <p:nvPr>
            <p:ph type="title"/>
          </p:nvPr>
        </p:nvSpPr>
        <p:spPr>
          <a:xfrm>
            <a:off x="533400" y="473367"/>
            <a:ext cx="10199914" cy="587593"/>
          </a:xfrm>
        </p:spPr>
        <p:txBody>
          <a:bodyPr>
            <a:normAutofit fontScale="90000"/>
          </a:bodyPr>
          <a:lstStyle/>
          <a:p>
            <a:r>
              <a:rPr lang="en-GB" sz="5200"/>
              <a:t>GC Dignity at Work Charter</a:t>
            </a:r>
          </a:p>
        </p:txBody>
      </p:sp>
      <p:graphicFrame>
        <p:nvGraphicFramePr>
          <p:cNvPr id="4" name="Diagram 3">
            <a:extLst>
              <a:ext uri="{FF2B5EF4-FFF2-40B4-BE49-F238E27FC236}">
                <a16:creationId xmlns:a16="http://schemas.microsoft.com/office/drawing/2014/main" id="{3793C756-A30E-5E73-F771-810BA8D887B6}"/>
              </a:ext>
            </a:extLst>
          </p:cNvPr>
          <p:cNvGraphicFramePr/>
          <p:nvPr>
            <p:extLst>
              <p:ext uri="{D42A27DB-BD31-4B8C-83A1-F6EECF244321}">
                <p14:modId xmlns:p14="http://schemas.microsoft.com/office/powerpoint/2010/main" val="1586310586"/>
              </p:ext>
            </p:extLst>
          </p:nvPr>
        </p:nvGraphicFramePr>
        <p:xfrm>
          <a:off x="685801" y="1228217"/>
          <a:ext cx="10820399" cy="5156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1275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DAED-993C-F1C7-1583-3B41B38B3498}"/>
              </a:ext>
            </a:extLst>
          </p:cNvPr>
          <p:cNvSpPr>
            <a:spLocks noGrp="1"/>
          </p:cNvSpPr>
          <p:nvPr>
            <p:ph type="ctrTitle"/>
          </p:nvPr>
        </p:nvSpPr>
        <p:spPr>
          <a:xfrm>
            <a:off x="1524000" y="1526124"/>
            <a:ext cx="9144000" cy="2387600"/>
          </a:xfrm>
        </p:spPr>
        <p:txBody>
          <a:bodyPr/>
          <a:lstStyle/>
          <a:p>
            <a:r>
              <a:rPr lang="en-GB"/>
              <a:t>Our Annual EDI Statistics</a:t>
            </a:r>
          </a:p>
        </p:txBody>
      </p:sp>
    </p:spTree>
    <p:extLst>
      <p:ext uri="{BB962C8B-B14F-4D97-AF65-F5344CB8AC3E}">
        <p14:creationId xmlns:p14="http://schemas.microsoft.com/office/powerpoint/2010/main" val="423781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78E0-7CB2-F322-38C7-5505E4B66174}"/>
              </a:ext>
            </a:extLst>
          </p:cNvPr>
          <p:cNvSpPr>
            <a:spLocks noGrp="1"/>
          </p:cNvSpPr>
          <p:nvPr>
            <p:ph type="title"/>
          </p:nvPr>
        </p:nvSpPr>
        <p:spPr>
          <a:xfrm>
            <a:off x="838200" y="365125"/>
            <a:ext cx="10515600" cy="1142833"/>
          </a:xfrm>
        </p:spPr>
        <p:txBody>
          <a:bodyPr/>
          <a:lstStyle/>
          <a:p>
            <a:r>
              <a:rPr lang="en-GB"/>
              <a:t>Performance headlines</a:t>
            </a:r>
          </a:p>
        </p:txBody>
      </p:sp>
      <p:sp>
        <p:nvSpPr>
          <p:cNvPr id="3" name="Rectangle: Rounded Corners 2">
            <a:extLst>
              <a:ext uri="{FF2B5EF4-FFF2-40B4-BE49-F238E27FC236}">
                <a16:creationId xmlns:a16="http://schemas.microsoft.com/office/drawing/2014/main" id="{A7AF8F38-6014-D355-E126-3ACA1B04D838}"/>
              </a:ext>
            </a:extLst>
          </p:cNvPr>
          <p:cNvSpPr/>
          <p:nvPr/>
        </p:nvSpPr>
        <p:spPr>
          <a:xfrm>
            <a:off x="838200" y="1507958"/>
            <a:ext cx="2762250" cy="614362"/>
          </a:xfrm>
          <a:prstGeom prst="roundRect">
            <a:avLst/>
          </a:prstGeom>
          <a:solidFill>
            <a:srgbClr val="009BD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bg1"/>
                </a:solidFill>
              </a:rPr>
              <a:t>Category </a:t>
            </a:r>
          </a:p>
        </p:txBody>
      </p:sp>
      <p:sp>
        <p:nvSpPr>
          <p:cNvPr id="5" name="Rectangle: Rounded Corners 4">
            <a:extLst>
              <a:ext uri="{FF2B5EF4-FFF2-40B4-BE49-F238E27FC236}">
                <a16:creationId xmlns:a16="http://schemas.microsoft.com/office/drawing/2014/main" id="{4B5FCAAA-6E78-C2EA-FF23-229B8D99B382}"/>
              </a:ext>
            </a:extLst>
          </p:cNvPr>
          <p:cNvSpPr/>
          <p:nvPr/>
        </p:nvSpPr>
        <p:spPr>
          <a:xfrm>
            <a:off x="3752850" y="1507958"/>
            <a:ext cx="2519363" cy="614362"/>
          </a:xfrm>
          <a:prstGeom prst="roundRect">
            <a:avLst/>
          </a:prstGeom>
          <a:solidFill>
            <a:srgbClr val="009BD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bg1"/>
                </a:solidFill>
              </a:rPr>
              <a:t>June 2023</a:t>
            </a:r>
          </a:p>
        </p:txBody>
      </p:sp>
      <p:sp>
        <p:nvSpPr>
          <p:cNvPr id="6" name="Rectangle: Rounded Corners 5">
            <a:extLst>
              <a:ext uri="{FF2B5EF4-FFF2-40B4-BE49-F238E27FC236}">
                <a16:creationId xmlns:a16="http://schemas.microsoft.com/office/drawing/2014/main" id="{053D7C12-4D6B-D987-72C9-99B56C682DB1}"/>
              </a:ext>
            </a:extLst>
          </p:cNvPr>
          <p:cNvSpPr/>
          <p:nvPr/>
        </p:nvSpPr>
        <p:spPr>
          <a:xfrm>
            <a:off x="6393656" y="1507958"/>
            <a:ext cx="2762250" cy="614362"/>
          </a:xfrm>
          <a:prstGeom prst="roundRect">
            <a:avLst/>
          </a:prstGeom>
          <a:solidFill>
            <a:srgbClr val="009BD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bg1"/>
                </a:solidFill>
              </a:rPr>
              <a:t>In year change (2022)</a:t>
            </a:r>
          </a:p>
        </p:txBody>
      </p:sp>
      <p:sp>
        <p:nvSpPr>
          <p:cNvPr id="7" name="Rectangle: Rounded Corners 6">
            <a:extLst>
              <a:ext uri="{FF2B5EF4-FFF2-40B4-BE49-F238E27FC236}">
                <a16:creationId xmlns:a16="http://schemas.microsoft.com/office/drawing/2014/main" id="{CAE4102B-5DA0-3FEF-670B-0665D3F71A0A}"/>
              </a:ext>
            </a:extLst>
          </p:cNvPr>
          <p:cNvSpPr/>
          <p:nvPr/>
        </p:nvSpPr>
        <p:spPr>
          <a:xfrm>
            <a:off x="9277350" y="1509210"/>
            <a:ext cx="2557463" cy="614362"/>
          </a:xfrm>
          <a:prstGeom prst="roundRect">
            <a:avLst/>
          </a:prstGeom>
          <a:solidFill>
            <a:srgbClr val="009BD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bg1"/>
                </a:solidFill>
              </a:rPr>
              <a:t>Change since 2020</a:t>
            </a:r>
          </a:p>
        </p:txBody>
      </p:sp>
      <p:sp>
        <p:nvSpPr>
          <p:cNvPr id="8" name="Rectangle: Rounded Corners 7">
            <a:extLst>
              <a:ext uri="{FF2B5EF4-FFF2-40B4-BE49-F238E27FC236}">
                <a16:creationId xmlns:a16="http://schemas.microsoft.com/office/drawing/2014/main" id="{750AB61E-410A-2F92-0E42-6E62B30DD3FD}"/>
              </a:ext>
            </a:extLst>
          </p:cNvPr>
          <p:cNvSpPr/>
          <p:nvPr/>
        </p:nvSpPr>
        <p:spPr>
          <a:xfrm>
            <a:off x="838200" y="5168079"/>
            <a:ext cx="2762250" cy="61436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Average age</a:t>
            </a:r>
          </a:p>
        </p:txBody>
      </p:sp>
      <p:sp>
        <p:nvSpPr>
          <p:cNvPr id="9" name="Rectangle: Rounded Corners 8">
            <a:extLst>
              <a:ext uri="{FF2B5EF4-FFF2-40B4-BE49-F238E27FC236}">
                <a16:creationId xmlns:a16="http://schemas.microsoft.com/office/drawing/2014/main" id="{B6939118-1F79-447D-4236-3E29C3B24B32}"/>
              </a:ext>
            </a:extLst>
          </p:cNvPr>
          <p:cNvSpPr/>
          <p:nvPr/>
        </p:nvSpPr>
        <p:spPr>
          <a:xfrm>
            <a:off x="838200" y="4428500"/>
            <a:ext cx="2762250" cy="61436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LGBTQ+ representation</a:t>
            </a:r>
          </a:p>
        </p:txBody>
      </p:sp>
      <p:sp>
        <p:nvSpPr>
          <p:cNvPr id="10" name="Rectangle: Rounded Corners 9">
            <a:extLst>
              <a:ext uri="{FF2B5EF4-FFF2-40B4-BE49-F238E27FC236}">
                <a16:creationId xmlns:a16="http://schemas.microsoft.com/office/drawing/2014/main" id="{DD78E227-8F7A-91A3-7C9D-DEE89D0917A5}"/>
              </a:ext>
            </a:extLst>
          </p:cNvPr>
          <p:cNvSpPr/>
          <p:nvPr/>
        </p:nvSpPr>
        <p:spPr>
          <a:xfrm>
            <a:off x="838200" y="2944354"/>
            <a:ext cx="2762250" cy="61436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Disabled people </a:t>
            </a:r>
          </a:p>
        </p:txBody>
      </p:sp>
      <p:sp>
        <p:nvSpPr>
          <p:cNvPr id="11" name="Rectangle: Rounded Corners 10">
            <a:extLst>
              <a:ext uri="{FF2B5EF4-FFF2-40B4-BE49-F238E27FC236}">
                <a16:creationId xmlns:a16="http://schemas.microsoft.com/office/drawing/2014/main" id="{39AC399D-1C6E-B0F5-409F-7CDDE1BC5441}"/>
              </a:ext>
            </a:extLst>
          </p:cNvPr>
          <p:cNvSpPr/>
          <p:nvPr/>
        </p:nvSpPr>
        <p:spPr>
          <a:xfrm>
            <a:off x="838200" y="3696831"/>
            <a:ext cx="2762250" cy="61436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Gender split</a:t>
            </a:r>
          </a:p>
        </p:txBody>
      </p:sp>
      <p:sp>
        <p:nvSpPr>
          <p:cNvPr id="12" name="Rectangle: Rounded Corners 11">
            <a:extLst>
              <a:ext uri="{FF2B5EF4-FFF2-40B4-BE49-F238E27FC236}">
                <a16:creationId xmlns:a16="http://schemas.microsoft.com/office/drawing/2014/main" id="{67EF6730-C26B-E1E0-6E36-1B3CD209ACF1}"/>
              </a:ext>
            </a:extLst>
          </p:cNvPr>
          <p:cNvSpPr/>
          <p:nvPr/>
        </p:nvSpPr>
        <p:spPr>
          <a:xfrm>
            <a:off x="838200" y="2213937"/>
            <a:ext cx="2762250" cy="614362"/>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a:solidFill>
                  <a:schemeClr val="tx1"/>
                </a:solidFill>
              </a:rPr>
              <a:t>Ethnic communities</a:t>
            </a:r>
          </a:p>
        </p:txBody>
      </p:sp>
      <p:sp>
        <p:nvSpPr>
          <p:cNvPr id="13" name="Rectangle: Rounded Corners 12">
            <a:extLst>
              <a:ext uri="{FF2B5EF4-FFF2-40B4-BE49-F238E27FC236}">
                <a16:creationId xmlns:a16="http://schemas.microsoft.com/office/drawing/2014/main" id="{CD30ECF2-184F-7AB8-73EB-198966A21D0D}"/>
              </a:ext>
            </a:extLst>
          </p:cNvPr>
          <p:cNvSpPr/>
          <p:nvPr/>
        </p:nvSpPr>
        <p:spPr>
          <a:xfrm>
            <a:off x="3752848" y="2213937"/>
            <a:ext cx="2519363"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     15.2%</a:t>
            </a:r>
            <a:r>
              <a:rPr lang="en-GB">
                <a:solidFill>
                  <a:schemeClr val="bg1"/>
                </a:solidFill>
              </a:rPr>
              <a:t>20</a:t>
            </a:r>
            <a:r>
              <a:rPr lang="en-GB" b="1">
                <a:solidFill>
                  <a:schemeClr val="bg1"/>
                </a:solidFill>
              </a:rPr>
              <a:t>23</a:t>
            </a:r>
          </a:p>
        </p:txBody>
      </p:sp>
      <p:sp>
        <p:nvSpPr>
          <p:cNvPr id="14" name="Rectangle: Rounded Corners 13">
            <a:extLst>
              <a:ext uri="{FF2B5EF4-FFF2-40B4-BE49-F238E27FC236}">
                <a16:creationId xmlns:a16="http://schemas.microsoft.com/office/drawing/2014/main" id="{02960EEC-88B0-48A2-E575-AD0792F1FC2D}"/>
              </a:ext>
            </a:extLst>
          </p:cNvPr>
          <p:cNvSpPr/>
          <p:nvPr/>
        </p:nvSpPr>
        <p:spPr>
          <a:xfrm>
            <a:off x="3752849" y="2983331"/>
            <a:ext cx="2519363"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        13.7%</a:t>
            </a:r>
            <a:r>
              <a:rPr lang="en-GB">
                <a:solidFill>
                  <a:schemeClr val="bg1"/>
                </a:solidFill>
              </a:rPr>
              <a:t>e 2023</a:t>
            </a:r>
          </a:p>
        </p:txBody>
      </p:sp>
      <p:sp>
        <p:nvSpPr>
          <p:cNvPr id="15" name="Rectangle: Rounded Corners 14">
            <a:extLst>
              <a:ext uri="{FF2B5EF4-FFF2-40B4-BE49-F238E27FC236}">
                <a16:creationId xmlns:a16="http://schemas.microsoft.com/office/drawing/2014/main" id="{8D8E0CB7-FB8D-8DC8-FA32-8199D1FAE513}"/>
              </a:ext>
            </a:extLst>
          </p:cNvPr>
          <p:cNvSpPr/>
          <p:nvPr/>
        </p:nvSpPr>
        <p:spPr>
          <a:xfrm>
            <a:off x="3773656" y="3704769"/>
            <a:ext cx="2519363"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40% (male) /</a:t>
            </a:r>
          </a:p>
          <a:p>
            <a:pPr algn="ctr"/>
            <a:r>
              <a:rPr lang="en-GB">
                <a:solidFill>
                  <a:schemeClr val="tx1"/>
                </a:solidFill>
              </a:rPr>
              <a:t> 60% (female)</a:t>
            </a:r>
            <a:r>
              <a:rPr lang="en-GB">
                <a:solidFill>
                  <a:schemeClr val="bg1"/>
                </a:solidFill>
              </a:rPr>
              <a:t>3</a:t>
            </a:r>
          </a:p>
        </p:txBody>
      </p:sp>
      <p:sp>
        <p:nvSpPr>
          <p:cNvPr id="16" name="Rectangle: Rounded Corners 15">
            <a:extLst>
              <a:ext uri="{FF2B5EF4-FFF2-40B4-BE49-F238E27FC236}">
                <a16:creationId xmlns:a16="http://schemas.microsoft.com/office/drawing/2014/main" id="{4076247E-AE35-243D-C437-721A3B13A37F}"/>
              </a:ext>
            </a:extLst>
          </p:cNvPr>
          <p:cNvSpPr/>
          <p:nvPr/>
        </p:nvSpPr>
        <p:spPr>
          <a:xfrm>
            <a:off x="3773656" y="4401317"/>
            <a:ext cx="2519363"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7%</a:t>
            </a:r>
          </a:p>
        </p:txBody>
      </p:sp>
      <p:sp>
        <p:nvSpPr>
          <p:cNvPr id="17" name="Rectangle: Rounded Corners 16">
            <a:extLst>
              <a:ext uri="{FF2B5EF4-FFF2-40B4-BE49-F238E27FC236}">
                <a16:creationId xmlns:a16="http://schemas.microsoft.com/office/drawing/2014/main" id="{7746F6C7-48F4-6714-0EB7-AFFC0E18FDF7}"/>
              </a:ext>
            </a:extLst>
          </p:cNvPr>
          <p:cNvSpPr/>
          <p:nvPr/>
        </p:nvSpPr>
        <p:spPr>
          <a:xfrm>
            <a:off x="3773656" y="5168079"/>
            <a:ext cx="2519363"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41</a:t>
            </a:r>
          </a:p>
        </p:txBody>
      </p:sp>
      <p:sp>
        <p:nvSpPr>
          <p:cNvPr id="22" name="Rectangle: Rounded Corners 21">
            <a:extLst>
              <a:ext uri="{FF2B5EF4-FFF2-40B4-BE49-F238E27FC236}">
                <a16:creationId xmlns:a16="http://schemas.microsoft.com/office/drawing/2014/main" id="{45395028-0B73-86B7-B40C-851AC7444732}"/>
              </a:ext>
            </a:extLst>
          </p:cNvPr>
          <p:cNvSpPr/>
          <p:nvPr/>
        </p:nvSpPr>
        <p:spPr>
          <a:xfrm>
            <a:off x="6449518" y="5168079"/>
            <a:ext cx="2762250"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0%</a:t>
            </a:r>
          </a:p>
        </p:txBody>
      </p:sp>
      <p:sp>
        <p:nvSpPr>
          <p:cNvPr id="23" name="Rectangle: Rounded Corners 22">
            <a:extLst>
              <a:ext uri="{FF2B5EF4-FFF2-40B4-BE49-F238E27FC236}">
                <a16:creationId xmlns:a16="http://schemas.microsoft.com/office/drawing/2014/main" id="{9D76E089-0FCB-25C4-9D3D-FD13C667EF7E}"/>
              </a:ext>
            </a:extLst>
          </p:cNvPr>
          <p:cNvSpPr/>
          <p:nvPr/>
        </p:nvSpPr>
        <p:spPr>
          <a:xfrm>
            <a:off x="6449518" y="3704769"/>
            <a:ext cx="2762250" cy="614362"/>
          </a:xfrm>
          <a:prstGeom prst="roundRect">
            <a:avLst/>
          </a:prstGeom>
          <a:no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+2% (m) /</a:t>
            </a:r>
          </a:p>
          <a:p>
            <a:pPr algn="ctr"/>
            <a:r>
              <a:rPr lang="en-GB">
                <a:solidFill>
                  <a:schemeClr val="tx1"/>
                </a:solidFill>
              </a:rPr>
              <a:t>-2% (f)</a:t>
            </a:r>
          </a:p>
        </p:txBody>
      </p:sp>
      <p:sp>
        <p:nvSpPr>
          <p:cNvPr id="24" name="Rectangle: Rounded Corners 23">
            <a:extLst>
              <a:ext uri="{FF2B5EF4-FFF2-40B4-BE49-F238E27FC236}">
                <a16:creationId xmlns:a16="http://schemas.microsoft.com/office/drawing/2014/main" id="{295E0CD9-D5DD-F5DF-8F5A-F392262647FF}"/>
              </a:ext>
            </a:extLst>
          </p:cNvPr>
          <p:cNvSpPr/>
          <p:nvPr/>
        </p:nvSpPr>
        <p:spPr>
          <a:xfrm>
            <a:off x="6449518" y="4446188"/>
            <a:ext cx="2762250" cy="614362"/>
          </a:xfrm>
          <a:prstGeom prst="roundRect">
            <a:avLst/>
          </a:prstGeom>
          <a:noFill/>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FF0000"/>
                </a:solidFill>
              </a:rPr>
              <a:t>- 0.7%</a:t>
            </a:r>
          </a:p>
        </p:txBody>
      </p:sp>
      <p:sp>
        <p:nvSpPr>
          <p:cNvPr id="25" name="Rectangle: Rounded Corners 24">
            <a:extLst>
              <a:ext uri="{FF2B5EF4-FFF2-40B4-BE49-F238E27FC236}">
                <a16:creationId xmlns:a16="http://schemas.microsoft.com/office/drawing/2014/main" id="{2E7C4826-AD9A-60E5-0158-6669E0F17F10}"/>
              </a:ext>
            </a:extLst>
          </p:cNvPr>
          <p:cNvSpPr/>
          <p:nvPr/>
        </p:nvSpPr>
        <p:spPr>
          <a:xfrm>
            <a:off x="6424609" y="2230653"/>
            <a:ext cx="2762250" cy="614362"/>
          </a:xfrm>
          <a:prstGeom prst="roundRect">
            <a:avLst/>
          </a:prstGeom>
          <a:noFill/>
          <a:ln>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FF0000"/>
                </a:solidFill>
              </a:rPr>
              <a:t>-1.3%</a:t>
            </a:r>
          </a:p>
        </p:txBody>
      </p:sp>
      <p:sp>
        <p:nvSpPr>
          <p:cNvPr id="26" name="Rectangle: Rounded Corners 25">
            <a:extLst>
              <a:ext uri="{FF2B5EF4-FFF2-40B4-BE49-F238E27FC236}">
                <a16:creationId xmlns:a16="http://schemas.microsoft.com/office/drawing/2014/main" id="{5649C848-8556-4E50-DD83-8D7D47DDEB91}"/>
              </a:ext>
            </a:extLst>
          </p:cNvPr>
          <p:cNvSpPr/>
          <p:nvPr/>
        </p:nvSpPr>
        <p:spPr>
          <a:xfrm>
            <a:off x="6424609" y="2991411"/>
            <a:ext cx="2762250" cy="614362"/>
          </a:xfrm>
          <a:prstGeom prst="roundRect">
            <a:avLst/>
          </a:prstGeom>
          <a:noFill/>
          <a:ln>
            <a:solidFill>
              <a:srgbClr val="92D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92D050"/>
                </a:solidFill>
              </a:rPr>
              <a:t>+1.4%</a:t>
            </a:r>
          </a:p>
        </p:txBody>
      </p:sp>
      <p:sp>
        <p:nvSpPr>
          <p:cNvPr id="29" name="Rectangle: Rounded Corners 28">
            <a:extLst>
              <a:ext uri="{FF2B5EF4-FFF2-40B4-BE49-F238E27FC236}">
                <a16:creationId xmlns:a16="http://schemas.microsoft.com/office/drawing/2014/main" id="{F87FB839-2490-786C-4505-49BA634DA1DC}"/>
              </a:ext>
            </a:extLst>
          </p:cNvPr>
          <p:cNvSpPr/>
          <p:nvPr/>
        </p:nvSpPr>
        <p:spPr>
          <a:xfrm>
            <a:off x="9306780" y="5146576"/>
            <a:ext cx="2557463" cy="614362"/>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-2 years</a:t>
            </a:r>
          </a:p>
        </p:txBody>
      </p:sp>
      <p:sp>
        <p:nvSpPr>
          <p:cNvPr id="30" name="Rectangle: Rounded Corners 29">
            <a:extLst>
              <a:ext uri="{FF2B5EF4-FFF2-40B4-BE49-F238E27FC236}">
                <a16:creationId xmlns:a16="http://schemas.microsoft.com/office/drawing/2014/main" id="{EEFF1518-1DC5-42EF-89D5-D20CEF123E0A}"/>
              </a:ext>
            </a:extLst>
          </p:cNvPr>
          <p:cNvSpPr/>
          <p:nvPr/>
        </p:nvSpPr>
        <p:spPr>
          <a:xfrm>
            <a:off x="9277350" y="2246733"/>
            <a:ext cx="2557463" cy="614362"/>
          </a:xfrm>
          <a:prstGeom prst="roundRect">
            <a:avLst/>
          </a:prstGeom>
          <a:noFill/>
          <a:ln>
            <a:solidFill>
              <a:srgbClr val="92D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92D050"/>
                </a:solidFill>
              </a:rPr>
              <a:t>+3.2%</a:t>
            </a:r>
          </a:p>
        </p:txBody>
      </p:sp>
      <p:sp>
        <p:nvSpPr>
          <p:cNvPr id="31" name="Rectangle: Rounded Corners 30">
            <a:extLst>
              <a:ext uri="{FF2B5EF4-FFF2-40B4-BE49-F238E27FC236}">
                <a16:creationId xmlns:a16="http://schemas.microsoft.com/office/drawing/2014/main" id="{B8F54F74-6752-BF48-C777-25CECFE37CC8}"/>
              </a:ext>
            </a:extLst>
          </p:cNvPr>
          <p:cNvSpPr/>
          <p:nvPr/>
        </p:nvSpPr>
        <p:spPr>
          <a:xfrm>
            <a:off x="9306781" y="3727292"/>
            <a:ext cx="2557463" cy="614362"/>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chemeClr val="tx1"/>
                </a:solidFill>
              </a:rPr>
              <a:t>0%</a:t>
            </a:r>
          </a:p>
        </p:txBody>
      </p:sp>
      <p:sp>
        <p:nvSpPr>
          <p:cNvPr id="32" name="Rectangle: Rounded Corners 31">
            <a:extLst>
              <a:ext uri="{FF2B5EF4-FFF2-40B4-BE49-F238E27FC236}">
                <a16:creationId xmlns:a16="http://schemas.microsoft.com/office/drawing/2014/main" id="{B1BEEA35-E40D-9E62-B2D4-07034ADF07DA}"/>
              </a:ext>
            </a:extLst>
          </p:cNvPr>
          <p:cNvSpPr/>
          <p:nvPr/>
        </p:nvSpPr>
        <p:spPr>
          <a:xfrm>
            <a:off x="9306782" y="3030837"/>
            <a:ext cx="2557463" cy="614362"/>
          </a:xfrm>
          <a:prstGeom prst="roundRect">
            <a:avLst/>
          </a:prstGeom>
          <a:noFill/>
          <a:ln>
            <a:solidFill>
              <a:srgbClr val="92D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92D050"/>
                </a:solidFill>
              </a:rPr>
              <a:t>+4%</a:t>
            </a:r>
          </a:p>
        </p:txBody>
      </p:sp>
      <p:sp>
        <p:nvSpPr>
          <p:cNvPr id="33" name="Rectangle: Rounded Corners 32">
            <a:extLst>
              <a:ext uri="{FF2B5EF4-FFF2-40B4-BE49-F238E27FC236}">
                <a16:creationId xmlns:a16="http://schemas.microsoft.com/office/drawing/2014/main" id="{3490D4A6-CB2B-35E3-586D-1C878B3F6DFB}"/>
              </a:ext>
            </a:extLst>
          </p:cNvPr>
          <p:cNvSpPr/>
          <p:nvPr/>
        </p:nvSpPr>
        <p:spPr>
          <a:xfrm>
            <a:off x="9306780" y="4450121"/>
            <a:ext cx="2557463" cy="614362"/>
          </a:xfrm>
          <a:prstGeom prst="roundRect">
            <a:avLst/>
          </a:prstGeom>
          <a:noFill/>
          <a:ln>
            <a:solidFill>
              <a:srgbClr val="92D05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a:solidFill>
                  <a:srgbClr val="92D050"/>
                </a:solidFill>
              </a:rPr>
              <a:t>+2.8%</a:t>
            </a:r>
          </a:p>
        </p:txBody>
      </p:sp>
    </p:spTree>
    <p:extLst>
      <p:ext uri="{BB962C8B-B14F-4D97-AF65-F5344CB8AC3E}">
        <p14:creationId xmlns:p14="http://schemas.microsoft.com/office/powerpoint/2010/main" val="1083353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4EDA-2739-BBD7-FDFF-9A8F1486AB80}"/>
              </a:ext>
            </a:extLst>
          </p:cNvPr>
          <p:cNvSpPr>
            <a:spLocks noGrp="1"/>
          </p:cNvSpPr>
          <p:nvPr>
            <p:ph type="title"/>
          </p:nvPr>
        </p:nvSpPr>
        <p:spPr>
          <a:xfrm>
            <a:off x="604838" y="156771"/>
            <a:ext cx="10515600" cy="1325563"/>
          </a:xfrm>
        </p:spPr>
        <p:txBody>
          <a:bodyPr/>
          <a:lstStyle/>
          <a:p>
            <a:r>
              <a:rPr lang="en-US"/>
              <a:t>Highlights</a:t>
            </a:r>
          </a:p>
        </p:txBody>
      </p:sp>
      <p:grpSp>
        <p:nvGrpSpPr>
          <p:cNvPr id="33" name="Group 32">
            <a:extLst>
              <a:ext uri="{FF2B5EF4-FFF2-40B4-BE49-F238E27FC236}">
                <a16:creationId xmlns:a16="http://schemas.microsoft.com/office/drawing/2014/main" id="{CB9BC35B-82E4-DC9E-E56D-9DC75EF76208}"/>
              </a:ext>
            </a:extLst>
          </p:cNvPr>
          <p:cNvGrpSpPr/>
          <p:nvPr/>
        </p:nvGrpSpPr>
        <p:grpSpPr>
          <a:xfrm>
            <a:off x="-128588" y="1482334"/>
            <a:ext cx="5686426" cy="4475555"/>
            <a:chOff x="-128588" y="1482334"/>
            <a:chExt cx="5686426" cy="4475555"/>
          </a:xfrm>
        </p:grpSpPr>
        <p:sp>
          <p:nvSpPr>
            <p:cNvPr id="4" name="Rectangle: Rounded Corners 3">
              <a:extLst>
                <a:ext uri="{FF2B5EF4-FFF2-40B4-BE49-F238E27FC236}">
                  <a16:creationId xmlns:a16="http://schemas.microsoft.com/office/drawing/2014/main" id="{C58B9AB9-2E0F-1C23-6ADC-147C23979890}"/>
                </a:ext>
              </a:extLst>
            </p:cNvPr>
            <p:cNvSpPr/>
            <p:nvPr/>
          </p:nvSpPr>
          <p:spPr>
            <a:xfrm>
              <a:off x="-128588" y="1482334"/>
              <a:ext cx="5686426"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b="1">
                  <a:solidFill>
                    <a:schemeClr val="tx1"/>
                  </a:solidFill>
                  <a:latin typeface="Arial" panose="020B0604020202020204" pitchFamily="34" charset="0"/>
                </a:rPr>
                <a:t>Established EDI S</a:t>
              </a:r>
              <a:r>
                <a:rPr lang="en-GB" sz="1800" b="1">
                  <a:solidFill>
                    <a:schemeClr val="tx1"/>
                  </a:solidFill>
                  <a:effectLst/>
                  <a:latin typeface="Arial" panose="020B0604020202020204" pitchFamily="34" charset="0"/>
                  <a:ea typeface="Times New Roman" panose="02020603050405020304" pitchFamily="18" charset="0"/>
                </a:rPr>
                <a:t>teering Group, networks and chairs </a:t>
              </a:r>
            </a:p>
          </p:txBody>
        </p:sp>
        <p:sp>
          <p:nvSpPr>
            <p:cNvPr id="5" name="Rectangle: Rounded Corners 4">
              <a:extLst>
                <a:ext uri="{FF2B5EF4-FFF2-40B4-BE49-F238E27FC236}">
                  <a16:creationId xmlns:a16="http://schemas.microsoft.com/office/drawing/2014/main" id="{9D161031-F3BF-5DFF-08E8-FB18C1E89A4C}"/>
                </a:ext>
              </a:extLst>
            </p:cNvPr>
            <p:cNvSpPr/>
            <p:nvPr/>
          </p:nvSpPr>
          <p:spPr>
            <a:xfrm>
              <a:off x="-128588" y="2426498"/>
              <a:ext cx="5686426"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b="1">
                  <a:solidFill>
                    <a:schemeClr val="tx1"/>
                  </a:solidFill>
                  <a:effectLst/>
                  <a:latin typeface="Arial" panose="020B0604020202020204" pitchFamily="34" charset="0"/>
                  <a:ea typeface="Times New Roman" panose="02020603050405020304" pitchFamily="18" charset="0"/>
                </a:rPr>
                <a:t>Senior Management Team sponsor for each of ou</a:t>
              </a:r>
              <a:r>
                <a:rPr lang="en-GB" sz="1800" b="1">
                  <a:solidFill>
                    <a:schemeClr val="tx1"/>
                  </a:solidFill>
                  <a:latin typeface="Arial" panose="020B0604020202020204" pitchFamily="34" charset="0"/>
                  <a:ea typeface="Times New Roman" panose="02020603050405020304" pitchFamily="18" charset="0"/>
                </a:rPr>
                <a:t>r </a:t>
              </a:r>
              <a:r>
                <a:rPr lang="en-GB" sz="1800" b="1">
                  <a:solidFill>
                    <a:schemeClr val="tx1"/>
                  </a:solidFill>
                  <a:effectLst/>
                  <a:latin typeface="Arial" panose="020B0604020202020204" pitchFamily="34" charset="0"/>
                  <a:ea typeface="Times New Roman" panose="02020603050405020304" pitchFamily="18" charset="0"/>
                </a:rPr>
                <a:t>8 EDI networks</a:t>
              </a:r>
            </a:p>
          </p:txBody>
        </p:sp>
        <p:sp>
          <p:nvSpPr>
            <p:cNvPr id="6" name="Rectangle: Rounded Corners 5">
              <a:extLst>
                <a:ext uri="{FF2B5EF4-FFF2-40B4-BE49-F238E27FC236}">
                  <a16:creationId xmlns:a16="http://schemas.microsoft.com/office/drawing/2014/main" id="{C405E180-820B-A224-3BBF-1E7458351AD1}"/>
                </a:ext>
              </a:extLst>
            </p:cNvPr>
            <p:cNvSpPr/>
            <p:nvPr/>
          </p:nvSpPr>
          <p:spPr>
            <a:xfrm>
              <a:off x="-128588" y="3352804"/>
              <a:ext cx="5686426"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b="1">
                  <a:solidFill>
                    <a:schemeClr val="tx1"/>
                  </a:solidFill>
                  <a:effectLst/>
                  <a:latin typeface="Arial" panose="020B0604020202020204" pitchFamily="34" charset="0"/>
                  <a:ea typeface="Times New Roman" panose="02020603050405020304" pitchFamily="18" charset="0"/>
                </a:rPr>
                <a:t>Increased colleague engagement </a:t>
              </a:r>
            </a:p>
          </p:txBody>
        </p:sp>
        <p:sp>
          <p:nvSpPr>
            <p:cNvPr id="7" name="Rectangle: Rounded Corners 6">
              <a:extLst>
                <a:ext uri="{FF2B5EF4-FFF2-40B4-BE49-F238E27FC236}">
                  <a16:creationId xmlns:a16="http://schemas.microsoft.com/office/drawing/2014/main" id="{6F51081B-1052-6171-0003-738AC8E80B28}"/>
                </a:ext>
              </a:extLst>
            </p:cNvPr>
            <p:cNvSpPr/>
            <p:nvPr/>
          </p:nvSpPr>
          <p:spPr>
            <a:xfrm>
              <a:off x="-128588" y="4279110"/>
              <a:ext cx="5686426"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b="1">
                  <a:solidFill>
                    <a:schemeClr val="tx1"/>
                  </a:solidFill>
                  <a:effectLst/>
                  <a:latin typeface="Arial" panose="020B0604020202020204" pitchFamily="34" charset="0"/>
                  <a:ea typeface="Times New Roman" panose="02020603050405020304" pitchFamily="18" charset="0"/>
                </a:rPr>
                <a:t>Improved family friendly benefits </a:t>
              </a:r>
            </a:p>
          </p:txBody>
        </p:sp>
        <p:sp>
          <p:nvSpPr>
            <p:cNvPr id="8" name="Rectangle: Rounded Corners 7">
              <a:extLst>
                <a:ext uri="{FF2B5EF4-FFF2-40B4-BE49-F238E27FC236}">
                  <a16:creationId xmlns:a16="http://schemas.microsoft.com/office/drawing/2014/main" id="{75A5C75E-3FC5-815C-CBE5-5C416FB984DE}"/>
                </a:ext>
              </a:extLst>
            </p:cNvPr>
            <p:cNvSpPr/>
            <p:nvPr/>
          </p:nvSpPr>
          <p:spPr>
            <a:xfrm>
              <a:off x="-128588" y="5262565"/>
              <a:ext cx="5686426"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b="1">
                  <a:solidFill>
                    <a:schemeClr val="tx1"/>
                  </a:solidFill>
                  <a:latin typeface="Arial" panose="020B0604020202020204" pitchFamily="34" charset="0"/>
                  <a:ea typeface="Times New Roman" panose="02020603050405020304" pitchFamily="18" charset="0"/>
                </a:rPr>
                <a:t>M</a:t>
              </a:r>
              <a:r>
                <a:rPr lang="en-GB" sz="1800" b="1">
                  <a:solidFill>
                    <a:schemeClr val="tx1"/>
                  </a:solidFill>
                  <a:effectLst/>
                  <a:latin typeface="Arial" panose="020B0604020202020204" pitchFamily="34" charset="0"/>
                  <a:ea typeface="Times New Roman" panose="02020603050405020304" pitchFamily="18" charset="0"/>
                </a:rPr>
                <a:t>ade changes to our Dignity at Work policy and </a:t>
              </a:r>
              <a:r>
                <a:rPr lang="en-GB" sz="1800" b="1">
                  <a:solidFill>
                    <a:schemeClr val="tx1"/>
                  </a:solidFill>
                  <a:latin typeface="Arial" panose="020B0604020202020204" pitchFamily="34" charset="0"/>
                  <a:ea typeface="Times New Roman" panose="02020603050405020304" pitchFamily="18" charset="0"/>
                </a:rPr>
                <a:t>pr</a:t>
              </a:r>
              <a:r>
                <a:rPr lang="en-GB" sz="1800" b="1">
                  <a:solidFill>
                    <a:schemeClr val="tx1"/>
                  </a:solidFill>
                  <a:effectLst/>
                  <a:latin typeface="Arial" panose="020B0604020202020204" pitchFamily="34" charset="0"/>
                  <a:ea typeface="Times New Roman" panose="02020603050405020304" pitchFamily="18" charset="0"/>
                </a:rPr>
                <a:t>ocedures</a:t>
              </a:r>
            </a:p>
          </p:txBody>
        </p:sp>
      </p:grpSp>
      <p:grpSp>
        <p:nvGrpSpPr>
          <p:cNvPr id="34" name="Group 33">
            <a:extLst>
              <a:ext uri="{FF2B5EF4-FFF2-40B4-BE49-F238E27FC236}">
                <a16:creationId xmlns:a16="http://schemas.microsoft.com/office/drawing/2014/main" id="{37A05310-6FF7-BD5F-1818-DD8160FD5B88}"/>
              </a:ext>
            </a:extLst>
          </p:cNvPr>
          <p:cNvGrpSpPr/>
          <p:nvPr/>
        </p:nvGrpSpPr>
        <p:grpSpPr>
          <a:xfrm>
            <a:off x="6329363" y="1482334"/>
            <a:ext cx="5991227" cy="4523182"/>
            <a:chOff x="6329363" y="1482334"/>
            <a:chExt cx="5991227" cy="4523182"/>
          </a:xfrm>
        </p:grpSpPr>
        <p:sp>
          <p:nvSpPr>
            <p:cNvPr id="9" name="Rectangle: Rounded Corners 8">
              <a:extLst>
                <a:ext uri="{FF2B5EF4-FFF2-40B4-BE49-F238E27FC236}">
                  <a16:creationId xmlns:a16="http://schemas.microsoft.com/office/drawing/2014/main" id="{970BCCC5-0E6F-DBE4-BE41-4EDA704B3711}"/>
                </a:ext>
              </a:extLst>
            </p:cNvPr>
            <p:cNvSpPr/>
            <p:nvPr/>
          </p:nvSpPr>
          <p:spPr>
            <a:xfrm>
              <a:off x="6329363" y="1482334"/>
              <a:ext cx="5991227"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a:solidFill>
                    <a:schemeClr val="tx1"/>
                  </a:solidFill>
                  <a:latin typeface="Arial" panose="020B0604020202020204" pitchFamily="34" charset="0"/>
                </a:rPr>
                <a:t>New Menopause policy, guidance and training launched</a:t>
              </a:r>
            </a:p>
          </p:txBody>
        </p:sp>
        <p:sp>
          <p:nvSpPr>
            <p:cNvPr id="10" name="Rectangle: Rounded Corners 9">
              <a:extLst>
                <a:ext uri="{FF2B5EF4-FFF2-40B4-BE49-F238E27FC236}">
                  <a16:creationId xmlns:a16="http://schemas.microsoft.com/office/drawing/2014/main" id="{9DD7EB6D-D412-68A1-0520-F5BBC8B286F1}"/>
                </a:ext>
              </a:extLst>
            </p:cNvPr>
            <p:cNvSpPr/>
            <p:nvPr/>
          </p:nvSpPr>
          <p:spPr>
            <a:xfrm>
              <a:off x="6329363" y="2455668"/>
              <a:ext cx="5991227"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a:solidFill>
                    <a:schemeClr val="tx1"/>
                  </a:solidFill>
                  <a:effectLst/>
                  <a:latin typeface="Arial" panose="020B0604020202020204" pitchFamily="34" charset="0"/>
                  <a:ea typeface="Times New Roman" panose="02020603050405020304" pitchFamily="18" charset="0"/>
                </a:rPr>
                <a:t>Introduced blind sifting to our shortlisting process</a:t>
              </a:r>
              <a:endParaRPr lang="en-GB" sz="1800" b="1">
                <a:solidFill>
                  <a:schemeClr val="tx1"/>
                </a:solidFill>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29E9E789-51C5-1A83-C803-4EE43C8D1AF1}"/>
                </a:ext>
              </a:extLst>
            </p:cNvPr>
            <p:cNvSpPr/>
            <p:nvPr/>
          </p:nvSpPr>
          <p:spPr>
            <a:xfrm>
              <a:off x="6329363" y="3490696"/>
              <a:ext cx="5991227"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a:solidFill>
                    <a:schemeClr val="tx1"/>
                  </a:solidFill>
                  <a:effectLst/>
                  <a:latin typeface="Arial" panose="020B0604020202020204" pitchFamily="34" charset="0"/>
                  <a:ea typeface="Times New Roman" panose="02020603050405020304" pitchFamily="18" charset="0"/>
                </a:rPr>
                <a:t>Colleague survey </a:t>
              </a:r>
            </a:p>
          </p:txBody>
        </p:sp>
        <p:sp>
          <p:nvSpPr>
            <p:cNvPr id="12" name="Rectangle: Rounded Corners 11">
              <a:extLst>
                <a:ext uri="{FF2B5EF4-FFF2-40B4-BE49-F238E27FC236}">
                  <a16:creationId xmlns:a16="http://schemas.microsoft.com/office/drawing/2014/main" id="{2451D335-1737-87D2-159D-3C67E357C2D0}"/>
                </a:ext>
              </a:extLst>
            </p:cNvPr>
            <p:cNvSpPr/>
            <p:nvPr/>
          </p:nvSpPr>
          <p:spPr>
            <a:xfrm>
              <a:off x="6329363" y="4391254"/>
              <a:ext cx="5991227"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a:solidFill>
                    <a:schemeClr val="tx1"/>
                  </a:solidFill>
                  <a:effectLst/>
                  <a:latin typeface="Arial" panose="020B0604020202020204" pitchFamily="34" charset="0"/>
                  <a:ea typeface="Times New Roman" panose="02020603050405020304" pitchFamily="18" charset="0"/>
                </a:rPr>
                <a:t>Low Gender and Ethnicity Pay Gap remains low</a:t>
              </a:r>
              <a:endParaRPr lang="en-GB" sz="1800" b="1">
                <a:solidFill>
                  <a:schemeClr val="tx1"/>
                </a:solidFill>
                <a:effectLst/>
                <a:latin typeface="Times New Roman" panose="02020603050405020304" pitchFamily="18" charset="0"/>
                <a:ea typeface="Times New Roman" panose="02020603050405020304" pitchFamily="18" charset="0"/>
              </a:endParaRPr>
            </a:p>
          </p:txBody>
        </p:sp>
        <p:sp>
          <p:nvSpPr>
            <p:cNvPr id="13" name="Rectangle: Rounded Corners 12">
              <a:extLst>
                <a:ext uri="{FF2B5EF4-FFF2-40B4-BE49-F238E27FC236}">
                  <a16:creationId xmlns:a16="http://schemas.microsoft.com/office/drawing/2014/main" id="{E629DC1B-26A3-D024-C149-80B2A4B187CF}"/>
                </a:ext>
              </a:extLst>
            </p:cNvPr>
            <p:cNvSpPr/>
            <p:nvPr/>
          </p:nvSpPr>
          <p:spPr>
            <a:xfrm>
              <a:off x="6329363" y="5310192"/>
              <a:ext cx="5991227" cy="695324"/>
            </a:xfrm>
            <a:prstGeom prst="roundRect">
              <a:avLst/>
            </a:prstGeom>
            <a:solidFill>
              <a:srgbClr val="F5EBF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latin typeface="Arial" panose="020B0604020202020204" pitchFamily="34" charset="0"/>
                  <a:ea typeface="Times New Roman" panose="02020603050405020304" pitchFamily="18" charset="0"/>
                </a:rPr>
                <a:t>Suite of EDI related training via P.A.L</a:t>
              </a:r>
              <a:endParaRPr lang="en-US" b="1">
                <a:solidFill>
                  <a:schemeClr val="tx1"/>
                </a:solidFill>
              </a:endParaRPr>
            </a:p>
          </p:txBody>
        </p:sp>
      </p:grpSp>
    </p:spTree>
    <p:extLst>
      <p:ext uri="{BB962C8B-B14F-4D97-AF65-F5344CB8AC3E}">
        <p14:creationId xmlns:p14="http://schemas.microsoft.com/office/powerpoint/2010/main" val="71527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ext&#10;&#10;Description automatically generated with medium confidence">
            <a:extLst>
              <a:ext uri="{FF2B5EF4-FFF2-40B4-BE49-F238E27FC236}">
                <a16:creationId xmlns:a16="http://schemas.microsoft.com/office/drawing/2014/main" id="{C0825B79-2641-71D0-2139-2581DD50FF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8144" y="1742198"/>
            <a:ext cx="4620964" cy="157895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30DC9C-A84A-922D-5C19-D8B15AB5B2DA}"/>
              </a:ext>
            </a:extLst>
          </p:cNvPr>
          <p:cNvSpPr>
            <a:spLocks noGrp="1"/>
          </p:cNvSpPr>
          <p:nvPr>
            <p:ph type="title"/>
          </p:nvPr>
        </p:nvSpPr>
        <p:spPr/>
        <p:txBody>
          <a:bodyPr/>
          <a:lstStyle/>
          <a:p>
            <a:r>
              <a:rPr lang="en-GB"/>
              <a:t>EDI accreditations and charters</a:t>
            </a:r>
          </a:p>
        </p:txBody>
      </p:sp>
      <p:pic>
        <p:nvPicPr>
          <p:cNvPr id="4" name="Content Placeholder 3" descr="A blue and white sign&#10;&#10;Description automatically generated with low confidence">
            <a:extLst>
              <a:ext uri="{FF2B5EF4-FFF2-40B4-BE49-F238E27FC236}">
                <a16:creationId xmlns:a16="http://schemas.microsoft.com/office/drawing/2014/main" id="{EC2A05FE-D87E-D2E8-CDE6-D14F0044CE16}"/>
              </a:ext>
            </a:extLst>
          </p:cNvPr>
          <p:cNvPicPr>
            <a:picLocks noGrp="1" noChangeAspect="1"/>
          </p:cNvPicPr>
          <p:nvPr>
            <p:ph idx="1"/>
          </p:nvPr>
        </p:nvPicPr>
        <p:blipFill>
          <a:blip r:embed="rId4"/>
          <a:stretch>
            <a:fillRect/>
          </a:stretch>
        </p:blipFill>
        <p:spPr>
          <a:xfrm>
            <a:off x="2531389" y="1742198"/>
            <a:ext cx="1926755" cy="2078203"/>
          </a:xfrm>
          <a:prstGeom prst="rect">
            <a:avLst/>
          </a:prstGeom>
        </p:spPr>
      </p:pic>
      <p:pic>
        <p:nvPicPr>
          <p:cNvPr id="6" name="Picture 5" descr="A logo of a lion holding a staff&#10;&#10;Description automatically generated">
            <a:extLst>
              <a:ext uri="{FF2B5EF4-FFF2-40B4-BE49-F238E27FC236}">
                <a16:creationId xmlns:a16="http://schemas.microsoft.com/office/drawing/2014/main" id="{A8C4E716-EC98-E902-D3E8-196F4353ACA2}"/>
              </a:ext>
            </a:extLst>
          </p:cNvPr>
          <p:cNvPicPr>
            <a:picLocks noChangeAspect="1"/>
          </p:cNvPicPr>
          <p:nvPr/>
        </p:nvPicPr>
        <p:blipFill>
          <a:blip r:embed="rId5"/>
          <a:stretch>
            <a:fillRect/>
          </a:stretch>
        </p:blipFill>
        <p:spPr>
          <a:xfrm>
            <a:off x="458907" y="2095509"/>
            <a:ext cx="1896653" cy="2666981"/>
          </a:xfrm>
          <a:prstGeom prst="rect">
            <a:avLst/>
          </a:prstGeom>
        </p:spPr>
      </p:pic>
      <p:pic>
        <p:nvPicPr>
          <p:cNvPr id="7" name="Picture 6" descr="Diagram&#10;&#10;Description automatically generated">
            <a:extLst>
              <a:ext uri="{FF2B5EF4-FFF2-40B4-BE49-F238E27FC236}">
                <a16:creationId xmlns:a16="http://schemas.microsoft.com/office/drawing/2014/main" id="{E8F8266C-C667-50B8-6633-4698D8D8B7D8}"/>
              </a:ext>
            </a:extLst>
          </p:cNvPr>
          <p:cNvPicPr>
            <a:picLocks noChangeAspect="1"/>
          </p:cNvPicPr>
          <p:nvPr/>
        </p:nvPicPr>
        <p:blipFill>
          <a:blip r:embed="rId6"/>
          <a:stretch>
            <a:fillRect/>
          </a:stretch>
        </p:blipFill>
        <p:spPr>
          <a:xfrm>
            <a:off x="2525717" y="4294346"/>
            <a:ext cx="2512696" cy="1578957"/>
          </a:xfrm>
          <a:prstGeom prst="rect">
            <a:avLst/>
          </a:prstGeom>
        </p:spPr>
      </p:pic>
      <p:pic>
        <p:nvPicPr>
          <p:cNvPr id="10" name="Picture 9" descr="Purple and white rectangular label with white text&#10;&#10;Description automatically generated">
            <a:extLst>
              <a:ext uri="{FF2B5EF4-FFF2-40B4-BE49-F238E27FC236}">
                <a16:creationId xmlns:a16="http://schemas.microsoft.com/office/drawing/2014/main" id="{B2D47A87-A428-BCEE-F6E8-E321D4E5267B}"/>
              </a:ext>
            </a:extLst>
          </p:cNvPr>
          <p:cNvPicPr>
            <a:picLocks noChangeAspect="1"/>
          </p:cNvPicPr>
          <p:nvPr/>
        </p:nvPicPr>
        <p:blipFill>
          <a:blip r:embed="rId7"/>
          <a:stretch>
            <a:fillRect/>
          </a:stretch>
        </p:blipFill>
        <p:spPr>
          <a:xfrm>
            <a:off x="9105429" y="4355383"/>
            <a:ext cx="2638425" cy="1837109"/>
          </a:xfrm>
          <a:prstGeom prst="rect">
            <a:avLst/>
          </a:prstGeom>
        </p:spPr>
      </p:pic>
      <p:pic>
        <p:nvPicPr>
          <p:cNvPr id="14" name="Picture 13">
            <a:extLst>
              <a:ext uri="{FF2B5EF4-FFF2-40B4-BE49-F238E27FC236}">
                <a16:creationId xmlns:a16="http://schemas.microsoft.com/office/drawing/2014/main" id="{A21B6A3C-EEA9-8D6F-66E5-2BEC3780BDCC}"/>
              </a:ext>
            </a:extLst>
          </p:cNvPr>
          <p:cNvPicPr>
            <a:picLocks noChangeAspect="1"/>
          </p:cNvPicPr>
          <p:nvPr/>
        </p:nvPicPr>
        <p:blipFill>
          <a:blip r:embed="rId8"/>
          <a:stretch>
            <a:fillRect/>
          </a:stretch>
        </p:blipFill>
        <p:spPr>
          <a:xfrm>
            <a:off x="8751433" y="1211741"/>
            <a:ext cx="2873877" cy="2703825"/>
          </a:xfrm>
          <a:prstGeom prst="rect">
            <a:avLst/>
          </a:prstGeom>
        </p:spPr>
      </p:pic>
      <p:pic>
        <p:nvPicPr>
          <p:cNvPr id="8" name="Picture 7">
            <a:extLst>
              <a:ext uri="{FF2B5EF4-FFF2-40B4-BE49-F238E27FC236}">
                <a16:creationId xmlns:a16="http://schemas.microsoft.com/office/drawing/2014/main" id="{B680F9F7-1088-56D4-2118-1B5C94BC6C52}"/>
              </a:ext>
            </a:extLst>
          </p:cNvPr>
          <p:cNvPicPr>
            <a:picLocks noChangeAspect="1"/>
          </p:cNvPicPr>
          <p:nvPr/>
        </p:nvPicPr>
        <p:blipFill>
          <a:blip r:embed="rId9"/>
          <a:stretch>
            <a:fillRect/>
          </a:stretch>
        </p:blipFill>
        <p:spPr>
          <a:xfrm>
            <a:off x="5671222" y="3650101"/>
            <a:ext cx="2638426" cy="2741031"/>
          </a:xfrm>
          <a:prstGeom prst="rect">
            <a:avLst/>
          </a:prstGeom>
        </p:spPr>
      </p:pic>
    </p:spTree>
    <p:extLst>
      <p:ext uri="{BB962C8B-B14F-4D97-AF65-F5344CB8AC3E}">
        <p14:creationId xmlns:p14="http://schemas.microsoft.com/office/powerpoint/2010/main" val="2902835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DAED-993C-F1C7-1583-3B41B38B3498}"/>
              </a:ext>
            </a:extLst>
          </p:cNvPr>
          <p:cNvSpPr>
            <a:spLocks noGrp="1"/>
          </p:cNvSpPr>
          <p:nvPr>
            <p:ph type="ctrTitle"/>
          </p:nvPr>
        </p:nvSpPr>
        <p:spPr>
          <a:xfrm>
            <a:off x="1524000" y="1526124"/>
            <a:ext cx="9144000" cy="2387600"/>
          </a:xfrm>
        </p:spPr>
        <p:txBody>
          <a:bodyPr/>
          <a:lstStyle/>
          <a:p>
            <a:r>
              <a:rPr lang="en-GB"/>
              <a:t>How you can get involved</a:t>
            </a:r>
          </a:p>
        </p:txBody>
      </p:sp>
    </p:spTree>
    <p:extLst>
      <p:ext uri="{BB962C8B-B14F-4D97-AF65-F5344CB8AC3E}">
        <p14:creationId xmlns:p14="http://schemas.microsoft.com/office/powerpoint/2010/main" val="3903427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D79A0CD-6CA5-0B06-FD28-39727D25C24A}"/>
              </a:ext>
            </a:extLst>
          </p:cNvPr>
          <p:cNvGrpSpPr/>
          <p:nvPr/>
        </p:nvGrpSpPr>
        <p:grpSpPr>
          <a:xfrm>
            <a:off x="15240" y="0"/>
            <a:ext cx="12542520" cy="6894784"/>
            <a:chOff x="0" y="31600"/>
            <a:chExt cx="12601292" cy="6894784"/>
          </a:xfrm>
        </p:grpSpPr>
        <p:pic>
          <p:nvPicPr>
            <p:cNvPr id="16" name="Picture 15">
              <a:extLst>
                <a:ext uri="{FF2B5EF4-FFF2-40B4-BE49-F238E27FC236}">
                  <a16:creationId xmlns:a16="http://schemas.microsoft.com/office/drawing/2014/main" id="{D23B637A-1579-02DC-606E-B072C8B6DA64}"/>
                </a:ext>
              </a:extLst>
            </p:cNvPr>
            <p:cNvPicPr>
              <a:picLocks noChangeAspect="1"/>
            </p:cNvPicPr>
            <p:nvPr/>
          </p:nvPicPr>
          <p:blipFill>
            <a:blip r:embed="rId3"/>
            <a:stretch>
              <a:fillRect/>
            </a:stretch>
          </p:blipFill>
          <p:spPr>
            <a:xfrm>
              <a:off x="2686119" y="3524250"/>
              <a:ext cx="3314651" cy="3402134"/>
            </a:xfrm>
            <a:prstGeom prst="rect">
              <a:avLst/>
            </a:prstGeom>
          </p:spPr>
        </p:pic>
        <p:pic>
          <p:nvPicPr>
            <p:cNvPr id="1029" name="Picture 12">
              <a:extLst>
                <a:ext uri="{FF2B5EF4-FFF2-40B4-BE49-F238E27FC236}">
                  <a16:creationId xmlns:a16="http://schemas.microsoft.com/office/drawing/2014/main" id="{65AFBFF5-45DD-0B9E-7B83-D18638AB2E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492" y="4524166"/>
              <a:ext cx="4785800" cy="2381708"/>
            </a:xfrm>
            <a:prstGeom prst="rect">
              <a:avLst/>
            </a:prstGeom>
            <a:noFill/>
            <a:ln w="635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F3CF050-148C-B948-E6FF-C553E51ED3CF}"/>
                </a:ext>
              </a:extLst>
            </p:cNvPr>
            <p:cNvPicPr>
              <a:picLocks noChangeAspect="1"/>
            </p:cNvPicPr>
            <p:nvPr/>
          </p:nvPicPr>
          <p:blipFill>
            <a:blip r:embed="rId5"/>
            <a:stretch>
              <a:fillRect/>
            </a:stretch>
          </p:blipFill>
          <p:spPr>
            <a:xfrm>
              <a:off x="70548" y="3716487"/>
              <a:ext cx="3265845" cy="3173705"/>
            </a:xfrm>
            <a:prstGeom prst="rect">
              <a:avLst/>
            </a:prstGeom>
            <a:ln w="63500">
              <a:solidFill>
                <a:schemeClr val="tx1"/>
              </a:solidFill>
            </a:ln>
          </p:spPr>
        </p:pic>
        <p:pic>
          <p:nvPicPr>
            <p:cNvPr id="14" name="Picture 13">
              <a:extLst>
                <a:ext uri="{FF2B5EF4-FFF2-40B4-BE49-F238E27FC236}">
                  <a16:creationId xmlns:a16="http://schemas.microsoft.com/office/drawing/2014/main" id="{3221713F-A223-E32B-1215-FDB4650A8F9D}"/>
                </a:ext>
              </a:extLst>
            </p:cNvPr>
            <p:cNvPicPr>
              <a:picLocks noChangeAspect="1"/>
            </p:cNvPicPr>
            <p:nvPr/>
          </p:nvPicPr>
          <p:blipFill>
            <a:blip r:embed="rId6"/>
            <a:stretch>
              <a:fillRect/>
            </a:stretch>
          </p:blipFill>
          <p:spPr>
            <a:xfrm>
              <a:off x="0" y="31600"/>
              <a:ext cx="6775571" cy="3760476"/>
            </a:xfrm>
            <a:prstGeom prst="rect">
              <a:avLst/>
            </a:prstGeom>
            <a:ln w="63500">
              <a:solidFill>
                <a:schemeClr val="tx1"/>
              </a:solidFill>
            </a:ln>
          </p:spPr>
        </p:pic>
        <p:pic>
          <p:nvPicPr>
            <p:cNvPr id="1030" name="Picture 6">
              <a:extLst>
                <a:ext uri="{FF2B5EF4-FFF2-40B4-BE49-F238E27FC236}">
                  <a16:creationId xmlns:a16="http://schemas.microsoft.com/office/drawing/2014/main" id="{1F44AAFB-09C8-5647-34A2-9092665DFC65}"/>
                </a:ext>
              </a:extLst>
            </p:cNvPr>
            <p:cNvPicPr>
              <a:picLocks noChangeAspect="1" noChangeArrowheads="1"/>
            </p:cNvPicPr>
            <p:nvPr/>
          </p:nvPicPr>
          <p:blipFill>
            <a:blip r:link="rId7">
              <a:extLst>
                <a:ext uri="{28A0092B-C50C-407E-A947-70E740481C1C}">
                  <a14:useLocalDpi xmlns:a14="http://schemas.microsoft.com/office/drawing/2010/main" val="0"/>
                </a:ext>
              </a:extLst>
            </a:blip>
            <a:srcRect/>
            <a:stretch>
              <a:fillRect/>
            </a:stretch>
          </p:blipFill>
          <p:spPr bwMode="auto">
            <a:xfrm>
              <a:off x="4544213" y="31600"/>
              <a:ext cx="7647788" cy="1916186"/>
            </a:xfrm>
            <a:prstGeom prst="rect">
              <a:avLst/>
            </a:prstGeom>
            <a:noFill/>
            <a:ln w="635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E834A30-8EE7-9CFF-E91C-C55BF255D6D4}"/>
                </a:ext>
              </a:extLst>
            </p:cNvPr>
            <p:cNvPicPr>
              <a:picLocks noChangeAspect="1"/>
            </p:cNvPicPr>
            <p:nvPr/>
          </p:nvPicPr>
          <p:blipFill>
            <a:blip r:embed="rId8"/>
            <a:stretch>
              <a:fillRect/>
            </a:stretch>
          </p:blipFill>
          <p:spPr>
            <a:xfrm>
              <a:off x="5022187" y="3803348"/>
              <a:ext cx="2929249" cy="3052585"/>
            </a:xfrm>
            <a:prstGeom prst="rect">
              <a:avLst/>
            </a:prstGeom>
            <a:ln w="63500">
              <a:solidFill>
                <a:srgbClr val="000000"/>
              </a:solidFill>
            </a:ln>
          </p:spPr>
        </p:pic>
        <p:pic>
          <p:nvPicPr>
            <p:cNvPr id="1031" name="Picture 15">
              <a:extLst>
                <a:ext uri="{FF2B5EF4-FFF2-40B4-BE49-F238E27FC236}">
                  <a16:creationId xmlns:a16="http://schemas.microsoft.com/office/drawing/2014/main" id="{F346051D-20B4-675C-B200-E408DADDD12A}"/>
                </a:ext>
              </a:extLst>
            </p:cNvPr>
            <p:cNvPicPr>
              <a:picLocks noChangeAspect="1" noChangeArrowheads="1"/>
            </p:cNvPicPr>
            <p:nvPr/>
          </p:nvPicPr>
          <p:blipFill>
            <a:blip r:link="rId9">
              <a:extLst>
                <a:ext uri="{28A0092B-C50C-407E-A947-70E740481C1C}">
                  <a14:useLocalDpi xmlns:a14="http://schemas.microsoft.com/office/drawing/2010/main" val="0"/>
                </a:ext>
              </a:extLst>
            </a:blip>
            <a:srcRect/>
            <a:stretch>
              <a:fillRect/>
            </a:stretch>
          </p:blipFill>
          <p:spPr bwMode="auto">
            <a:xfrm>
              <a:off x="6669565" y="1996130"/>
              <a:ext cx="5569519" cy="3118931"/>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9877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C5C9-9036-1BBE-52C7-D0C127E45BCB}"/>
              </a:ext>
            </a:extLst>
          </p:cNvPr>
          <p:cNvSpPr>
            <a:spLocks noGrp="1"/>
          </p:cNvSpPr>
          <p:nvPr>
            <p:ph type="title"/>
          </p:nvPr>
        </p:nvSpPr>
        <p:spPr/>
        <p:txBody>
          <a:bodyPr/>
          <a:lstStyle/>
          <a:p>
            <a:r>
              <a:rPr lang="en-GB"/>
              <a:t>Join our GC EDI Networks</a:t>
            </a:r>
          </a:p>
        </p:txBody>
      </p:sp>
      <p:graphicFrame>
        <p:nvGraphicFramePr>
          <p:cNvPr id="4" name="Content Placeholder 7">
            <a:extLst>
              <a:ext uri="{FF2B5EF4-FFF2-40B4-BE49-F238E27FC236}">
                <a16:creationId xmlns:a16="http://schemas.microsoft.com/office/drawing/2014/main" id="{ED6C63C2-3DAF-F232-CDFE-7E4A41236058}"/>
              </a:ext>
            </a:extLst>
          </p:cNvPr>
          <p:cNvGraphicFramePr>
            <a:graphicFrameLocks noGrp="1"/>
          </p:cNvGraphicFramePr>
          <p:nvPr>
            <p:ph idx="1"/>
            <p:extLst>
              <p:ext uri="{D42A27DB-BD31-4B8C-83A1-F6EECF244321}">
                <p14:modId xmlns:p14="http://schemas.microsoft.com/office/powerpoint/2010/main" val="4040455283"/>
              </p:ext>
            </p:extLst>
          </p:nvPr>
        </p:nvGraphicFramePr>
        <p:xfrm>
          <a:off x="838200" y="150993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B590D3D-F188-A810-25FC-EE836F6ACFF9}"/>
              </a:ext>
            </a:extLst>
          </p:cNvPr>
          <p:cNvSpPr txBox="1"/>
          <p:nvPr/>
        </p:nvSpPr>
        <p:spPr>
          <a:xfrm>
            <a:off x="8431480" y="4830882"/>
            <a:ext cx="2446317" cy="1846659"/>
          </a:xfrm>
          <a:prstGeom prst="rect">
            <a:avLst/>
          </a:prstGeom>
          <a:noFill/>
        </p:spPr>
        <p:txBody>
          <a:bodyPr wrap="square" lIns="91440" tIns="45720" rIns="91440" bIns="45720" rtlCol="0" anchor="t">
            <a:spAutoFit/>
          </a:bodyPr>
          <a:lstStyle/>
          <a:p>
            <a:r>
              <a:rPr lang="en-GB" sz="1200" u="sng"/>
              <a:t>Subgroups of the Health and Wellbeing EDI Network:</a:t>
            </a:r>
          </a:p>
          <a:p>
            <a:pPr marL="171450" indent="-171450">
              <a:buFont typeface="Arial" panose="020B0604020202020204" pitchFamily="34" charset="0"/>
              <a:buChar char="•"/>
            </a:pPr>
            <a:r>
              <a:rPr lang="en-GB" sz="1200"/>
              <a:t>Menopause Support Group via Teams</a:t>
            </a:r>
          </a:p>
          <a:p>
            <a:pPr marL="171450" indent="-171450">
              <a:buFont typeface="Arial" panose="020B0604020202020204" pitchFamily="34" charset="0"/>
              <a:buChar char="•"/>
            </a:pPr>
            <a:r>
              <a:rPr lang="en-GB" sz="1200"/>
              <a:t>Mental Health Champion Group</a:t>
            </a:r>
            <a:endParaRPr lang="en-GB" sz="1200">
              <a:cs typeface="Arial"/>
            </a:endParaRPr>
          </a:p>
          <a:p>
            <a:pPr marL="171450" indent="-171450">
              <a:buFont typeface="Arial" panose="020B0604020202020204" pitchFamily="34" charset="0"/>
              <a:buChar char="•"/>
            </a:pPr>
            <a:r>
              <a:rPr lang="en-GB" sz="1200"/>
              <a:t>Neurodiversity Champion Group</a:t>
            </a:r>
            <a:endParaRPr lang="en-GB" sz="1200">
              <a:cs typeface="Arial"/>
            </a:endParaRPr>
          </a:p>
          <a:p>
            <a:endParaRPr lang="en-GB"/>
          </a:p>
        </p:txBody>
      </p:sp>
      <p:cxnSp>
        <p:nvCxnSpPr>
          <p:cNvPr id="7" name="Straight Arrow Connector 6">
            <a:extLst>
              <a:ext uri="{FF2B5EF4-FFF2-40B4-BE49-F238E27FC236}">
                <a16:creationId xmlns:a16="http://schemas.microsoft.com/office/drawing/2014/main" id="{6A12D5BB-EAE7-872A-CC77-C54D612F2032}"/>
              </a:ext>
            </a:extLst>
          </p:cNvPr>
          <p:cNvCxnSpPr/>
          <p:nvPr/>
        </p:nvCxnSpPr>
        <p:spPr>
          <a:xfrm>
            <a:off x="8241475" y="4156364"/>
            <a:ext cx="475013" cy="67451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7819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CBB80-8688-BECA-073D-E4243E7635F6}"/>
              </a:ext>
            </a:extLst>
          </p:cNvPr>
          <p:cNvSpPr>
            <a:spLocks noGrp="1"/>
          </p:cNvSpPr>
          <p:nvPr>
            <p:ph type="title"/>
          </p:nvPr>
        </p:nvSpPr>
        <p:spPr>
          <a:xfrm>
            <a:off x="486220" y="519505"/>
            <a:ext cx="10515600" cy="1325563"/>
          </a:xfrm>
        </p:spPr>
        <p:txBody>
          <a:bodyPr/>
          <a:lstStyle/>
          <a:p>
            <a:r>
              <a:rPr lang="en-US"/>
              <a:t>Welcome and introductions</a:t>
            </a:r>
          </a:p>
        </p:txBody>
      </p:sp>
      <p:pic>
        <p:nvPicPr>
          <p:cNvPr id="5" name="Picture 4" descr="A blue and black text">
            <a:extLst>
              <a:ext uri="{FF2B5EF4-FFF2-40B4-BE49-F238E27FC236}">
                <a16:creationId xmlns:a16="http://schemas.microsoft.com/office/drawing/2014/main" id="{C3D57E56-AB5E-D9EC-77FB-DCE5F69689A5}"/>
              </a:ext>
            </a:extLst>
          </p:cNvPr>
          <p:cNvPicPr>
            <a:picLocks noChangeAspect="1"/>
          </p:cNvPicPr>
          <p:nvPr/>
        </p:nvPicPr>
        <p:blipFill>
          <a:blip r:embed="rId3"/>
          <a:stretch>
            <a:fillRect/>
          </a:stretch>
        </p:blipFill>
        <p:spPr>
          <a:xfrm>
            <a:off x="0" y="2783217"/>
            <a:ext cx="12192000" cy="3052877"/>
          </a:xfrm>
          <a:prstGeom prst="rect">
            <a:avLst/>
          </a:prstGeom>
        </p:spPr>
      </p:pic>
    </p:spTree>
    <p:extLst>
      <p:ext uri="{BB962C8B-B14F-4D97-AF65-F5344CB8AC3E}">
        <p14:creationId xmlns:p14="http://schemas.microsoft.com/office/powerpoint/2010/main" val="1477344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7B78-6CED-46BF-DA27-B1A67453B41E}"/>
              </a:ext>
            </a:extLst>
          </p:cNvPr>
          <p:cNvSpPr>
            <a:spLocks noGrp="1"/>
          </p:cNvSpPr>
          <p:nvPr>
            <p:ph type="title"/>
          </p:nvPr>
        </p:nvSpPr>
        <p:spPr/>
        <p:txBody>
          <a:bodyPr/>
          <a:lstStyle/>
          <a:p>
            <a:r>
              <a:rPr lang="en-GB"/>
              <a:t>What’s coming up…</a:t>
            </a:r>
          </a:p>
        </p:txBody>
      </p:sp>
      <p:sp>
        <p:nvSpPr>
          <p:cNvPr id="3" name="Content Placeholder 2">
            <a:extLst>
              <a:ext uri="{FF2B5EF4-FFF2-40B4-BE49-F238E27FC236}">
                <a16:creationId xmlns:a16="http://schemas.microsoft.com/office/drawing/2014/main" id="{C72C624C-E69B-0A48-9E2F-58A65784531E}"/>
              </a:ext>
            </a:extLst>
          </p:cNvPr>
          <p:cNvSpPr>
            <a:spLocks noGrp="1"/>
          </p:cNvSpPr>
          <p:nvPr>
            <p:ph idx="1"/>
          </p:nvPr>
        </p:nvSpPr>
        <p:spPr>
          <a:xfrm>
            <a:off x="894884" y="1709814"/>
            <a:ext cx="10515600" cy="4783061"/>
          </a:xfrm>
        </p:spPr>
        <p:txBody>
          <a:bodyPr>
            <a:normAutofit/>
          </a:bodyPr>
          <a:lstStyle/>
          <a:p>
            <a:pPr algn="just"/>
            <a:r>
              <a:rPr lang="en-GB" sz="1800" b="1">
                <a:solidFill>
                  <a:schemeClr val="tx1"/>
                </a:solidFill>
                <a:effectLst/>
                <a:latin typeface="+mj-lt"/>
                <a:ea typeface="Times New Roman" panose="02020603050405020304" pitchFamily="18" charset="0"/>
                <a:cs typeface="Calibri" panose="020F0502020204030204" pitchFamily="34" charset="0"/>
              </a:rPr>
              <a:t>Dignity at Work campaign</a:t>
            </a:r>
            <a:endParaRPr lang="en-GB" sz="1800">
              <a:solidFill>
                <a:schemeClr val="tx1"/>
              </a:solidFill>
              <a:latin typeface="+mj-lt"/>
              <a:ea typeface="Times New Roman" panose="02020603050405020304" pitchFamily="18" charset="0"/>
              <a:cs typeface="Calibri" panose="020F0502020204030204" pitchFamily="34" charset="0"/>
            </a:endParaRPr>
          </a:p>
          <a:p>
            <a:pPr algn="just"/>
            <a:r>
              <a:rPr lang="en-GB" sz="1800" b="1">
                <a:solidFill>
                  <a:schemeClr val="tx1"/>
                </a:solidFill>
                <a:effectLst/>
                <a:latin typeface="+mj-lt"/>
                <a:ea typeface="Times New Roman" panose="02020603050405020304" pitchFamily="18" charset="0"/>
                <a:cs typeface="Calibri" panose="020F0502020204030204" pitchFamily="34" charset="0"/>
              </a:rPr>
              <a:t>GC Mentoring programme</a:t>
            </a:r>
            <a:endParaRPr lang="en-GB" sz="1800">
              <a:solidFill>
                <a:schemeClr val="tx1"/>
              </a:solidFill>
              <a:effectLst/>
              <a:latin typeface="+mj-lt"/>
              <a:ea typeface="Times New Roman" panose="02020603050405020304" pitchFamily="18" charset="0"/>
              <a:cs typeface="Calibri" panose="020F0502020204030204" pitchFamily="34" charset="0"/>
            </a:endParaRPr>
          </a:p>
          <a:p>
            <a:pPr algn="just"/>
            <a:r>
              <a:rPr lang="en-GB" sz="1800" b="1">
                <a:solidFill>
                  <a:schemeClr val="tx1"/>
                </a:solidFill>
                <a:effectLst/>
                <a:latin typeface="+mj-lt"/>
                <a:ea typeface="Times New Roman" panose="02020603050405020304" pitchFamily="18" charset="0"/>
                <a:cs typeface="Calibri" panose="020F0502020204030204" pitchFamily="34" charset="0"/>
              </a:rPr>
              <a:t>Continuous learning</a:t>
            </a:r>
          </a:p>
          <a:p>
            <a:pPr algn="just"/>
            <a:r>
              <a:rPr lang="en-GB" sz="1800" b="1">
                <a:solidFill>
                  <a:schemeClr val="tx1"/>
                </a:solidFill>
                <a:effectLst/>
                <a:latin typeface="+mj-lt"/>
                <a:ea typeface="Times New Roman" panose="02020603050405020304" pitchFamily="18" charset="0"/>
                <a:cs typeface="Calibri" panose="020F0502020204030204" pitchFamily="34" charset="0"/>
              </a:rPr>
              <a:t>EDI Calendar</a:t>
            </a:r>
            <a:endParaRPr lang="en-GB" sz="1800" b="1">
              <a:solidFill>
                <a:schemeClr val="tx1"/>
              </a:solidFill>
              <a:latin typeface="+mj-lt"/>
              <a:ea typeface="Times New Roman" panose="02020603050405020304" pitchFamily="18" charset="0"/>
              <a:cs typeface="Calibri" panose="020F0502020204030204" pitchFamily="34" charset="0"/>
            </a:endParaRPr>
          </a:p>
          <a:p>
            <a:pPr algn="just"/>
            <a:r>
              <a:rPr lang="en-GB" sz="1800" b="1">
                <a:solidFill>
                  <a:schemeClr val="tx1"/>
                </a:solidFill>
                <a:latin typeface="+mj-lt"/>
                <a:ea typeface="Times New Roman" panose="02020603050405020304" pitchFamily="18" charset="0"/>
                <a:cs typeface="Calibri" panose="020F0502020204030204" pitchFamily="34" charset="0"/>
              </a:rPr>
              <a:t>Our Working Way</a:t>
            </a:r>
            <a:r>
              <a:rPr lang="en-GB" sz="1800">
                <a:solidFill>
                  <a:schemeClr val="tx1"/>
                </a:solidFill>
                <a:latin typeface="+mj-lt"/>
                <a:ea typeface="Times New Roman" panose="02020603050405020304" pitchFamily="18" charset="0"/>
                <a:cs typeface="Calibri" panose="020F0502020204030204" pitchFamily="34" charset="0"/>
              </a:rPr>
              <a:t> - Find out more </a:t>
            </a:r>
            <a:endParaRPr lang="en-GB" sz="1800">
              <a:effectLst/>
              <a:latin typeface="Times New Roman" panose="02020603050405020304" pitchFamily="18" charset="0"/>
              <a:ea typeface="Times New Roman" panose="02020603050405020304" pitchFamily="18" charset="0"/>
            </a:endParaRPr>
          </a:p>
          <a:p>
            <a:pPr marL="0" indent="0" algn="just">
              <a:buNone/>
            </a:pPr>
            <a:endParaRPr lang="en-GB" sz="1800">
              <a:latin typeface="Arial" panose="020B0604020202020204" pitchFamily="34" charset="0"/>
            </a:endParaRPr>
          </a:p>
        </p:txBody>
      </p:sp>
      <p:pic>
        <p:nvPicPr>
          <p:cNvPr id="7" name="Picture 6">
            <a:extLst>
              <a:ext uri="{FF2B5EF4-FFF2-40B4-BE49-F238E27FC236}">
                <a16:creationId xmlns:a16="http://schemas.microsoft.com/office/drawing/2014/main" id="{32D96F11-FD49-FF47-B871-7CBC3A50B257}"/>
              </a:ext>
            </a:extLst>
          </p:cNvPr>
          <p:cNvPicPr>
            <a:picLocks noChangeAspect="1"/>
          </p:cNvPicPr>
          <p:nvPr/>
        </p:nvPicPr>
        <p:blipFill>
          <a:blip r:embed="rId3"/>
          <a:stretch>
            <a:fillRect/>
          </a:stretch>
        </p:blipFill>
        <p:spPr>
          <a:xfrm>
            <a:off x="1179481" y="3628269"/>
            <a:ext cx="9833038" cy="2447925"/>
          </a:xfrm>
          <a:prstGeom prst="rect">
            <a:avLst/>
          </a:prstGeom>
        </p:spPr>
      </p:pic>
      <p:cxnSp>
        <p:nvCxnSpPr>
          <p:cNvPr id="9" name="Straight Arrow Connector 8">
            <a:extLst>
              <a:ext uri="{FF2B5EF4-FFF2-40B4-BE49-F238E27FC236}">
                <a16:creationId xmlns:a16="http://schemas.microsoft.com/office/drawing/2014/main" id="{5868D2E2-568A-82BB-7EB9-1375F9B91CD1}"/>
              </a:ext>
            </a:extLst>
          </p:cNvPr>
          <p:cNvCxnSpPr>
            <a:cxnSpLocks/>
          </p:cNvCxnSpPr>
          <p:nvPr/>
        </p:nvCxnSpPr>
        <p:spPr>
          <a:xfrm>
            <a:off x="9735015" y="4743450"/>
            <a:ext cx="0" cy="10781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7372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C457-E90B-6F82-19BA-0CBA21388DE4}"/>
              </a:ext>
            </a:extLst>
          </p:cNvPr>
          <p:cNvSpPr>
            <a:spLocks noGrp="1"/>
          </p:cNvSpPr>
          <p:nvPr>
            <p:ph type="title"/>
          </p:nvPr>
        </p:nvSpPr>
        <p:spPr>
          <a:xfrm>
            <a:off x="761840" y="1138265"/>
            <a:ext cx="4651204" cy="1401183"/>
          </a:xfrm>
        </p:spPr>
        <p:txBody>
          <a:bodyPr anchor="t">
            <a:normAutofit/>
          </a:bodyPr>
          <a:lstStyle/>
          <a:p>
            <a:r>
              <a:rPr lang="en-GB" sz="3200"/>
              <a:t>Thank you for joining</a:t>
            </a:r>
          </a:p>
        </p:txBody>
      </p:sp>
      <p:cxnSp>
        <p:nvCxnSpPr>
          <p:cNvPr id="28" name="Straight Connector 16">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2">
            <a:extLst>
              <a:ext uri="{FF2B5EF4-FFF2-40B4-BE49-F238E27FC236}">
                <a16:creationId xmlns:a16="http://schemas.microsoft.com/office/drawing/2014/main" id="{C086CB49-407F-47D8-0B72-7E1F88C738CF}"/>
              </a:ext>
            </a:extLst>
          </p:cNvPr>
          <p:cNvGraphicFramePr>
            <a:graphicFrameLocks noGrp="1"/>
          </p:cNvGraphicFramePr>
          <p:nvPr>
            <p:ph idx="1"/>
            <p:extLst>
              <p:ext uri="{D42A27DB-BD31-4B8C-83A1-F6EECF244321}">
                <p14:modId xmlns:p14="http://schemas.microsoft.com/office/powerpoint/2010/main" val="1202291069"/>
              </p:ext>
            </p:extLst>
          </p:nvPr>
        </p:nvGraphicFramePr>
        <p:xfrm>
          <a:off x="761839" y="2551176"/>
          <a:ext cx="4651205" cy="360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4" descr="Magnifying glass and question mark">
            <a:extLst>
              <a:ext uri="{FF2B5EF4-FFF2-40B4-BE49-F238E27FC236}">
                <a16:creationId xmlns:a16="http://schemas.microsoft.com/office/drawing/2014/main" id="{67B765B2-7692-4021-076C-57C0D439D36B}"/>
              </a:ext>
            </a:extLst>
          </p:cNvPr>
          <p:cNvPicPr>
            <a:picLocks noChangeAspect="1"/>
          </p:cNvPicPr>
          <p:nvPr/>
        </p:nvPicPr>
        <p:blipFill rotWithShape="1">
          <a:blip r:embed="rId8"/>
          <a:srcRect l="23090" r="20136"/>
          <a:stretch/>
        </p:blipFill>
        <p:spPr>
          <a:xfrm>
            <a:off x="6096000" y="838013"/>
            <a:ext cx="5234538" cy="5186267"/>
          </a:xfrm>
          <a:prstGeom prst="rect">
            <a:avLst/>
          </a:prstGeom>
        </p:spPr>
      </p:pic>
    </p:spTree>
    <p:extLst>
      <p:ext uri="{BB962C8B-B14F-4D97-AF65-F5344CB8AC3E}">
        <p14:creationId xmlns:p14="http://schemas.microsoft.com/office/powerpoint/2010/main" val="28454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F2F6-19E3-D694-4207-48C7E01E29F7}"/>
              </a:ext>
            </a:extLst>
          </p:cNvPr>
          <p:cNvSpPr>
            <a:spLocks noGrp="1"/>
          </p:cNvSpPr>
          <p:nvPr>
            <p:ph type="title"/>
          </p:nvPr>
        </p:nvSpPr>
        <p:spPr/>
        <p:txBody>
          <a:bodyPr/>
          <a:lstStyle/>
          <a:p>
            <a:r>
              <a:rPr lang="en-GB" sz="4400">
                <a:latin typeface="+mn-lt"/>
                <a:cs typeface="Calibri" panose="020F0502020204030204" pitchFamily="34" charset="0"/>
              </a:rPr>
              <a:t>Today’s session…</a:t>
            </a:r>
            <a:endParaRPr lang="en-US"/>
          </a:p>
        </p:txBody>
      </p:sp>
      <p:graphicFrame>
        <p:nvGraphicFramePr>
          <p:cNvPr id="5" name="Content Placeholder 2">
            <a:extLst>
              <a:ext uri="{FF2B5EF4-FFF2-40B4-BE49-F238E27FC236}">
                <a16:creationId xmlns:a16="http://schemas.microsoft.com/office/drawing/2014/main" id="{4CB9FDBD-5307-4BB8-DACA-BE69305438C5}"/>
              </a:ext>
            </a:extLst>
          </p:cNvPr>
          <p:cNvGraphicFramePr>
            <a:graphicFrameLocks noGrp="1"/>
          </p:cNvGraphicFramePr>
          <p:nvPr>
            <p:ph idx="1"/>
            <p:extLst>
              <p:ext uri="{D42A27DB-BD31-4B8C-83A1-F6EECF244321}">
                <p14:modId xmlns:p14="http://schemas.microsoft.com/office/powerpoint/2010/main" val="41622395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310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0771-17F0-BDBF-A381-476C81EA4A7F}"/>
              </a:ext>
            </a:extLst>
          </p:cNvPr>
          <p:cNvSpPr>
            <a:spLocks noGrp="1"/>
          </p:cNvSpPr>
          <p:nvPr>
            <p:ph type="title"/>
          </p:nvPr>
        </p:nvSpPr>
        <p:spPr/>
        <p:txBody>
          <a:bodyPr/>
          <a:lstStyle/>
          <a:p>
            <a:r>
              <a:rPr lang="en-GB"/>
              <a:t>Dignity at Work </a:t>
            </a:r>
          </a:p>
        </p:txBody>
      </p:sp>
      <p:pic>
        <p:nvPicPr>
          <p:cNvPr id="4" name="x_Picture 2" descr="A cartoon character with text">
            <a:extLst>
              <a:ext uri="{FF2B5EF4-FFF2-40B4-BE49-F238E27FC236}">
                <a16:creationId xmlns:a16="http://schemas.microsoft.com/office/drawing/2014/main" id="{1A242E7E-E9BE-E84F-1CB2-FF6421F520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3833345"/>
            <a:ext cx="12204796" cy="3051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3B1F0AC-A32D-0B2C-3C5F-EA844A14BE25}"/>
              </a:ext>
            </a:extLst>
          </p:cNvPr>
          <p:cNvGrpSpPr/>
          <p:nvPr/>
        </p:nvGrpSpPr>
        <p:grpSpPr>
          <a:xfrm>
            <a:off x="838200" y="365125"/>
            <a:ext cx="11596066" cy="5662006"/>
            <a:chOff x="-5991543" y="518676"/>
            <a:chExt cx="14936567" cy="6087069"/>
          </a:xfrm>
        </p:grpSpPr>
        <p:sp>
          <p:nvSpPr>
            <p:cNvPr id="6" name="Rectangle 5">
              <a:extLst>
                <a:ext uri="{FF2B5EF4-FFF2-40B4-BE49-F238E27FC236}">
                  <a16:creationId xmlns:a16="http://schemas.microsoft.com/office/drawing/2014/main" id="{EB38D913-4216-99E3-42DF-753DEF2696F8}"/>
                </a:ext>
              </a:extLst>
            </p:cNvPr>
            <p:cNvSpPr/>
            <p:nvPr/>
          </p:nvSpPr>
          <p:spPr>
            <a:xfrm>
              <a:off x="0" y="518676"/>
              <a:ext cx="5257798" cy="44711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1501F9DC-E2E3-C7A9-EF84-40C336D675F0}"/>
                </a:ext>
              </a:extLst>
            </p:cNvPr>
            <p:cNvSpPr txBox="1"/>
            <p:nvPr/>
          </p:nvSpPr>
          <p:spPr>
            <a:xfrm>
              <a:off x="-5991543" y="2134546"/>
              <a:ext cx="14936567" cy="44711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GB" sz="2100">
                  <a:cs typeface="Calibri" panose="020F0502020204030204" pitchFamily="34" charset="0"/>
                </a:rPr>
                <a:t>Fo</a:t>
              </a:r>
              <a:r>
                <a:rPr lang="en-GB" sz="2100" kern="1200">
                  <a:cs typeface="Calibri" panose="020F0502020204030204" pitchFamily="34" charset="0"/>
                </a:rPr>
                <a:t>cus groups to better understand what our colleagues think </a:t>
              </a:r>
            </a:p>
            <a:p>
              <a:pPr marL="228600" lvl="1" indent="-228600" algn="l" defTabSz="933450">
                <a:lnSpc>
                  <a:spcPct val="90000"/>
                </a:lnSpc>
                <a:spcBef>
                  <a:spcPct val="0"/>
                </a:spcBef>
                <a:spcAft>
                  <a:spcPct val="20000"/>
                </a:spcAft>
                <a:buChar char="•"/>
              </a:pPr>
              <a:r>
                <a:rPr lang="en-GB" sz="2100" kern="1200">
                  <a:cs typeface="Calibri" panose="020F0502020204030204" pitchFamily="34" charset="0"/>
                </a:rPr>
                <a:t>Launch of a new EDI module via P.A.L</a:t>
              </a:r>
              <a:endParaRPr lang="en-US" sz="2100" kern="1200">
                <a:cs typeface="Calibri" panose="020F0502020204030204" pitchFamily="34" charset="0"/>
              </a:endParaRPr>
            </a:p>
            <a:p>
              <a:pPr marL="228600" lvl="1" indent="-228600" algn="l" defTabSz="933450">
                <a:lnSpc>
                  <a:spcPct val="90000"/>
                </a:lnSpc>
                <a:spcBef>
                  <a:spcPct val="0"/>
                </a:spcBef>
                <a:spcAft>
                  <a:spcPct val="20000"/>
                </a:spcAft>
                <a:buChar char="•"/>
              </a:pPr>
              <a:r>
                <a:rPr lang="en-GB" sz="2100" kern="1200">
                  <a:cs typeface="Calibri" panose="020F0502020204030204" pitchFamily="34" charset="0"/>
                </a:rPr>
                <a:t>Keynote speaker on dignity at work </a:t>
              </a:r>
            </a:p>
            <a:p>
              <a:pPr marL="228600" lvl="1" indent="-228600" algn="l" defTabSz="933450">
                <a:lnSpc>
                  <a:spcPct val="90000"/>
                </a:lnSpc>
                <a:spcBef>
                  <a:spcPct val="0"/>
                </a:spcBef>
                <a:spcAft>
                  <a:spcPct val="20000"/>
                </a:spcAft>
                <a:buChar char="•"/>
              </a:pPr>
              <a:r>
                <a:rPr lang="en-GB" sz="2100" kern="1200">
                  <a:cs typeface="Calibri" panose="020F0502020204030204" pitchFamily="34" charset="0"/>
                </a:rPr>
                <a:t>New Dignity at Work policy, procedure and charter launched </a:t>
              </a:r>
            </a:p>
            <a:p>
              <a:pPr marL="228600" lvl="1" indent="-228600" algn="l" defTabSz="933450">
                <a:lnSpc>
                  <a:spcPct val="90000"/>
                </a:lnSpc>
                <a:spcBef>
                  <a:spcPct val="0"/>
                </a:spcBef>
                <a:spcAft>
                  <a:spcPct val="20000"/>
                </a:spcAft>
                <a:buChar char="•"/>
              </a:pPr>
              <a:r>
                <a:rPr lang="en-US" sz="2100" kern="1200">
                  <a:cs typeface="Calibri" panose="020F0502020204030204" pitchFamily="34" charset="0"/>
                </a:rPr>
                <a:t>Quarterly reports introduced to </a:t>
              </a:r>
              <a:r>
                <a:rPr lang="en-US" sz="2100" kern="1200" err="1">
                  <a:cs typeface="Calibri" panose="020F0502020204030204" pitchFamily="34" charset="0"/>
                </a:rPr>
                <a:t>analyse</a:t>
              </a:r>
              <a:r>
                <a:rPr lang="en-US" sz="2100" kern="1200">
                  <a:cs typeface="Calibri" panose="020F0502020204030204" pitchFamily="34" charset="0"/>
                </a:rPr>
                <a:t> our performance </a:t>
              </a:r>
              <a:r>
                <a:rPr lang="en-US" sz="2100">
                  <a:cs typeface="Calibri" panose="020F0502020204030204" pitchFamily="34" charset="0"/>
                </a:rPr>
                <a:t>and inform action</a:t>
              </a:r>
              <a:endParaRPr lang="en-US" sz="2100" kern="1200">
                <a:cs typeface="Calibri" panose="020F0502020204030204" pitchFamily="34" charset="0"/>
              </a:endParaRPr>
            </a:p>
          </p:txBody>
        </p:sp>
      </p:grpSp>
    </p:spTree>
    <p:extLst>
      <p:ext uri="{BB962C8B-B14F-4D97-AF65-F5344CB8AC3E}">
        <p14:creationId xmlns:p14="http://schemas.microsoft.com/office/powerpoint/2010/main" val="1318372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F5C801-8A8E-4ED7-AFFA-60463C7A8E20}"/>
              </a:ext>
            </a:extLst>
          </p:cNvPr>
          <p:cNvSpPr>
            <a:spLocks noGrp="1"/>
          </p:cNvSpPr>
          <p:nvPr>
            <p:ph idx="1"/>
          </p:nvPr>
        </p:nvSpPr>
        <p:spPr>
          <a:xfrm>
            <a:off x="440674" y="952892"/>
            <a:ext cx="12709869" cy="1063195"/>
          </a:xfrm>
        </p:spPr>
        <p:txBody>
          <a:bodyPr>
            <a:normAutofit/>
          </a:bodyPr>
          <a:lstStyle/>
          <a:p>
            <a:pPr marL="0" indent="0">
              <a:buNone/>
            </a:pPr>
            <a:endParaRPr lang="en-GB" sz="180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80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Verbal Abuse Icons - Download Free Vector Icons | Noun Project">
            <a:extLst>
              <a:ext uri="{FF2B5EF4-FFF2-40B4-BE49-F238E27FC236}">
                <a16:creationId xmlns:a16="http://schemas.microsoft.com/office/drawing/2014/main" id="{27FEE5F9-FE97-4711-9D77-EC1457D462B0}"/>
              </a:ext>
            </a:extLst>
          </p:cNvPr>
          <p:cNvPicPr>
            <a:picLocks noChangeAspect="1" noChangeArrowheads="1"/>
          </p:cNvPicPr>
          <p:nvPr/>
        </p:nvPicPr>
        <p:blipFill>
          <a:blip r:embed="rId4">
            <a:alphaModFix amt="16000"/>
            <a:extLst>
              <a:ext uri="{28A0092B-C50C-407E-A947-70E740481C1C}">
                <a14:useLocalDpi xmlns:a14="http://schemas.microsoft.com/office/drawing/2010/main" val="0"/>
              </a:ext>
            </a:extLst>
          </a:blip>
          <a:srcRect/>
          <a:stretch>
            <a:fillRect/>
          </a:stretch>
        </p:blipFill>
        <p:spPr bwMode="auto">
          <a:xfrm>
            <a:off x="468956" y="2419134"/>
            <a:ext cx="3512567" cy="35125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6C0DB2-D5DC-4C17-9531-6CF980AC6F5C}"/>
              </a:ext>
            </a:extLst>
          </p:cNvPr>
          <p:cNvSpPr txBox="1"/>
          <p:nvPr/>
        </p:nvSpPr>
        <p:spPr>
          <a:xfrm>
            <a:off x="440674" y="316034"/>
            <a:ext cx="10710546" cy="1146074"/>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Dignity at Work</a:t>
            </a:r>
          </a:p>
          <a:p>
            <a:pPr>
              <a:lnSpc>
                <a:spcPct val="90000"/>
              </a:lnSpc>
              <a:spcBef>
                <a:spcPct val="0"/>
              </a:spcBef>
              <a:spcAft>
                <a:spcPts val="600"/>
              </a:spcAft>
            </a:pPr>
            <a:r>
              <a:rPr lang="en-US" sz="2000" b="1">
                <a:solidFill>
                  <a:srgbClr val="002856"/>
                </a:solidFill>
                <a:latin typeface="+mj-lt"/>
                <a:ea typeface="+mj-ea"/>
                <a:cs typeface="+mj-cs"/>
              </a:rPr>
              <a:t>How to </a:t>
            </a:r>
            <a:r>
              <a:rPr lang="en-US" sz="2000" b="1" err="1">
                <a:solidFill>
                  <a:srgbClr val="002856"/>
                </a:solidFill>
                <a:latin typeface="+mj-lt"/>
                <a:ea typeface="+mj-ea"/>
                <a:cs typeface="+mj-cs"/>
              </a:rPr>
              <a:t>recognise</a:t>
            </a:r>
            <a:r>
              <a:rPr lang="en-US" sz="2000" b="1">
                <a:solidFill>
                  <a:srgbClr val="002856"/>
                </a:solidFill>
                <a:latin typeface="+mj-lt"/>
                <a:ea typeface="+mj-ea"/>
                <a:cs typeface="+mj-cs"/>
              </a:rPr>
              <a:t> unacceptable </a:t>
            </a:r>
            <a:r>
              <a:rPr lang="en-US" sz="2000" b="1" err="1">
                <a:solidFill>
                  <a:srgbClr val="002856"/>
                </a:solidFill>
                <a:latin typeface="+mj-lt"/>
                <a:ea typeface="+mj-ea"/>
                <a:cs typeface="+mj-cs"/>
              </a:rPr>
              <a:t>behaviour</a:t>
            </a:r>
            <a:endParaRPr lang="en-US" sz="2000" b="1">
              <a:solidFill>
                <a:srgbClr val="002856"/>
              </a:solidFill>
              <a:latin typeface="+mj-lt"/>
              <a:ea typeface="+mj-ea"/>
              <a:cs typeface="+mj-cs"/>
            </a:endParaRPr>
          </a:p>
        </p:txBody>
      </p:sp>
      <p:grpSp>
        <p:nvGrpSpPr>
          <p:cNvPr id="14" name="Group 13">
            <a:extLst>
              <a:ext uri="{FF2B5EF4-FFF2-40B4-BE49-F238E27FC236}">
                <a16:creationId xmlns:a16="http://schemas.microsoft.com/office/drawing/2014/main" id="{AD8003C8-68E1-4759-A74B-C4DAFA9B2CB6}"/>
              </a:ext>
            </a:extLst>
          </p:cNvPr>
          <p:cNvGrpSpPr/>
          <p:nvPr/>
        </p:nvGrpSpPr>
        <p:grpSpPr>
          <a:xfrm>
            <a:off x="3197130" y="1421838"/>
            <a:ext cx="4869184" cy="2462213"/>
            <a:chOff x="3229224" y="2107816"/>
            <a:chExt cx="4426028" cy="2462213"/>
          </a:xfrm>
        </p:grpSpPr>
        <p:sp>
          <p:nvSpPr>
            <p:cNvPr id="8" name="Rectangle: Rounded Corners 7">
              <a:extLst>
                <a:ext uri="{FF2B5EF4-FFF2-40B4-BE49-F238E27FC236}">
                  <a16:creationId xmlns:a16="http://schemas.microsoft.com/office/drawing/2014/main" id="{6E0A25C0-8627-4868-89A2-CBDCE41AFBB5}"/>
                </a:ext>
              </a:extLst>
            </p:cNvPr>
            <p:cNvSpPr/>
            <p:nvPr/>
          </p:nvSpPr>
          <p:spPr>
            <a:xfrm>
              <a:off x="3229224" y="2532843"/>
              <a:ext cx="4426028" cy="2006051"/>
            </a:xfrm>
            <a:prstGeom prst="roundRect">
              <a:avLst/>
            </a:prstGeom>
            <a:solidFill>
              <a:srgbClr val="E8F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6D48F6B-69CA-44B4-917E-74008AC6B631}"/>
                </a:ext>
              </a:extLst>
            </p:cNvPr>
            <p:cNvSpPr txBox="1"/>
            <p:nvPr/>
          </p:nvSpPr>
          <p:spPr>
            <a:xfrm>
              <a:off x="3526408" y="2107816"/>
              <a:ext cx="3696172" cy="2462213"/>
            </a:xfrm>
            <a:prstGeom prst="rect">
              <a:avLst/>
            </a:prstGeom>
            <a:noFill/>
          </p:spPr>
          <p:txBody>
            <a:bodyPr wrap="square">
              <a:spAutoFit/>
            </a:bodyPr>
            <a:lstStyle/>
            <a:p>
              <a:pPr marL="0" indent="0">
                <a:buNone/>
              </a:pPr>
              <a:endParaRPr lang="en-GB" sz="180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800">
                <a:latin typeface="Tahoma" panose="020B0604030504040204" pitchFamily="34" charset="0"/>
                <a:ea typeface="Tahoma" panose="020B0604030504040204" pitchFamily="34" charset="0"/>
                <a:cs typeface="Tahoma" panose="020B0604030504040204" pitchFamily="34" charset="0"/>
              </a:endParaRPr>
            </a:p>
            <a:p>
              <a:r>
                <a:rPr lang="en-GB" sz="2000">
                  <a:ea typeface="Tahoma" panose="020B0604030504040204" pitchFamily="34" charset="0"/>
                  <a:cs typeface="Calibri" panose="020F0502020204030204" pitchFamily="34" charset="0"/>
                </a:rPr>
                <a:t>It might be disguised as:</a:t>
              </a:r>
            </a:p>
            <a:p>
              <a:endParaRPr lang="en-GB" sz="2000">
                <a:ea typeface="Tahoma" panose="020B0604030504040204" pitchFamily="34" charset="0"/>
                <a:cs typeface="Calibri" panose="020F0502020204030204" pitchFamily="34" charset="0"/>
              </a:endParaRPr>
            </a:p>
            <a:p>
              <a:pPr marL="285750" indent="-285750">
                <a:buFont typeface="Wingdings" panose="05000000000000000000" pitchFamily="2" charset="2"/>
                <a:buChar char="§"/>
              </a:pPr>
              <a:r>
                <a:rPr lang="en-GB" sz="2000">
                  <a:ea typeface="Tahoma" panose="020B0604030504040204" pitchFamily="34" charset="0"/>
                  <a:cs typeface="Calibri" panose="020F0502020204030204" pitchFamily="34" charset="0"/>
                </a:rPr>
                <a:t>jokes or </a:t>
              </a:r>
              <a:r>
                <a:rPr lang="en-GB" sz="2000" b="1">
                  <a:ea typeface="Tahoma" panose="020B0604030504040204" pitchFamily="34" charset="0"/>
                  <a:cs typeface="Calibri" panose="020F0502020204030204" pitchFamily="34" charset="0"/>
                </a:rPr>
                <a:t>‘banter’</a:t>
              </a:r>
            </a:p>
            <a:p>
              <a:pPr marL="285750" indent="-285750">
                <a:buFont typeface="Wingdings" panose="05000000000000000000" pitchFamily="2" charset="2"/>
                <a:buChar char="§"/>
              </a:pPr>
              <a:r>
                <a:rPr lang="en-GB" sz="2000" b="1">
                  <a:ea typeface="Tahoma" panose="020B0604030504040204" pitchFamily="34" charset="0"/>
                  <a:cs typeface="Calibri" panose="020F0502020204030204" pitchFamily="34" charset="0"/>
                </a:rPr>
                <a:t>political opinions</a:t>
              </a:r>
            </a:p>
            <a:p>
              <a:pPr marL="285750" indent="-285750">
                <a:buFont typeface="Wingdings" panose="05000000000000000000" pitchFamily="2" charset="2"/>
                <a:buChar char="§"/>
              </a:pPr>
              <a:r>
                <a:rPr lang="en-GB" sz="2000">
                  <a:ea typeface="Tahoma" panose="020B0604030504040204" pitchFamily="34" charset="0"/>
                  <a:cs typeface="Calibri" panose="020F0502020204030204" pitchFamily="34" charset="0"/>
                </a:rPr>
                <a:t>playing on </a:t>
              </a:r>
              <a:r>
                <a:rPr lang="en-GB" sz="2000" b="1">
                  <a:ea typeface="Tahoma" panose="020B0604030504040204" pitchFamily="34" charset="0"/>
                  <a:cs typeface="Calibri" panose="020F0502020204030204" pitchFamily="34" charset="0"/>
                </a:rPr>
                <a:t>stereotypes</a:t>
              </a:r>
            </a:p>
            <a:p>
              <a:endParaRPr lang="en-GB" sz="1800">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77DB7B4A-9B72-49AB-9BF8-2544E342237C}"/>
              </a:ext>
            </a:extLst>
          </p:cNvPr>
          <p:cNvGrpSpPr/>
          <p:nvPr/>
        </p:nvGrpSpPr>
        <p:grpSpPr>
          <a:xfrm>
            <a:off x="5006286" y="4023935"/>
            <a:ext cx="6716757" cy="2180922"/>
            <a:chOff x="5784771" y="4534189"/>
            <a:chExt cx="5099893" cy="2006051"/>
          </a:xfrm>
        </p:grpSpPr>
        <p:sp>
          <p:nvSpPr>
            <p:cNvPr id="13" name="Rectangle: Rounded Corners 12">
              <a:extLst>
                <a:ext uri="{FF2B5EF4-FFF2-40B4-BE49-F238E27FC236}">
                  <a16:creationId xmlns:a16="http://schemas.microsoft.com/office/drawing/2014/main" id="{6E8B7F9C-957F-4C6E-B4EE-F484990366E9}"/>
                </a:ext>
              </a:extLst>
            </p:cNvPr>
            <p:cNvSpPr/>
            <p:nvPr/>
          </p:nvSpPr>
          <p:spPr>
            <a:xfrm>
              <a:off x="5784771" y="4534189"/>
              <a:ext cx="5099893" cy="2006051"/>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750A557-C2FF-4447-BCFD-B4242FF63E0C}"/>
                </a:ext>
              </a:extLst>
            </p:cNvPr>
            <p:cNvSpPr txBox="1"/>
            <p:nvPr/>
          </p:nvSpPr>
          <p:spPr>
            <a:xfrm>
              <a:off x="6091412" y="4685671"/>
              <a:ext cx="4793252" cy="1631216"/>
            </a:xfrm>
            <a:prstGeom prst="rect">
              <a:avLst/>
            </a:prstGeom>
            <a:noFill/>
          </p:spPr>
          <p:txBody>
            <a:bodyPr wrap="square">
              <a:spAutoFit/>
            </a:bodyPr>
            <a:lstStyle/>
            <a:p>
              <a:pPr marL="0" indent="0">
                <a:buNone/>
              </a:pPr>
              <a:r>
                <a:rPr lang="en-GB" sz="2000">
                  <a:ea typeface="Tahoma" panose="020B0604030504040204" pitchFamily="34" charset="0"/>
                  <a:cs typeface="Calibri" panose="020F0502020204030204" pitchFamily="34" charset="0"/>
                </a:rPr>
                <a:t>It might take the form of negative micro-messages:</a:t>
              </a:r>
            </a:p>
            <a:p>
              <a:pPr marL="0" indent="0">
                <a:buNone/>
              </a:pPr>
              <a:endParaRPr lang="en-GB" sz="2000">
                <a:ea typeface="Tahoma" panose="020B0604030504040204" pitchFamily="34" charset="0"/>
                <a:cs typeface="Calibri" panose="020F0502020204030204" pitchFamily="34" charset="0"/>
              </a:endParaRPr>
            </a:p>
            <a:p>
              <a:pPr marL="285750" indent="-285750">
                <a:buFont typeface="Wingdings" panose="05000000000000000000" pitchFamily="2" charset="2"/>
                <a:buChar char="§"/>
              </a:pPr>
              <a:r>
                <a:rPr lang="en-GB" sz="2000" b="1">
                  <a:ea typeface="Tahoma" panose="020B0604030504040204" pitchFamily="34" charset="0"/>
                  <a:cs typeface="Calibri" panose="020F0502020204030204" pitchFamily="34" charset="0"/>
                </a:rPr>
                <a:t>Tone of voice</a:t>
              </a:r>
            </a:p>
            <a:p>
              <a:pPr marL="285750" indent="-285750">
                <a:buFont typeface="Wingdings" panose="05000000000000000000" pitchFamily="2" charset="2"/>
                <a:buChar char="§"/>
              </a:pPr>
              <a:r>
                <a:rPr lang="en-GB" sz="2000" b="1">
                  <a:ea typeface="Tahoma" panose="020B0604030504040204" pitchFamily="34" charset="0"/>
                  <a:cs typeface="Calibri" panose="020F0502020204030204" pitchFamily="34" charset="0"/>
                </a:rPr>
                <a:t>Rolling eyes </a:t>
              </a:r>
              <a:r>
                <a:rPr lang="en-GB" sz="2000">
                  <a:ea typeface="Tahoma" panose="020B0604030504040204" pitchFamily="34" charset="0"/>
                  <a:cs typeface="Calibri" panose="020F0502020204030204" pitchFamily="34" charset="0"/>
                </a:rPr>
                <a:t>about other people’s ideas</a:t>
              </a:r>
            </a:p>
            <a:p>
              <a:pPr marL="285750" indent="-285750">
                <a:buFont typeface="Wingdings" panose="05000000000000000000" pitchFamily="2" charset="2"/>
                <a:buChar char="§"/>
              </a:pPr>
              <a:r>
                <a:rPr lang="en-GB" sz="2000" b="1">
                  <a:ea typeface="Tahoma" panose="020B0604030504040204" pitchFamily="34" charset="0"/>
                  <a:cs typeface="Calibri" panose="020F0502020204030204" pitchFamily="34" charset="0"/>
                </a:rPr>
                <a:t>Talking over </a:t>
              </a:r>
              <a:r>
                <a:rPr lang="en-GB" sz="2000">
                  <a:ea typeface="Tahoma" panose="020B0604030504040204" pitchFamily="34" charset="0"/>
                  <a:cs typeface="Calibri" panose="020F0502020204030204" pitchFamily="34" charset="0"/>
                </a:rPr>
                <a:t>other people </a:t>
              </a:r>
              <a:r>
                <a:rPr lang="en-GB" sz="2000" b="1">
                  <a:ea typeface="Tahoma" panose="020B0604030504040204" pitchFamily="34" charset="0"/>
                  <a:cs typeface="Calibri" panose="020F0502020204030204" pitchFamily="34" charset="0"/>
                </a:rPr>
                <a:t>or ignoring </a:t>
              </a:r>
              <a:r>
                <a:rPr lang="en-GB" sz="2000">
                  <a:ea typeface="Tahoma" panose="020B0604030504040204" pitchFamily="34" charset="0"/>
                  <a:cs typeface="Calibri" panose="020F0502020204030204" pitchFamily="34" charset="0"/>
                </a:rPr>
                <a:t>them</a:t>
              </a:r>
            </a:p>
          </p:txBody>
        </p:sp>
      </p:grpSp>
    </p:spTree>
    <p:custDataLst>
      <p:tags r:id="rId1"/>
    </p:custDataLst>
    <p:extLst>
      <p:ext uri="{BB962C8B-B14F-4D97-AF65-F5344CB8AC3E}">
        <p14:creationId xmlns:p14="http://schemas.microsoft.com/office/powerpoint/2010/main" val="313862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F9C2EA-E93D-4FD6-BF21-C6C604EFFC68}"/>
              </a:ext>
            </a:extLst>
          </p:cNvPr>
          <p:cNvSpPr txBox="1"/>
          <p:nvPr/>
        </p:nvSpPr>
        <p:spPr>
          <a:xfrm>
            <a:off x="972004" y="617112"/>
            <a:ext cx="10247992" cy="71624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Dignity at Work</a:t>
            </a:r>
          </a:p>
          <a:p>
            <a:pPr>
              <a:lnSpc>
                <a:spcPct val="90000"/>
              </a:lnSpc>
              <a:spcBef>
                <a:spcPct val="0"/>
              </a:spcBef>
              <a:spcAft>
                <a:spcPts val="600"/>
              </a:spcAft>
            </a:pPr>
            <a:r>
              <a:rPr lang="en-US" sz="2000" b="1">
                <a:solidFill>
                  <a:srgbClr val="002856"/>
                </a:solidFill>
                <a:latin typeface="+mj-lt"/>
                <a:ea typeface="+mj-ea"/>
                <a:cs typeface="+mj-cs"/>
              </a:rPr>
              <a:t>How to respond to unacceptable </a:t>
            </a:r>
            <a:r>
              <a:rPr lang="en-US" sz="2000" b="1" err="1">
                <a:solidFill>
                  <a:srgbClr val="002856"/>
                </a:solidFill>
                <a:latin typeface="+mj-lt"/>
                <a:ea typeface="+mj-ea"/>
                <a:cs typeface="+mj-cs"/>
              </a:rPr>
              <a:t>behaviour</a:t>
            </a:r>
            <a:endParaRPr lang="en-US" sz="2000" b="1">
              <a:solidFill>
                <a:srgbClr val="002856"/>
              </a:solidFill>
              <a:latin typeface="+mj-lt"/>
              <a:ea typeface="+mj-ea"/>
              <a:cs typeface="+mj-cs"/>
            </a:endParaRPr>
          </a:p>
        </p:txBody>
      </p:sp>
      <p:grpSp>
        <p:nvGrpSpPr>
          <p:cNvPr id="11" name="Group 10">
            <a:extLst>
              <a:ext uri="{FF2B5EF4-FFF2-40B4-BE49-F238E27FC236}">
                <a16:creationId xmlns:a16="http://schemas.microsoft.com/office/drawing/2014/main" id="{1DF9FF79-F524-48F6-BED8-D6C18BA4C436}"/>
              </a:ext>
            </a:extLst>
          </p:cNvPr>
          <p:cNvGrpSpPr/>
          <p:nvPr/>
        </p:nvGrpSpPr>
        <p:grpSpPr>
          <a:xfrm>
            <a:off x="824745" y="1643016"/>
            <a:ext cx="5271254" cy="2281336"/>
            <a:chOff x="324965" y="1335189"/>
            <a:chExt cx="5666477" cy="2554545"/>
          </a:xfrm>
        </p:grpSpPr>
        <p:sp>
          <p:nvSpPr>
            <p:cNvPr id="2" name="TextBox 1">
              <a:extLst>
                <a:ext uri="{FF2B5EF4-FFF2-40B4-BE49-F238E27FC236}">
                  <a16:creationId xmlns:a16="http://schemas.microsoft.com/office/drawing/2014/main" id="{99495EFC-7149-43B2-9999-CF919BEF4CCA}"/>
                </a:ext>
              </a:extLst>
            </p:cNvPr>
            <p:cNvSpPr txBox="1"/>
            <p:nvPr/>
          </p:nvSpPr>
          <p:spPr>
            <a:xfrm>
              <a:off x="324965" y="1681031"/>
              <a:ext cx="5490681" cy="1738938"/>
            </a:xfrm>
            <a:prstGeom prst="rect">
              <a:avLst/>
            </a:prstGeom>
            <a:noFill/>
          </p:spPr>
          <p:txBody>
            <a:bodyPr wrap="square" rtlCol="0">
              <a:spAutoFit/>
            </a:bodyPr>
            <a:lstStyle/>
            <a:p>
              <a:pPr algn="ctr"/>
              <a:r>
                <a:rPr lang="en-GB" sz="1600" b="1">
                  <a:solidFill>
                    <a:schemeClr val="tx2"/>
                  </a:solidFill>
                  <a:ea typeface="Tahoma" panose="020B0604030504040204" pitchFamily="34" charset="0"/>
                  <a:cs typeface="Calibri" panose="020F0502020204030204" pitchFamily="34" charset="0"/>
                </a:rPr>
                <a:t>SEEKING CLARIFICATION</a:t>
              </a:r>
            </a:p>
            <a:p>
              <a:pPr algn="ctr"/>
              <a:endParaRPr lang="en-GB" sz="1600">
                <a:solidFill>
                  <a:schemeClr val="tx2"/>
                </a:solidFill>
                <a:ea typeface="Tahoma" panose="020B0604030504040204" pitchFamily="34" charset="0"/>
                <a:cs typeface="Calibri" panose="020F0502020204030204" pitchFamily="34" charset="0"/>
              </a:endParaRPr>
            </a:p>
            <a:p>
              <a:pPr algn="ctr"/>
              <a:r>
                <a:rPr lang="en-GB" sz="1500">
                  <a:solidFill>
                    <a:schemeClr val="tx2"/>
                  </a:solidFill>
                  <a:ea typeface="Tahoma" panose="020B0604030504040204" pitchFamily="34" charset="0"/>
                  <a:cs typeface="Calibri" panose="020F0502020204030204" pitchFamily="34" charset="0"/>
                </a:rPr>
                <a:t>What did you just say? I didn’t quite get it.</a:t>
              </a:r>
            </a:p>
            <a:p>
              <a:pPr algn="ctr"/>
              <a:endParaRPr lang="en-GB" sz="1500">
                <a:solidFill>
                  <a:schemeClr val="tx2"/>
                </a:solidFill>
                <a:ea typeface="Tahoma" panose="020B0604030504040204" pitchFamily="34" charset="0"/>
                <a:cs typeface="Calibri" panose="020F0502020204030204" pitchFamily="34" charset="0"/>
              </a:endParaRPr>
            </a:p>
            <a:p>
              <a:pPr algn="ctr"/>
              <a:r>
                <a:rPr lang="en-GB" sz="1500">
                  <a:solidFill>
                    <a:schemeClr val="tx2"/>
                  </a:solidFill>
                  <a:ea typeface="Tahoma" panose="020B0604030504040204" pitchFamily="34" charset="0"/>
                  <a:cs typeface="Calibri" panose="020F0502020204030204" pitchFamily="34" charset="0"/>
                </a:rPr>
                <a:t>I’m not sure I understood you correctly. Do you mean…?</a:t>
              </a:r>
            </a:p>
            <a:p>
              <a:pPr algn="ctr"/>
              <a:endParaRPr lang="en-GB" sz="1500">
                <a:solidFill>
                  <a:schemeClr val="tx2"/>
                </a:solidFill>
                <a:ea typeface="Tahoma" panose="020B0604030504040204" pitchFamily="34" charset="0"/>
                <a:cs typeface="Calibri" panose="020F0502020204030204" pitchFamily="34" charset="0"/>
              </a:endParaRPr>
            </a:p>
            <a:p>
              <a:pPr algn="ctr"/>
              <a:r>
                <a:rPr lang="en-GB" sz="1500">
                  <a:solidFill>
                    <a:schemeClr val="tx2"/>
                  </a:solidFill>
                  <a:ea typeface="Tahoma" panose="020B0604030504040204" pitchFamily="34" charset="0"/>
                  <a:cs typeface="Calibri" panose="020F0502020204030204" pitchFamily="34" charset="0"/>
                </a:rPr>
                <a:t>I don’t get this joke. </a:t>
              </a:r>
            </a:p>
          </p:txBody>
        </p:sp>
        <p:sp>
          <p:nvSpPr>
            <p:cNvPr id="3" name="Rectangle: Rounded Corners 2">
              <a:extLst>
                <a:ext uri="{FF2B5EF4-FFF2-40B4-BE49-F238E27FC236}">
                  <a16:creationId xmlns:a16="http://schemas.microsoft.com/office/drawing/2014/main" id="{E13942B4-FC8A-49ED-85EE-26CF2BB3C008}"/>
                </a:ext>
              </a:extLst>
            </p:cNvPr>
            <p:cNvSpPr/>
            <p:nvPr/>
          </p:nvSpPr>
          <p:spPr>
            <a:xfrm>
              <a:off x="363772" y="1335189"/>
              <a:ext cx="5627670" cy="2554545"/>
            </a:xfrm>
            <a:prstGeom prst="roundRect">
              <a:avLst/>
            </a:prstGeom>
            <a:noFill/>
            <a:ln w="38100">
              <a:solidFill>
                <a:srgbClr val="02C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01221101-B0E2-4FB1-AB8F-C93A88D9515A}"/>
              </a:ext>
            </a:extLst>
          </p:cNvPr>
          <p:cNvGrpSpPr/>
          <p:nvPr/>
        </p:nvGrpSpPr>
        <p:grpSpPr>
          <a:xfrm>
            <a:off x="338560" y="3924352"/>
            <a:ext cx="5757440" cy="2319910"/>
            <a:chOff x="-168816" y="4559426"/>
            <a:chExt cx="5823825" cy="2099298"/>
          </a:xfrm>
        </p:grpSpPr>
        <p:grpSp>
          <p:nvGrpSpPr>
            <p:cNvPr id="17" name="Group 16">
              <a:extLst>
                <a:ext uri="{FF2B5EF4-FFF2-40B4-BE49-F238E27FC236}">
                  <a16:creationId xmlns:a16="http://schemas.microsoft.com/office/drawing/2014/main" id="{F3721771-6FA8-4E18-88C8-3BF4D5925383}"/>
                </a:ext>
              </a:extLst>
            </p:cNvPr>
            <p:cNvGrpSpPr/>
            <p:nvPr/>
          </p:nvGrpSpPr>
          <p:grpSpPr>
            <a:xfrm>
              <a:off x="357022" y="4718971"/>
              <a:ext cx="5297987" cy="1939753"/>
              <a:chOff x="178139" y="4265838"/>
              <a:chExt cx="5297987" cy="1939753"/>
            </a:xfrm>
          </p:grpSpPr>
          <p:sp>
            <p:nvSpPr>
              <p:cNvPr id="6" name="TextBox 5">
                <a:extLst>
                  <a:ext uri="{FF2B5EF4-FFF2-40B4-BE49-F238E27FC236}">
                    <a16:creationId xmlns:a16="http://schemas.microsoft.com/office/drawing/2014/main" id="{C26ED4D0-3104-49B7-A10B-ED31A3E83C23}"/>
                  </a:ext>
                </a:extLst>
              </p:cNvPr>
              <p:cNvSpPr txBox="1"/>
              <p:nvPr/>
            </p:nvSpPr>
            <p:spPr>
              <a:xfrm>
                <a:off x="303240" y="4526949"/>
                <a:ext cx="5172885" cy="1127959"/>
              </a:xfrm>
              <a:prstGeom prst="rect">
                <a:avLst/>
              </a:prstGeom>
              <a:noFill/>
            </p:spPr>
            <p:txBody>
              <a:bodyPr wrap="square" rtlCol="0">
                <a:spAutoFit/>
              </a:bodyPr>
              <a:lstStyle/>
              <a:p>
                <a:pPr algn="ctr"/>
                <a:r>
                  <a:rPr lang="en-GB" sz="1500" b="1">
                    <a:solidFill>
                      <a:schemeClr val="tx2"/>
                    </a:solidFill>
                    <a:ea typeface="Tahoma" panose="020B0604030504040204" pitchFamily="34" charset="0"/>
                    <a:cs typeface="Tahoma" panose="020B0604030504040204" pitchFamily="34" charset="0"/>
                  </a:rPr>
                  <a:t>EXPORTING CONFLICT</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May we have a word in private please?</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I’m sending you this email following our exchange earlier.</a:t>
                </a:r>
              </a:p>
            </p:txBody>
          </p:sp>
          <p:sp>
            <p:nvSpPr>
              <p:cNvPr id="16" name="Rectangle: Rounded Corners 15">
                <a:extLst>
                  <a:ext uri="{FF2B5EF4-FFF2-40B4-BE49-F238E27FC236}">
                    <a16:creationId xmlns:a16="http://schemas.microsoft.com/office/drawing/2014/main" id="{0F5E3D90-1856-4943-841C-BFE3BCFB24E7}"/>
                  </a:ext>
                </a:extLst>
              </p:cNvPr>
              <p:cNvSpPr/>
              <p:nvPr/>
            </p:nvSpPr>
            <p:spPr>
              <a:xfrm>
                <a:off x="178139" y="4265838"/>
                <a:ext cx="5297987" cy="193975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Graphic 22" descr="Boardroom with solid fill">
              <a:extLst>
                <a:ext uri="{FF2B5EF4-FFF2-40B4-BE49-F238E27FC236}">
                  <a16:creationId xmlns:a16="http://schemas.microsoft.com/office/drawing/2014/main" id="{4A2113AD-E9BE-4D52-A3EC-B73D7F6C92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816" y="4559426"/>
              <a:ext cx="1041323" cy="1041323"/>
            </a:xfrm>
            <a:prstGeom prst="rect">
              <a:avLst/>
            </a:prstGeom>
          </p:spPr>
        </p:pic>
      </p:grpSp>
      <p:grpSp>
        <p:nvGrpSpPr>
          <p:cNvPr id="25" name="Group 24">
            <a:extLst>
              <a:ext uri="{FF2B5EF4-FFF2-40B4-BE49-F238E27FC236}">
                <a16:creationId xmlns:a16="http://schemas.microsoft.com/office/drawing/2014/main" id="{3573E1F6-1CAF-4D1F-B514-B7335D87C64D}"/>
              </a:ext>
            </a:extLst>
          </p:cNvPr>
          <p:cNvGrpSpPr/>
          <p:nvPr/>
        </p:nvGrpSpPr>
        <p:grpSpPr>
          <a:xfrm>
            <a:off x="6279939" y="4098505"/>
            <a:ext cx="5546142" cy="2143599"/>
            <a:chOff x="29699" y="3807723"/>
            <a:chExt cx="5803086" cy="2130831"/>
          </a:xfrm>
        </p:grpSpPr>
        <p:grpSp>
          <p:nvGrpSpPr>
            <p:cNvPr id="14" name="Group 13">
              <a:extLst>
                <a:ext uri="{FF2B5EF4-FFF2-40B4-BE49-F238E27FC236}">
                  <a16:creationId xmlns:a16="http://schemas.microsoft.com/office/drawing/2014/main" id="{6B1F9175-2A51-4487-9FD2-B62ED95B9E44}"/>
                </a:ext>
              </a:extLst>
            </p:cNvPr>
            <p:cNvGrpSpPr/>
            <p:nvPr/>
          </p:nvGrpSpPr>
          <p:grpSpPr>
            <a:xfrm>
              <a:off x="205114" y="3807723"/>
              <a:ext cx="5627671" cy="2130831"/>
              <a:chOff x="6103929" y="4355273"/>
              <a:chExt cx="5742289" cy="1304595"/>
            </a:xfrm>
          </p:grpSpPr>
          <p:sp>
            <p:nvSpPr>
              <p:cNvPr id="8" name="TextBox 7">
                <a:extLst>
                  <a:ext uri="{FF2B5EF4-FFF2-40B4-BE49-F238E27FC236}">
                    <a16:creationId xmlns:a16="http://schemas.microsoft.com/office/drawing/2014/main" id="{1A542BD2-0883-40FC-98E6-F2ED9741F335}"/>
                  </a:ext>
                </a:extLst>
              </p:cNvPr>
              <p:cNvSpPr txBox="1"/>
              <p:nvPr/>
            </p:nvSpPr>
            <p:spPr>
              <a:xfrm>
                <a:off x="6545610" y="4469101"/>
                <a:ext cx="5118513" cy="1189437"/>
              </a:xfrm>
              <a:prstGeom prst="rect">
                <a:avLst/>
              </a:prstGeom>
              <a:noFill/>
            </p:spPr>
            <p:txBody>
              <a:bodyPr wrap="square" rtlCol="0">
                <a:spAutoFit/>
              </a:bodyPr>
              <a:lstStyle/>
              <a:p>
                <a:pPr algn="ctr"/>
                <a:r>
                  <a:rPr lang="en-GB" sz="1500" b="1">
                    <a:solidFill>
                      <a:schemeClr val="tx2"/>
                    </a:solidFill>
                    <a:latin typeface="Tahoma" panose="020B0604030504040204" pitchFamily="34" charset="0"/>
                    <a:ea typeface="Tahoma" panose="020B0604030504040204" pitchFamily="34" charset="0"/>
                    <a:cs typeface="Tahoma" panose="020B0604030504040204" pitchFamily="34" charset="0"/>
                  </a:rPr>
                  <a:t>INVOKING VALUES</a:t>
                </a:r>
              </a:p>
              <a:p>
                <a:pPr algn="ctr"/>
                <a:endParaRPr lang="en-GB" sz="150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Let’s be careful of our words. We respect all people here.</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I feel this does not align with our internal policy on Dignity at Work.</a:t>
                </a:r>
              </a:p>
              <a:p>
                <a:pPr algn="ctr"/>
                <a:endParaRPr lang="en-GB" sz="1500">
                  <a:solidFill>
                    <a:schemeClr val="tx2"/>
                  </a:solidFill>
                  <a:latin typeface="Arial" panose="020B0604020202020204" pitchFamily="34" charset="0"/>
                  <a:cs typeface="Arial" panose="020B0604020202020204" pitchFamily="34" charset="0"/>
                </a:endParaRPr>
              </a:p>
              <a:p>
                <a:pPr algn="ctr"/>
                <a:endParaRPr lang="en-GB" sz="1600">
                  <a:solidFill>
                    <a:schemeClr val="tx2"/>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399F04CC-0310-47BE-9077-B3E92AD60408}"/>
                  </a:ext>
                </a:extLst>
              </p:cNvPr>
              <p:cNvSpPr/>
              <p:nvPr/>
            </p:nvSpPr>
            <p:spPr>
              <a:xfrm>
                <a:off x="6103929" y="4355273"/>
                <a:ext cx="5742289" cy="1304595"/>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descr="Integrity Icons - Download Free Vector Icons | Noun Project">
              <a:extLst>
                <a:ext uri="{FF2B5EF4-FFF2-40B4-BE49-F238E27FC236}">
                  <a16:creationId xmlns:a16="http://schemas.microsoft.com/office/drawing/2014/main" id="{0749C2F9-9FE1-4244-91F0-DA2D389697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99" y="3893259"/>
              <a:ext cx="702933" cy="7029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EF7A724-C870-411F-9034-2ECD1D453D76}"/>
              </a:ext>
            </a:extLst>
          </p:cNvPr>
          <p:cNvGrpSpPr/>
          <p:nvPr/>
        </p:nvGrpSpPr>
        <p:grpSpPr>
          <a:xfrm>
            <a:off x="6083972" y="1621335"/>
            <a:ext cx="5769467" cy="2520193"/>
            <a:chOff x="5589057" y="3811973"/>
            <a:chExt cx="6479182" cy="3258828"/>
          </a:xfrm>
        </p:grpSpPr>
        <p:grpSp>
          <p:nvGrpSpPr>
            <p:cNvPr id="15" name="Group 14">
              <a:extLst>
                <a:ext uri="{FF2B5EF4-FFF2-40B4-BE49-F238E27FC236}">
                  <a16:creationId xmlns:a16="http://schemas.microsoft.com/office/drawing/2014/main" id="{B236711C-8429-4100-944F-149C8B2C2D4F}"/>
                </a:ext>
              </a:extLst>
            </p:cNvPr>
            <p:cNvGrpSpPr/>
            <p:nvPr/>
          </p:nvGrpSpPr>
          <p:grpSpPr>
            <a:xfrm>
              <a:off x="6075034" y="3811973"/>
              <a:ext cx="5993205" cy="3258828"/>
              <a:chOff x="6000134" y="1389838"/>
              <a:chExt cx="5993205" cy="3258828"/>
            </a:xfrm>
          </p:grpSpPr>
          <p:sp>
            <p:nvSpPr>
              <p:cNvPr id="7" name="TextBox 6">
                <a:extLst>
                  <a:ext uri="{FF2B5EF4-FFF2-40B4-BE49-F238E27FC236}">
                    <a16:creationId xmlns:a16="http://schemas.microsoft.com/office/drawing/2014/main" id="{A49CADAD-EC58-448B-9764-90D571D80DDE}"/>
                  </a:ext>
                </a:extLst>
              </p:cNvPr>
              <p:cNvSpPr txBox="1"/>
              <p:nvPr/>
            </p:nvSpPr>
            <p:spPr>
              <a:xfrm>
                <a:off x="6142314" y="1822995"/>
                <a:ext cx="5727843" cy="2825671"/>
              </a:xfrm>
              <a:prstGeom prst="rect">
                <a:avLst/>
              </a:prstGeom>
              <a:noFill/>
            </p:spPr>
            <p:txBody>
              <a:bodyPr wrap="square" rtlCol="0">
                <a:spAutoFit/>
              </a:bodyPr>
              <a:lstStyle/>
              <a:p>
                <a:pPr algn="ctr"/>
                <a:r>
                  <a:rPr lang="en-GB" sz="1500" b="1">
                    <a:solidFill>
                      <a:schemeClr val="tx2"/>
                    </a:solidFill>
                    <a:ea typeface="Tahoma" panose="020B0604030504040204" pitchFamily="34" charset="0"/>
                    <a:cs typeface="Tahoma" panose="020B0604030504040204" pitchFamily="34" charset="0"/>
                  </a:rPr>
                  <a:t>EXPRESSING FEELINGS</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I’m not sure how hearing this makes me feel.</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That sounds racist/ sexist/ homophobic to me. If you are going to continue, I will have to leave.</a:t>
                </a:r>
              </a:p>
              <a:p>
                <a:pPr algn="ctr"/>
                <a:endParaRPr lang="en-GB" sz="1500">
                  <a:solidFill>
                    <a:schemeClr val="tx2"/>
                  </a:solidFill>
                  <a:ea typeface="Tahoma" panose="020B0604030504040204" pitchFamily="34" charset="0"/>
                  <a:cs typeface="Tahoma" panose="020B0604030504040204" pitchFamily="34" charset="0"/>
                </a:endParaRPr>
              </a:p>
              <a:p>
                <a:pPr algn="ctr"/>
                <a:r>
                  <a:rPr lang="en-GB" sz="1500">
                    <a:solidFill>
                      <a:schemeClr val="tx2"/>
                    </a:solidFill>
                    <a:ea typeface="Tahoma" panose="020B0604030504040204" pitchFamily="34" charset="0"/>
                    <a:cs typeface="Tahoma" panose="020B0604030504040204" pitchFamily="34" charset="0"/>
                  </a:rPr>
                  <a:t>This is making me uncomfortable, if I’m honest.</a:t>
                </a:r>
              </a:p>
              <a:p>
                <a:endParaRPr lang="en-GB" sz="1600">
                  <a:solidFill>
                    <a:schemeClr val="tx2"/>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E0CA5938-027B-492D-9762-99383B18580F}"/>
                  </a:ext>
                </a:extLst>
              </p:cNvPr>
              <p:cNvSpPr/>
              <p:nvPr/>
            </p:nvSpPr>
            <p:spPr>
              <a:xfrm>
                <a:off x="6000134" y="1389838"/>
                <a:ext cx="5993205" cy="2950746"/>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7" name="Graphic 26" descr="Confused face with solid fill with solid fill">
              <a:extLst>
                <a:ext uri="{FF2B5EF4-FFF2-40B4-BE49-F238E27FC236}">
                  <a16:creationId xmlns:a16="http://schemas.microsoft.com/office/drawing/2014/main" id="{A2517B85-3F48-4B76-9AB7-690523B34F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9057" y="3872748"/>
              <a:ext cx="974522" cy="974523"/>
            </a:xfrm>
            <a:prstGeom prst="rect">
              <a:avLst/>
            </a:prstGeom>
          </p:spPr>
        </p:pic>
      </p:grpSp>
      <p:pic>
        <p:nvPicPr>
          <p:cNvPr id="4" name="Graphic 3" descr="Magnifying glass with solid fill">
            <a:extLst>
              <a:ext uri="{FF2B5EF4-FFF2-40B4-BE49-F238E27FC236}">
                <a16:creationId xmlns:a16="http://schemas.microsoft.com/office/drawing/2014/main" id="{AA2AE58F-625C-AFB7-18B5-2D50AE8715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7856" y="1452583"/>
            <a:ext cx="914400" cy="914400"/>
          </a:xfrm>
          <a:prstGeom prst="rect">
            <a:avLst/>
          </a:prstGeom>
        </p:spPr>
      </p:pic>
    </p:spTree>
    <p:custDataLst>
      <p:tags r:id="rId1"/>
    </p:custDataLst>
    <p:extLst>
      <p:ext uri="{BB962C8B-B14F-4D97-AF65-F5344CB8AC3E}">
        <p14:creationId xmlns:p14="http://schemas.microsoft.com/office/powerpoint/2010/main" val="146339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5A31D3-68AC-48C9-AD9B-75A8A124AE0A}"/>
              </a:ext>
            </a:extLst>
          </p:cNvPr>
          <p:cNvSpPr txBox="1"/>
          <p:nvPr/>
        </p:nvSpPr>
        <p:spPr>
          <a:xfrm>
            <a:off x="691377" y="345688"/>
            <a:ext cx="10326027" cy="97454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Top tips</a:t>
            </a:r>
          </a:p>
        </p:txBody>
      </p:sp>
      <p:sp>
        <p:nvSpPr>
          <p:cNvPr id="8" name="TextBox 7">
            <a:extLst>
              <a:ext uri="{FF2B5EF4-FFF2-40B4-BE49-F238E27FC236}">
                <a16:creationId xmlns:a16="http://schemas.microsoft.com/office/drawing/2014/main" id="{1A707EA1-133E-48D6-B675-D6D533CE01D5}"/>
              </a:ext>
            </a:extLst>
          </p:cNvPr>
          <p:cNvSpPr txBox="1"/>
          <p:nvPr/>
        </p:nvSpPr>
        <p:spPr>
          <a:xfrm>
            <a:off x="1174596" y="1173272"/>
            <a:ext cx="10326027" cy="5155257"/>
          </a:xfrm>
          <a:prstGeom prst="rect">
            <a:avLst/>
          </a:prstGeom>
          <a:noFill/>
        </p:spPr>
        <p:txBody>
          <a:bodyPr wrap="square" rtlCol="0">
            <a:spAutoFit/>
          </a:bodyPr>
          <a:lstStyle/>
          <a:p>
            <a:endParaRPr lang="en-GB">
              <a:solidFill>
                <a:schemeClr val="tx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en-GB" sz="1700" b="1">
                <a:solidFill>
                  <a:schemeClr val="tx2"/>
                </a:solidFill>
                <a:ea typeface="Tahoma" panose="020B0604030504040204" pitchFamily="34" charset="0"/>
                <a:cs typeface="Calibri" panose="020F0502020204030204" pitchFamily="34" charset="0"/>
              </a:rPr>
              <a:t>Stay calm </a:t>
            </a:r>
            <a:r>
              <a:rPr lang="en-GB" sz="1700">
                <a:solidFill>
                  <a:schemeClr val="tx2"/>
                </a:solidFill>
                <a:ea typeface="Tahoma" panose="020B0604030504040204" pitchFamily="34" charset="0"/>
                <a:cs typeface="Calibri" panose="020F0502020204030204" pitchFamily="34" charset="0"/>
              </a:rPr>
              <a:t>&amp; convey disapproval or discomfort without provoking a defensive reaction</a:t>
            </a:r>
          </a:p>
          <a:p>
            <a:pPr marL="285750" indent="-285750">
              <a:buFont typeface="Courier New" panose="02070309020205020404" pitchFamily="49" charset="0"/>
              <a:buChar char="o"/>
            </a:pP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r>
              <a:rPr lang="en-GB" b="1">
                <a:solidFill>
                  <a:schemeClr val="tx2"/>
                </a:solidFill>
                <a:ea typeface="Tahoma" panose="020B0604030504040204" pitchFamily="34" charset="0"/>
                <a:cs typeface="Calibri" panose="020F0502020204030204" pitchFamily="34" charset="0"/>
              </a:rPr>
              <a:t>Question</a:t>
            </a:r>
            <a:r>
              <a:rPr lang="en-GB" sz="1700">
                <a:solidFill>
                  <a:schemeClr val="tx2"/>
                </a:solidFill>
                <a:ea typeface="Tahoma" panose="020B0604030504040204" pitchFamily="34" charset="0"/>
                <a:cs typeface="Calibri" panose="020F0502020204030204" pitchFamily="34" charset="0"/>
              </a:rPr>
              <a:t> the individual’s use of words or action to clarify their intention</a:t>
            </a:r>
          </a:p>
          <a:p>
            <a:r>
              <a:rPr lang="en-GB" sz="1700">
                <a:solidFill>
                  <a:schemeClr val="tx2"/>
                </a:solidFill>
                <a:ea typeface="Tahoma" panose="020B0604030504040204" pitchFamily="34" charset="0"/>
                <a:cs typeface="Calibri" panose="020F0502020204030204" pitchFamily="34" charset="0"/>
              </a:rPr>
              <a:t>		</a:t>
            </a:r>
          </a:p>
          <a:p>
            <a:pPr marL="285750" indent="-285750">
              <a:buFont typeface="Courier New" panose="02070309020205020404" pitchFamily="49" charset="0"/>
              <a:buChar char="o"/>
            </a:pPr>
            <a:r>
              <a:rPr lang="en-GB" sz="1700">
                <a:solidFill>
                  <a:schemeClr val="tx2"/>
                </a:solidFill>
                <a:ea typeface="Tahoma" panose="020B0604030504040204" pitchFamily="34" charset="0"/>
                <a:cs typeface="Calibri" panose="020F0502020204030204" pitchFamily="34" charset="0"/>
              </a:rPr>
              <a:t>Give individuals an </a:t>
            </a:r>
            <a:r>
              <a:rPr lang="en-GB" b="1">
                <a:solidFill>
                  <a:schemeClr val="tx2"/>
                </a:solidFill>
                <a:ea typeface="Tahoma" panose="020B0604030504040204" pitchFamily="34" charset="0"/>
                <a:cs typeface="Calibri" panose="020F0502020204030204" pitchFamily="34" charset="0"/>
              </a:rPr>
              <a:t>opportunity to rethink </a:t>
            </a:r>
            <a:r>
              <a:rPr lang="en-GB" sz="1700">
                <a:solidFill>
                  <a:schemeClr val="tx2"/>
                </a:solidFill>
                <a:ea typeface="Tahoma" panose="020B0604030504040204" pitchFamily="34" charset="0"/>
                <a:cs typeface="Calibri" panose="020F0502020204030204" pitchFamily="34" charset="0"/>
              </a:rPr>
              <a:t>their choices</a:t>
            </a:r>
          </a:p>
          <a:p>
            <a:pPr lvl="2"/>
            <a:r>
              <a:rPr lang="en-GB" sz="1700">
                <a:solidFill>
                  <a:schemeClr val="tx2"/>
                </a:solidFill>
                <a:ea typeface="Tahoma" panose="020B0604030504040204" pitchFamily="34" charset="0"/>
                <a:cs typeface="Calibri" panose="020F0502020204030204" pitchFamily="34" charset="0"/>
              </a:rPr>
              <a:t>	</a:t>
            </a:r>
            <a:r>
              <a:rPr lang="en-GB" sz="1700" i="1">
                <a:solidFill>
                  <a:srgbClr val="02C2B0"/>
                </a:solidFill>
                <a:ea typeface="Tahoma" panose="020B0604030504040204" pitchFamily="34" charset="0"/>
                <a:cs typeface="Calibri" panose="020F0502020204030204" pitchFamily="34" charset="0"/>
              </a:rPr>
              <a:t> “What makes you think this?”</a:t>
            </a: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r>
              <a:rPr lang="en-GB" b="1">
                <a:solidFill>
                  <a:schemeClr val="tx2"/>
                </a:solidFill>
                <a:ea typeface="Tahoma" panose="020B0604030504040204" pitchFamily="34" charset="0"/>
                <a:cs typeface="Calibri" panose="020F0502020204030204" pitchFamily="34" charset="0"/>
              </a:rPr>
              <a:t>React towards the issue </a:t>
            </a:r>
            <a:r>
              <a:rPr lang="en-GB" sz="1700">
                <a:solidFill>
                  <a:schemeClr val="tx2"/>
                </a:solidFill>
                <a:ea typeface="Tahoma" panose="020B0604030504040204" pitchFamily="34" charset="0"/>
                <a:cs typeface="Calibri" panose="020F0502020204030204" pitchFamily="34" charset="0"/>
              </a:rPr>
              <a:t>rather than the individual </a:t>
            </a:r>
          </a:p>
          <a:p>
            <a:r>
              <a:rPr lang="en-GB" sz="1700">
                <a:solidFill>
                  <a:schemeClr val="tx2"/>
                </a:solidFill>
                <a:ea typeface="Tahoma" panose="020B0604030504040204" pitchFamily="34" charset="0"/>
                <a:cs typeface="Calibri" panose="020F0502020204030204" pitchFamily="34" charset="0"/>
              </a:rPr>
              <a:t>		</a:t>
            </a:r>
            <a:r>
              <a:rPr lang="en-GB" sz="1700" i="1">
                <a:solidFill>
                  <a:srgbClr val="02C2B0"/>
                </a:solidFill>
                <a:ea typeface="Tahoma" panose="020B0604030504040204" pitchFamily="34" charset="0"/>
                <a:cs typeface="Calibri" panose="020F0502020204030204" pitchFamily="34" charset="0"/>
              </a:rPr>
              <a:t> </a:t>
            </a:r>
            <a:r>
              <a:rPr lang="en-GB" sz="1700" i="1" strike="sngStrike">
                <a:solidFill>
                  <a:srgbClr val="02C2B0"/>
                </a:solidFill>
                <a:ea typeface="Tahoma" panose="020B0604030504040204" pitchFamily="34" charset="0"/>
                <a:cs typeface="Calibri" panose="020F0502020204030204" pitchFamily="34" charset="0"/>
              </a:rPr>
              <a:t>“You are racist”</a:t>
            </a:r>
            <a:r>
              <a:rPr lang="en-GB" sz="1700" i="1">
                <a:solidFill>
                  <a:srgbClr val="02C2B0"/>
                </a:solidFill>
                <a:ea typeface="Tahoma" panose="020B0604030504040204" pitchFamily="34" charset="0"/>
                <a:cs typeface="Calibri" panose="020F0502020204030204" pitchFamily="34" charset="0"/>
              </a:rPr>
              <a:t>    “This sounds racist”</a:t>
            </a:r>
          </a:p>
          <a:p>
            <a:pPr marL="285750" indent="-285750">
              <a:buFont typeface="Courier New" panose="02070309020205020404" pitchFamily="49" charset="0"/>
              <a:buChar char="o"/>
            </a:pP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r>
              <a:rPr lang="en-GB" b="1">
                <a:solidFill>
                  <a:schemeClr val="tx2"/>
                </a:solidFill>
                <a:ea typeface="Tahoma" panose="020B0604030504040204" pitchFamily="34" charset="0"/>
                <a:cs typeface="Calibri" panose="020F0502020204030204" pitchFamily="34" charset="0"/>
              </a:rPr>
              <a:t>Avoid jargon</a:t>
            </a:r>
            <a:r>
              <a:rPr lang="en-GB" sz="1700">
                <a:solidFill>
                  <a:schemeClr val="tx2"/>
                </a:solidFill>
                <a:ea typeface="Tahoma" panose="020B0604030504040204" pitchFamily="34" charset="0"/>
                <a:cs typeface="Calibri" panose="020F0502020204030204" pitchFamily="34" charset="0"/>
              </a:rPr>
              <a:t>, academic or loaded language (e.g. “microaggressions”)</a:t>
            </a:r>
          </a:p>
          <a:p>
            <a:r>
              <a:rPr lang="en-GB" sz="1700">
                <a:solidFill>
                  <a:schemeClr val="tx2"/>
                </a:solidFill>
                <a:ea typeface="Tahoma" panose="020B0604030504040204" pitchFamily="34" charset="0"/>
                <a:cs typeface="Calibri" panose="020F0502020204030204" pitchFamily="34" charset="0"/>
              </a:rPr>
              <a:t>		</a:t>
            </a:r>
          </a:p>
          <a:p>
            <a:pPr marL="285750" indent="-285750">
              <a:buFont typeface="Courier New" panose="02070309020205020404" pitchFamily="49" charset="0"/>
              <a:buChar char="o"/>
            </a:pPr>
            <a:r>
              <a:rPr lang="en-GB" b="1">
                <a:solidFill>
                  <a:schemeClr val="tx2"/>
                </a:solidFill>
                <a:ea typeface="Tahoma" panose="020B0604030504040204" pitchFamily="34" charset="0"/>
                <a:cs typeface="Calibri" panose="020F0502020204030204" pitchFamily="34" charset="0"/>
              </a:rPr>
              <a:t>Explain</a:t>
            </a:r>
            <a:r>
              <a:rPr lang="en-GB">
                <a:solidFill>
                  <a:schemeClr val="tx2"/>
                </a:solidFill>
                <a:ea typeface="Tahoma" panose="020B0604030504040204" pitchFamily="34" charset="0"/>
                <a:cs typeface="Calibri" panose="020F0502020204030204" pitchFamily="34" charset="0"/>
              </a:rPr>
              <a:t> </a:t>
            </a:r>
            <a:r>
              <a:rPr lang="en-GB" sz="1700">
                <a:solidFill>
                  <a:schemeClr val="tx2"/>
                </a:solidFill>
                <a:ea typeface="Tahoma" panose="020B0604030504040204" pitchFamily="34" charset="0"/>
                <a:cs typeface="Calibri" panose="020F0502020204030204" pitchFamily="34" charset="0"/>
              </a:rPr>
              <a:t>why their behaviour may be perceived as offensive &amp; express your feelings</a:t>
            </a:r>
          </a:p>
          <a:p>
            <a:pPr marL="285750" indent="-285750">
              <a:buFont typeface="Courier New" panose="02070309020205020404" pitchFamily="49" charset="0"/>
              <a:buChar char="o"/>
            </a:pP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r>
              <a:rPr lang="en-GB" sz="1700">
                <a:solidFill>
                  <a:schemeClr val="tx2"/>
                </a:solidFill>
                <a:ea typeface="Tahoma" panose="020B0604030504040204" pitchFamily="34" charset="0"/>
                <a:cs typeface="Calibri" panose="020F0502020204030204" pitchFamily="34" charset="0"/>
              </a:rPr>
              <a:t>Make the person </a:t>
            </a:r>
            <a:r>
              <a:rPr lang="en-GB" b="1">
                <a:solidFill>
                  <a:schemeClr val="tx2"/>
                </a:solidFill>
                <a:ea typeface="Tahoma" panose="020B0604030504040204" pitchFamily="34" charset="0"/>
                <a:cs typeface="Calibri" panose="020F0502020204030204" pitchFamily="34" charset="0"/>
              </a:rPr>
              <a:t>feel accountable </a:t>
            </a:r>
            <a:r>
              <a:rPr lang="en-GB" sz="1700">
                <a:solidFill>
                  <a:schemeClr val="tx2"/>
                </a:solidFill>
                <a:ea typeface="Tahoma" panose="020B0604030504040204" pitchFamily="34" charset="0"/>
                <a:cs typeface="Calibri" panose="020F0502020204030204" pitchFamily="34" charset="0"/>
              </a:rPr>
              <a:t>for their words and actions without humiliating them</a:t>
            </a:r>
          </a:p>
          <a:p>
            <a:pPr marL="285750" indent="-285750">
              <a:buFont typeface="Courier New" panose="02070309020205020404" pitchFamily="49" charset="0"/>
              <a:buChar char="o"/>
            </a:pPr>
            <a:endParaRPr lang="en-GB" sz="1700">
              <a:solidFill>
                <a:schemeClr val="tx2"/>
              </a:solidFill>
              <a:ea typeface="Tahoma" panose="020B0604030504040204" pitchFamily="34" charset="0"/>
              <a:cs typeface="Calibri" panose="020F0502020204030204" pitchFamily="34" charset="0"/>
            </a:endParaRPr>
          </a:p>
          <a:p>
            <a:pPr marL="285750" indent="-285750">
              <a:buFont typeface="Courier New" panose="02070309020205020404" pitchFamily="49" charset="0"/>
              <a:buChar char="o"/>
            </a:pPr>
            <a:r>
              <a:rPr lang="en-GB" b="1">
                <a:solidFill>
                  <a:schemeClr val="tx2"/>
                </a:solidFill>
                <a:ea typeface="Tahoma" panose="020B0604030504040204" pitchFamily="34" charset="0"/>
                <a:cs typeface="Calibri" panose="020F0502020204030204" pitchFamily="34" charset="0"/>
              </a:rPr>
              <a:t>Report</a:t>
            </a:r>
            <a:r>
              <a:rPr lang="en-GB">
                <a:solidFill>
                  <a:schemeClr val="tx2"/>
                </a:solidFill>
                <a:ea typeface="Tahoma" panose="020B0604030504040204" pitchFamily="34" charset="0"/>
                <a:cs typeface="Calibri" panose="020F0502020204030204" pitchFamily="34" charset="0"/>
              </a:rPr>
              <a:t> </a:t>
            </a:r>
            <a:r>
              <a:rPr lang="en-GB" sz="1700">
                <a:solidFill>
                  <a:schemeClr val="tx2"/>
                </a:solidFill>
                <a:ea typeface="Tahoma" panose="020B0604030504040204" pitchFamily="34" charset="0"/>
                <a:cs typeface="Calibri" panose="020F0502020204030204" pitchFamily="34" charset="0"/>
              </a:rPr>
              <a:t>abuse and unacceptable behaviour following our internal policies</a:t>
            </a:r>
          </a:p>
          <a:p>
            <a:endParaRPr lang="en-GB">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603896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481071" y="1267357"/>
            <a:ext cx="8994522" cy="4621908"/>
            <a:chOff x="1481071" y="1267357"/>
            <a:chExt cx="8994522" cy="4621908"/>
          </a:xfrm>
        </p:grpSpPr>
        <p:grpSp>
          <p:nvGrpSpPr>
            <p:cNvPr id="5" name="Group 4"/>
            <p:cNvGrpSpPr/>
            <p:nvPr/>
          </p:nvGrpSpPr>
          <p:grpSpPr>
            <a:xfrm>
              <a:off x="1771890" y="1267357"/>
              <a:ext cx="2092410" cy="2674739"/>
              <a:chOff x="8596422" y="3243003"/>
              <a:chExt cx="3678179" cy="4701838"/>
            </a:xfrm>
          </p:grpSpPr>
          <p:sp>
            <p:nvSpPr>
              <p:cNvPr id="6" name="Freeform 5"/>
              <p:cNvSpPr>
                <a:spLocks/>
              </p:cNvSpPr>
              <p:nvPr/>
            </p:nvSpPr>
            <p:spPr bwMode="auto">
              <a:xfrm rot="18900000">
                <a:off x="8596422" y="3243003"/>
                <a:ext cx="3678179" cy="470183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1"/>
              </a:solidFill>
              <a:ln>
                <a:noFill/>
              </a:ln>
            </p:spPr>
            <p:txBody>
              <a:bodyPr vert="horz" wrap="square" lIns="219419" tIns="109710" rIns="219419" bIns="109710" numCol="1" anchor="t" anchorCtr="0" compatLnSpc="1">
                <a:prstTxWarp prst="textNoShape">
                  <a:avLst/>
                </a:prstTxWarp>
              </a:bodyPr>
              <a:lstStyle/>
              <a:p>
                <a:endParaRPr lang="bg-BG" sz="900"/>
              </a:p>
            </p:txBody>
          </p:sp>
          <p:sp>
            <p:nvSpPr>
              <p:cNvPr id="7" name="TextBox 6"/>
              <p:cNvSpPr txBox="1"/>
              <p:nvPr/>
            </p:nvSpPr>
            <p:spPr>
              <a:xfrm>
                <a:off x="9006132" y="4977794"/>
                <a:ext cx="2858552" cy="811481"/>
              </a:xfrm>
              <a:prstGeom prst="rect">
                <a:avLst/>
              </a:prstGeom>
              <a:noFill/>
            </p:spPr>
            <p:txBody>
              <a:bodyPr wrap="square" lIns="182843" tIns="91422" rIns="182843" bIns="91422" rtlCol="0">
                <a:spAutoFit/>
              </a:bodyPr>
              <a:lstStyle/>
              <a:p>
                <a:pPr algn="ctr"/>
                <a:r>
                  <a:rPr lang="en-GB" b="1">
                    <a:solidFill>
                      <a:schemeClr val="bg1"/>
                    </a:solidFill>
                    <a:latin typeface="+mj-lt"/>
                    <a:cs typeface="Lato Regular"/>
                  </a:rPr>
                  <a:t>Colleagues</a:t>
                </a:r>
                <a:endParaRPr lang="id-ID" b="1">
                  <a:solidFill>
                    <a:schemeClr val="bg1"/>
                  </a:solidFill>
                  <a:latin typeface="+mj-lt"/>
                  <a:cs typeface="Lato Regular"/>
                </a:endParaRPr>
              </a:p>
            </p:txBody>
          </p:sp>
        </p:grpSp>
        <p:sp>
          <p:nvSpPr>
            <p:cNvPr id="9" name="Freeform 5"/>
            <p:cNvSpPr>
              <a:spLocks/>
            </p:cNvSpPr>
            <p:nvPr/>
          </p:nvSpPr>
          <p:spPr bwMode="auto">
            <a:xfrm rot="2700000">
              <a:off x="3722026" y="1267705"/>
              <a:ext cx="2092955" cy="2674043"/>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2"/>
            </a:solidFill>
            <a:ln>
              <a:noFill/>
            </a:ln>
          </p:spPr>
          <p:txBody>
            <a:bodyPr vert="horz" wrap="square" lIns="219419" tIns="109710" rIns="219419" bIns="109710" numCol="1" anchor="t" anchorCtr="0" compatLnSpc="1">
              <a:prstTxWarp prst="textNoShape">
                <a:avLst/>
              </a:prstTxWarp>
            </a:bodyPr>
            <a:lstStyle/>
            <a:p>
              <a:endParaRPr lang="bg-BG" sz="900"/>
            </a:p>
          </p:txBody>
        </p:sp>
        <p:sp>
          <p:nvSpPr>
            <p:cNvPr id="12" name="Freeform 5"/>
            <p:cNvSpPr>
              <a:spLocks/>
            </p:cNvSpPr>
            <p:nvPr/>
          </p:nvSpPr>
          <p:spPr bwMode="auto">
            <a:xfrm rot="2700000" flipH="1">
              <a:off x="1771615" y="3215129"/>
              <a:ext cx="2092955" cy="2674043"/>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3"/>
            </a:solidFill>
            <a:ln>
              <a:noFill/>
            </a:ln>
          </p:spPr>
          <p:txBody>
            <a:bodyPr vert="horz" wrap="square" lIns="219419" tIns="109710" rIns="219419" bIns="109710" numCol="1" anchor="t" anchorCtr="0" compatLnSpc="1">
              <a:prstTxWarp prst="textNoShape">
                <a:avLst/>
              </a:prstTxWarp>
            </a:bodyPr>
            <a:lstStyle/>
            <a:p>
              <a:endParaRPr lang="bg-BG" sz="900"/>
            </a:p>
          </p:txBody>
        </p:sp>
        <p:sp>
          <p:nvSpPr>
            <p:cNvPr id="15" name="Freeform 5"/>
            <p:cNvSpPr>
              <a:spLocks/>
            </p:cNvSpPr>
            <p:nvPr/>
          </p:nvSpPr>
          <p:spPr bwMode="auto">
            <a:xfrm rot="18900000" flipH="1">
              <a:off x="3722190" y="3214737"/>
              <a:ext cx="2092622" cy="267452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chemeClr val="accent4"/>
            </a:solidFill>
            <a:ln>
              <a:noFill/>
            </a:ln>
          </p:spPr>
          <p:txBody>
            <a:bodyPr vert="horz" wrap="square" lIns="219419" tIns="109710" rIns="219419" bIns="109710" numCol="1" anchor="t" anchorCtr="0" compatLnSpc="1">
              <a:prstTxWarp prst="textNoShape">
                <a:avLst/>
              </a:prstTxWarp>
            </a:bodyPr>
            <a:lstStyle/>
            <a:p>
              <a:endParaRPr lang="bg-BG" sz="900"/>
            </a:p>
          </p:txBody>
        </p:sp>
        <p:grpSp>
          <p:nvGrpSpPr>
            <p:cNvPr id="17" name="Group 16"/>
            <p:cNvGrpSpPr/>
            <p:nvPr/>
          </p:nvGrpSpPr>
          <p:grpSpPr>
            <a:xfrm>
              <a:off x="7168848" y="1771399"/>
              <a:ext cx="3295595" cy="850880"/>
              <a:chOff x="7168848" y="1771399"/>
              <a:chExt cx="3295595" cy="850880"/>
            </a:xfrm>
          </p:grpSpPr>
          <p:sp>
            <p:nvSpPr>
              <p:cNvPr id="18" name="Oval 17"/>
              <p:cNvSpPr/>
              <p:nvPr/>
            </p:nvSpPr>
            <p:spPr>
              <a:xfrm>
                <a:off x="7168848" y="1929764"/>
                <a:ext cx="485775" cy="485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b="1">
                    <a:solidFill>
                      <a:schemeClr val="bg1"/>
                    </a:solidFill>
                  </a:rPr>
                  <a:t>1</a:t>
                </a:r>
              </a:p>
            </p:txBody>
          </p:sp>
          <p:sp>
            <p:nvSpPr>
              <p:cNvPr id="22" name="TextBox 21"/>
              <p:cNvSpPr txBox="1"/>
              <p:nvPr/>
            </p:nvSpPr>
            <p:spPr>
              <a:xfrm>
                <a:off x="7772172" y="2088846"/>
                <a:ext cx="2692271" cy="533433"/>
              </a:xfrm>
              <a:prstGeom prst="rect">
                <a:avLst/>
              </a:prstGeom>
              <a:noFill/>
            </p:spPr>
            <p:txBody>
              <a:bodyPr wrap="square" rtlCol="0" anchor="ctr">
                <a:noAutofit/>
              </a:bodyPr>
              <a:lstStyle/>
              <a:p>
                <a:pPr>
                  <a:lnSpc>
                    <a:spcPct val="90000"/>
                  </a:lnSpc>
                  <a:spcBef>
                    <a:spcPts val="0"/>
                  </a:spcBef>
                  <a:spcAft>
                    <a:spcPts val="600"/>
                  </a:spcAft>
                </a:pPr>
                <a:r>
                  <a:rPr lang="en-GB" sz="1200">
                    <a:ea typeface="Tahoma" panose="020B0604030504040204" pitchFamily="34" charset="0"/>
                    <a:cs typeface="Calibri" panose="020F0502020204030204" pitchFamily="34" charset="0"/>
                  </a:rPr>
                  <a:t>Dignity at Work Policy and procedure</a:t>
                </a:r>
              </a:p>
              <a:p>
                <a:pPr>
                  <a:lnSpc>
                    <a:spcPct val="90000"/>
                  </a:lnSpc>
                  <a:spcBef>
                    <a:spcPts val="0"/>
                  </a:spcBef>
                  <a:spcAft>
                    <a:spcPts val="600"/>
                  </a:spcAft>
                </a:pPr>
                <a:r>
                  <a:rPr lang="en-GB" sz="1200">
                    <a:ea typeface="Tahoma" panose="020B0604030504040204" pitchFamily="34" charset="0"/>
                    <a:cs typeface="Calibri" panose="020F0502020204030204" pitchFamily="34" charset="0"/>
                  </a:rPr>
                  <a:t>Whistleblowing Policy</a:t>
                </a:r>
              </a:p>
            </p:txBody>
          </p:sp>
          <p:sp>
            <p:nvSpPr>
              <p:cNvPr id="26" name="TextBox 25"/>
              <p:cNvSpPr txBox="1"/>
              <p:nvPr/>
            </p:nvSpPr>
            <p:spPr>
              <a:xfrm>
                <a:off x="7772172" y="1771399"/>
                <a:ext cx="2692271" cy="326512"/>
              </a:xfrm>
              <a:prstGeom prst="rect">
                <a:avLst/>
              </a:prstGeom>
              <a:noFill/>
            </p:spPr>
            <p:txBody>
              <a:bodyPr wrap="square" rtlCol="0" anchor="t">
                <a:noAutofit/>
              </a:bodyPr>
              <a:lstStyle/>
              <a:p>
                <a:pPr>
                  <a:lnSpc>
                    <a:spcPct val="90000"/>
                  </a:lnSpc>
                  <a:spcBef>
                    <a:spcPts val="0"/>
                  </a:spcBef>
                  <a:spcAft>
                    <a:spcPts val="600"/>
                  </a:spcAft>
                </a:pPr>
                <a:r>
                  <a:rPr lang="en-GB" sz="1400" b="1">
                    <a:latin typeface="Tahoma" panose="020B0604030504040204" pitchFamily="34" charset="0"/>
                    <a:ea typeface="Tahoma" panose="020B0604030504040204" pitchFamily="34" charset="0"/>
                    <a:cs typeface="Tahoma" panose="020B0604030504040204" pitchFamily="34" charset="0"/>
                  </a:rPr>
                  <a:t>Colleagues</a:t>
                </a:r>
              </a:p>
            </p:txBody>
          </p:sp>
        </p:grpSp>
        <p:grpSp>
          <p:nvGrpSpPr>
            <p:cNvPr id="23" name="Group 22"/>
            <p:cNvGrpSpPr/>
            <p:nvPr/>
          </p:nvGrpSpPr>
          <p:grpSpPr>
            <a:xfrm>
              <a:off x="7157093" y="2795767"/>
              <a:ext cx="3307350" cy="725869"/>
              <a:chOff x="7157093" y="2795767"/>
              <a:chExt cx="3307350" cy="725869"/>
            </a:xfrm>
          </p:grpSpPr>
          <p:sp>
            <p:nvSpPr>
              <p:cNvPr id="21" name="Oval 20"/>
              <p:cNvSpPr/>
              <p:nvPr/>
            </p:nvSpPr>
            <p:spPr>
              <a:xfrm>
                <a:off x="7157093" y="2834197"/>
                <a:ext cx="485775" cy="485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b="1">
                    <a:solidFill>
                      <a:schemeClr val="bg1"/>
                    </a:solidFill>
                  </a:rPr>
                  <a:t>2</a:t>
                </a:r>
              </a:p>
            </p:txBody>
          </p:sp>
          <p:sp>
            <p:nvSpPr>
              <p:cNvPr id="27" name="TextBox 26"/>
              <p:cNvSpPr txBox="1"/>
              <p:nvPr/>
            </p:nvSpPr>
            <p:spPr>
              <a:xfrm>
                <a:off x="7772172" y="2988203"/>
                <a:ext cx="2692271" cy="533433"/>
              </a:xfrm>
              <a:prstGeom prst="rect">
                <a:avLst/>
              </a:prstGeom>
              <a:noFill/>
            </p:spPr>
            <p:txBody>
              <a:bodyPr wrap="square" rtlCol="0" anchor="ctr">
                <a:noAutofit/>
              </a:bodyPr>
              <a:lstStyle/>
              <a:p>
                <a:pPr>
                  <a:lnSpc>
                    <a:spcPct val="90000"/>
                  </a:lnSpc>
                  <a:spcBef>
                    <a:spcPts val="0"/>
                  </a:spcBef>
                  <a:spcAft>
                    <a:spcPts val="600"/>
                  </a:spcAft>
                </a:pPr>
                <a:r>
                  <a:rPr lang="en-GB" sz="1200">
                    <a:ea typeface="Tahoma" panose="020B0604030504040204" pitchFamily="34" charset="0"/>
                    <a:cs typeface="Calibri" panose="020F0502020204030204" pitchFamily="34" charset="0"/>
                  </a:rPr>
                  <a:t>GC Complaints Procedure</a:t>
                </a:r>
              </a:p>
            </p:txBody>
          </p:sp>
          <p:sp>
            <p:nvSpPr>
              <p:cNvPr id="28" name="TextBox 27"/>
              <p:cNvSpPr txBox="1"/>
              <p:nvPr/>
            </p:nvSpPr>
            <p:spPr>
              <a:xfrm>
                <a:off x="7772172" y="2795767"/>
                <a:ext cx="2692271" cy="326512"/>
              </a:xfrm>
              <a:prstGeom prst="rect">
                <a:avLst/>
              </a:prstGeom>
              <a:noFill/>
            </p:spPr>
            <p:txBody>
              <a:bodyPr wrap="square" rtlCol="0" anchor="t">
                <a:noAutofit/>
              </a:bodyPr>
              <a:lstStyle/>
              <a:p>
                <a:pPr>
                  <a:lnSpc>
                    <a:spcPct val="90000"/>
                  </a:lnSpc>
                  <a:spcBef>
                    <a:spcPts val="0"/>
                  </a:spcBef>
                  <a:spcAft>
                    <a:spcPts val="600"/>
                  </a:spcAft>
                </a:pPr>
                <a:r>
                  <a:rPr lang="en-GB" sz="1400" b="1">
                    <a:latin typeface="Tahoma" panose="020B0604030504040204" pitchFamily="34" charset="0"/>
                    <a:ea typeface="Tahoma" panose="020B0604030504040204" pitchFamily="34" charset="0"/>
                    <a:cs typeface="Tahoma" panose="020B0604030504040204" pitchFamily="34" charset="0"/>
                  </a:rPr>
                  <a:t>Client</a:t>
                </a:r>
              </a:p>
            </p:txBody>
          </p:sp>
        </p:grpSp>
        <p:grpSp>
          <p:nvGrpSpPr>
            <p:cNvPr id="24" name="Group 23"/>
            <p:cNvGrpSpPr/>
            <p:nvPr/>
          </p:nvGrpSpPr>
          <p:grpSpPr>
            <a:xfrm>
              <a:off x="7168848" y="3695124"/>
              <a:ext cx="3295595" cy="725869"/>
              <a:chOff x="7168848" y="3695124"/>
              <a:chExt cx="3295595" cy="725869"/>
            </a:xfrm>
          </p:grpSpPr>
          <p:sp>
            <p:nvSpPr>
              <p:cNvPr id="19" name="Oval 18"/>
              <p:cNvSpPr/>
              <p:nvPr/>
            </p:nvSpPr>
            <p:spPr>
              <a:xfrm>
                <a:off x="7168848" y="3738630"/>
                <a:ext cx="485775" cy="4857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b="1">
                    <a:solidFill>
                      <a:schemeClr val="bg1"/>
                    </a:solidFill>
                  </a:rPr>
                  <a:t>3</a:t>
                </a:r>
              </a:p>
            </p:txBody>
          </p:sp>
          <p:sp>
            <p:nvSpPr>
              <p:cNvPr id="29" name="TextBox 28"/>
              <p:cNvSpPr txBox="1"/>
              <p:nvPr/>
            </p:nvSpPr>
            <p:spPr>
              <a:xfrm>
                <a:off x="7772172" y="3887560"/>
                <a:ext cx="2692271" cy="533433"/>
              </a:xfrm>
              <a:prstGeom prst="rect">
                <a:avLst/>
              </a:prstGeom>
              <a:noFill/>
            </p:spPr>
            <p:txBody>
              <a:bodyPr wrap="square" rtlCol="0" anchor="ctr">
                <a:noAutofit/>
              </a:bodyPr>
              <a:lstStyle/>
              <a:p>
                <a:pPr>
                  <a:lnSpc>
                    <a:spcPct val="90000"/>
                  </a:lnSpc>
                  <a:spcBef>
                    <a:spcPts val="0"/>
                  </a:spcBef>
                  <a:spcAft>
                    <a:spcPts val="600"/>
                  </a:spcAft>
                </a:pPr>
                <a:r>
                  <a:rPr lang="en-GB" sz="1200">
                    <a:ea typeface="Tahoma" panose="020B0604030504040204" pitchFamily="34" charset="0"/>
                    <a:cs typeface="Calibri" panose="020F0502020204030204" pitchFamily="34" charset="0"/>
                  </a:rPr>
                  <a:t>GC Supplier Process</a:t>
                </a:r>
              </a:p>
            </p:txBody>
          </p:sp>
          <p:sp>
            <p:nvSpPr>
              <p:cNvPr id="30" name="TextBox 29"/>
              <p:cNvSpPr txBox="1"/>
              <p:nvPr/>
            </p:nvSpPr>
            <p:spPr>
              <a:xfrm>
                <a:off x="7772172" y="3695124"/>
                <a:ext cx="2692271" cy="326512"/>
              </a:xfrm>
              <a:prstGeom prst="rect">
                <a:avLst/>
              </a:prstGeom>
              <a:noFill/>
            </p:spPr>
            <p:txBody>
              <a:bodyPr wrap="square" rtlCol="0" anchor="t">
                <a:noAutofit/>
              </a:bodyPr>
              <a:lstStyle/>
              <a:p>
                <a:pPr>
                  <a:lnSpc>
                    <a:spcPct val="90000"/>
                  </a:lnSpc>
                  <a:spcBef>
                    <a:spcPts val="0"/>
                  </a:spcBef>
                  <a:spcAft>
                    <a:spcPts val="600"/>
                  </a:spcAft>
                </a:pPr>
                <a:r>
                  <a:rPr lang="en-GB" sz="1400" b="1">
                    <a:latin typeface="Tahoma" panose="020B0604030504040204" pitchFamily="34" charset="0"/>
                    <a:ea typeface="Tahoma" panose="020B0604030504040204" pitchFamily="34" charset="0"/>
                    <a:cs typeface="Tahoma" panose="020B0604030504040204" pitchFamily="34" charset="0"/>
                  </a:rPr>
                  <a:t>Supplier</a:t>
                </a:r>
              </a:p>
            </p:txBody>
          </p:sp>
        </p:grpSp>
        <p:grpSp>
          <p:nvGrpSpPr>
            <p:cNvPr id="25" name="Group 24"/>
            <p:cNvGrpSpPr/>
            <p:nvPr/>
          </p:nvGrpSpPr>
          <p:grpSpPr>
            <a:xfrm>
              <a:off x="7168848" y="4594480"/>
              <a:ext cx="3306745" cy="801073"/>
              <a:chOff x="7168848" y="4594480"/>
              <a:chExt cx="3306745" cy="801073"/>
            </a:xfrm>
          </p:grpSpPr>
          <p:sp>
            <p:nvSpPr>
              <p:cNvPr id="20" name="Oval 19"/>
              <p:cNvSpPr/>
              <p:nvPr/>
            </p:nvSpPr>
            <p:spPr>
              <a:xfrm>
                <a:off x="7168848" y="4643062"/>
                <a:ext cx="485775" cy="4857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b="1">
                    <a:solidFill>
                      <a:schemeClr val="bg1"/>
                    </a:solidFill>
                  </a:rPr>
                  <a:t>4</a:t>
                </a:r>
              </a:p>
            </p:txBody>
          </p:sp>
          <p:sp>
            <p:nvSpPr>
              <p:cNvPr id="31" name="TextBox 30"/>
              <p:cNvSpPr txBox="1"/>
              <p:nvPr/>
            </p:nvSpPr>
            <p:spPr>
              <a:xfrm>
                <a:off x="7783322" y="4862120"/>
                <a:ext cx="2692271" cy="533433"/>
              </a:xfrm>
              <a:prstGeom prst="rect">
                <a:avLst/>
              </a:prstGeom>
              <a:noFill/>
            </p:spPr>
            <p:txBody>
              <a:bodyPr wrap="square" rtlCol="0" anchor="ctr">
                <a:noAutofit/>
              </a:bodyPr>
              <a:lstStyle/>
              <a:p>
                <a:pPr>
                  <a:lnSpc>
                    <a:spcPct val="90000"/>
                  </a:lnSpc>
                  <a:spcBef>
                    <a:spcPts val="0"/>
                  </a:spcBef>
                  <a:spcAft>
                    <a:spcPts val="600"/>
                  </a:spcAft>
                </a:pPr>
                <a:r>
                  <a:rPr lang="en-GB" sz="1200">
                    <a:ea typeface="Tahoma" panose="020B0604030504040204" pitchFamily="34" charset="0"/>
                    <a:cs typeface="Calibri" panose="020F0502020204030204" pitchFamily="34" charset="0"/>
                  </a:rPr>
                  <a:t>Safeguarding Policy</a:t>
                </a:r>
              </a:p>
              <a:p>
                <a:pPr>
                  <a:lnSpc>
                    <a:spcPct val="90000"/>
                  </a:lnSpc>
                  <a:spcBef>
                    <a:spcPts val="0"/>
                  </a:spcBef>
                  <a:spcAft>
                    <a:spcPts val="600"/>
                  </a:spcAft>
                </a:pPr>
                <a:r>
                  <a:rPr lang="en-GB" sz="1200">
                    <a:ea typeface="Tahoma" panose="020B0604030504040204" pitchFamily="34" charset="0"/>
                    <a:cs typeface="Calibri" panose="020F0502020204030204" pitchFamily="34" charset="0"/>
                  </a:rPr>
                  <a:t>CURA report | DSOs</a:t>
                </a:r>
              </a:p>
            </p:txBody>
          </p:sp>
          <p:sp>
            <p:nvSpPr>
              <p:cNvPr id="32" name="TextBox 31"/>
              <p:cNvSpPr txBox="1"/>
              <p:nvPr/>
            </p:nvSpPr>
            <p:spPr>
              <a:xfrm>
                <a:off x="7772172" y="4594480"/>
                <a:ext cx="2692271" cy="326512"/>
              </a:xfrm>
              <a:prstGeom prst="rect">
                <a:avLst/>
              </a:prstGeom>
              <a:noFill/>
            </p:spPr>
            <p:txBody>
              <a:bodyPr wrap="square" rtlCol="0" anchor="t">
                <a:noAutofit/>
              </a:bodyPr>
              <a:lstStyle/>
              <a:p>
                <a:pPr>
                  <a:lnSpc>
                    <a:spcPct val="90000"/>
                  </a:lnSpc>
                  <a:spcBef>
                    <a:spcPts val="0"/>
                  </a:spcBef>
                  <a:spcAft>
                    <a:spcPts val="600"/>
                  </a:spcAft>
                </a:pPr>
                <a:r>
                  <a:rPr lang="en-GB" sz="1400" b="1">
                    <a:latin typeface="Tahoma" panose="020B0604030504040204" pitchFamily="34" charset="0"/>
                    <a:ea typeface="Tahoma" panose="020B0604030504040204" pitchFamily="34" charset="0"/>
                    <a:cs typeface="Tahoma" panose="020B0604030504040204" pitchFamily="34" charset="0"/>
                  </a:rPr>
                  <a:t>Learner</a:t>
                </a:r>
              </a:p>
              <a:p>
                <a:pPr>
                  <a:lnSpc>
                    <a:spcPct val="90000"/>
                  </a:lnSpc>
                  <a:spcBef>
                    <a:spcPts val="0"/>
                  </a:spcBef>
                  <a:spcAft>
                    <a:spcPts val="600"/>
                  </a:spcAft>
                </a:pPr>
                <a:endParaRPr lang="en-GB" sz="1400" b="1">
                  <a:latin typeface="Tahoma" panose="020B0604030504040204" pitchFamily="34" charset="0"/>
                  <a:ea typeface="Tahoma" panose="020B0604030504040204" pitchFamily="34" charset="0"/>
                  <a:cs typeface="Tahoma" panose="020B0604030504040204" pitchFamily="34" charset="0"/>
                </a:endParaRPr>
              </a:p>
            </p:txBody>
          </p:sp>
        </p:grpSp>
      </p:grpSp>
      <p:sp>
        <p:nvSpPr>
          <p:cNvPr id="37" name="TextBox 36">
            <a:extLst>
              <a:ext uri="{FF2B5EF4-FFF2-40B4-BE49-F238E27FC236}">
                <a16:creationId xmlns:a16="http://schemas.microsoft.com/office/drawing/2014/main" id="{3A005711-E710-489F-A4E4-BDA4C4D858F0}"/>
              </a:ext>
            </a:extLst>
          </p:cNvPr>
          <p:cNvSpPr txBox="1"/>
          <p:nvPr/>
        </p:nvSpPr>
        <p:spPr>
          <a:xfrm>
            <a:off x="534898" y="203057"/>
            <a:ext cx="8717957" cy="728081"/>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Report it!</a:t>
            </a:r>
          </a:p>
        </p:txBody>
      </p:sp>
      <p:sp>
        <p:nvSpPr>
          <p:cNvPr id="38" name="TextBox 37">
            <a:extLst>
              <a:ext uri="{FF2B5EF4-FFF2-40B4-BE49-F238E27FC236}">
                <a16:creationId xmlns:a16="http://schemas.microsoft.com/office/drawing/2014/main" id="{71430252-C687-4128-B5B5-7F6BCFDC47DB}"/>
              </a:ext>
            </a:extLst>
          </p:cNvPr>
          <p:cNvSpPr txBox="1"/>
          <p:nvPr/>
        </p:nvSpPr>
        <p:spPr>
          <a:xfrm>
            <a:off x="3896132" y="2254229"/>
            <a:ext cx="1626149" cy="492406"/>
          </a:xfrm>
          <a:prstGeom prst="rect">
            <a:avLst/>
          </a:prstGeom>
          <a:noFill/>
        </p:spPr>
        <p:txBody>
          <a:bodyPr wrap="square" lIns="182843" tIns="91422" rIns="182843" bIns="91422" rtlCol="0">
            <a:spAutoFit/>
          </a:bodyPr>
          <a:lstStyle/>
          <a:p>
            <a:pPr algn="ctr"/>
            <a:r>
              <a:rPr lang="en-GB" sz="2000" b="1">
                <a:solidFill>
                  <a:schemeClr val="bg1"/>
                </a:solidFill>
                <a:latin typeface="+mj-lt"/>
                <a:cs typeface="Lato Regular"/>
              </a:rPr>
              <a:t>Client</a:t>
            </a:r>
            <a:endParaRPr lang="id-ID" sz="2000" b="1">
              <a:solidFill>
                <a:schemeClr val="bg1"/>
              </a:solidFill>
              <a:latin typeface="+mj-lt"/>
              <a:cs typeface="Lato Regular"/>
            </a:endParaRPr>
          </a:p>
        </p:txBody>
      </p:sp>
      <p:sp>
        <p:nvSpPr>
          <p:cNvPr id="39" name="TextBox 38">
            <a:extLst>
              <a:ext uri="{FF2B5EF4-FFF2-40B4-BE49-F238E27FC236}">
                <a16:creationId xmlns:a16="http://schemas.microsoft.com/office/drawing/2014/main" id="{9E43589A-C004-418B-A0DF-D056EEA4600E}"/>
              </a:ext>
            </a:extLst>
          </p:cNvPr>
          <p:cNvSpPr txBox="1"/>
          <p:nvPr/>
        </p:nvSpPr>
        <p:spPr>
          <a:xfrm>
            <a:off x="2004961" y="4168099"/>
            <a:ext cx="1626149" cy="492406"/>
          </a:xfrm>
          <a:prstGeom prst="rect">
            <a:avLst/>
          </a:prstGeom>
          <a:noFill/>
        </p:spPr>
        <p:txBody>
          <a:bodyPr wrap="square" lIns="182843" tIns="91422" rIns="182843" bIns="91422" rtlCol="0">
            <a:spAutoFit/>
          </a:bodyPr>
          <a:lstStyle/>
          <a:p>
            <a:pPr algn="ctr"/>
            <a:r>
              <a:rPr lang="en-GB" sz="2000" b="1">
                <a:solidFill>
                  <a:schemeClr val="bg1"/>
                </a:solidFill>
                <a:latin typeface="+mj-lt"/>
                <a:cs typeface="Lato Regular"/>
              </a:rPr>
              <a:t>Supplier</a:t>
            </a:r>
            <a:endParaRPr lang="id-ID" sz="2000" b="1">
              <a:solidFill>
                <a:schemeClr val="bg1"/>
              </a:solidFill>
              <a:latin typeface="+mj-lt"/>
              <a:cs typeface="Lato Regular"/>
            </a:endParaRPr>
          </a:p>
        </p:txBody>
      </p:sp>
      <p:sp>
        <p:nvSpPr>
          <p:cNvPr id="40" name="TextBox 39">
            <a:extLst>
              <a:ext uri="{FF2B5EF4-FFF2-40B4-BE49-F238E27FC236}">
                <a16:creationId xmlns:a16="http://schemas.microsoft.com/office/drawing/2014/main" id="{740E9C73-C992-4DDE-BBC4-652D8D9C7A9A}"/>
              </a:ext>
            </a:extLst>
          </p:cNvPr>
          <p:cNvSpPr txBox="1"/>
          <p:nvPr/>
        </p:nvSpPr>
        <p:spPr>
          <a:xfrm>
            <a:off x="3896132" y="4176696"/>
            <a:ext cx="1626149" cy="492406"/>
          </a:xfrm>
          <a:prstGeom prst="rect">
            <a:avLst/>
          </a:prstGeom>
          <a:noFill/>
        </p:spPr>
        <p:txBody>
          <a:bodyPr wrap="square" lIns="182843" tIns="91422" rIns="182843" bIns="91422" rtlCol="0">
            <a:spAutoFit/>
          </a:bodyPr>
          <a:lstStyle/>
          <a:p>
            <a:pPr algn="ctr"/>
            <a:r>
              <a:rPr lang="en-GB" sz="2000" b="1">
                <a:solidFill>
                  <a:schemeClr val="bg1"/>
                </a:solidFill>
                <a:latin typeface="+mj-lt"/>
                <a:cs typeface="Lato Regular"/>
              </a:rPr>
              <a:t>Learner</a:t>
            </a:r>
            <a:endParaRPr lang="id-ID" sz="2000" b="1">
              <a:solidFill>
                <a:schemeClr val="bg1"/>
              </a:solidFill>
              <a:latin typeface="+mj-lt"/>
              <a:cs typeface="Lato Regular"/>
            </a:endParaRPr>
          </a:p>
        </p:txBody>
      </p:sp>
    </p:spTree>
    <p:custDataLst>
      <p:tags r:id="rId1"/>
    </p:custDataLst>
    <p:extLst>
      <p:ext uri="{BB962C8B-B14F-4D97-AF65-F5344CB8AC3E}">
        <p14:creationId xmlns:p14="http://schemas.microsoft.com/office/powerpoint/2010/main" val="22148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8E3C7AD-DB15-BF58-A560-7595AAB99338}"/>
              </a:ext>
            </a:extLst>
          </p:cNvPr>
          <p:cNvSpPr/>
          <p:nvPr/>
        </p:nvSpPr>
        <p:spPr>
          <a:xfrm>
            <a:off x="6096000" y="-143912"/>
            <a:ext cx="7035185" cy="4736180"/>
          </a:xfrm>
          <a:prstGeom prst="roundRect">
            <a:avLst>
              <a:gd name="adj" fmla="val 5987"/>
            </a:avLst>
          </a:prstGeom>
          <a:solidFill>
            <a:srgbClr val="F5EB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x_Picture 2" descr="A cartoon character with text">
            <a:extLst>
              <a:ext uri="{FF2B5EF4-FFF2-40B4-BE49-F238E27FC236}">
                <a16:creationId xmlns:a16="http://schemas.microsoft.com/office/drawing/2014/main" id="{69161941-3589-66D9-CC1C-7808342DE62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96000" y="4296002"/>
            <a:ext cx="10247992" cy="2561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999D8BC-2C5C-124D-CE10-347247ACC647}"/>
              </a:ext>
            </a:extLst>
          </p:cNvPr>
          <p:cNvSpPr txBox="1"/>
          <p:nvPr/>
        </p:nvSpPr>
        <p:spPr>
          <a:xfrm>
            <a:off x="972004" y="1571341"/>
            <a:ext cx="5123996" cy="4031292"/>
          </a:xfrm>
          <a:prstGeom prst="rect">
            <a:avLst/>
          </a:prstGeom>
        </p:spPr>
        <p:txBody>
          <a:bodyPr vert="horz" lIns="91440" tIns="45720" rIns="91440" bIns="45720" rtlCol="0" anchor="t">
            <a:normAutofit/>
          </a:bodyPr>
          <a:lstStyle/>
          <a:p>
            <a:pPr marL="57150" marR="0" lvl="0" indent="-228600" fontAlgn="auto">
              <a:lnSpc>
                <a:spcPct val="90000"/>
              </a:lnSpc>
              <a:spcBef>
                <a:spcPts val="0"/>
              </a:spcBef>
              <a:spcAft>
                <a:spcPts val="600"/>
              </a:spcAft>
              <a:buClrTx/>
              <a:buSzTx/>
              <a:buFont typeface="Arial" panose="020B0604020202020204" pitchFamily="34" charset="0"/>
              <a:buChar char="•"/>
              <a:tabLst/>
              <a:defRPr/>
            </a:pPr>
            <a:endParaRPr lang="en-US" sz="2400">
              <a:effectLst/>
            </a:endParaRPr>
          </a:p>
          <a:p>
            <a:pPr>
              <a:lnSpc>
                <a:spcPct val="90000"/>
              </a:lnSpc>
              <a:spcAft>
                <a:spcPts val="600"/>
              </a:spcAft>
              <a:defRPr/>
            </a:pPr>
            <a:r>
              <a:rPr lang="en-US" sz="2400" b="1"/>
              <a:t>Key outcomes</a:t>
            </a:r>
          </a:p>
          <a:p>
            <a:pPr>
              <a:lnSpc>
                <a:spcPct val="90000"/>
              </a:lnSpc>
              <a:spcAft>
                <a:spcPts val="600"/>
              </a:spcAft>
              <a:defRPr/>
            </a:pPr>
            <a:endParaRPr lang="en-US" sz="2400"/>
          </a:p>
          <a:p>
            <a:pPr marL="285750" indent="-228600">
              <a:lnSpc>
                <a:spcPct val="90000"/>
              </a:lnSpc>
              <a:spcAft>
                <a:spcPts val="600"/>
              </a:spcAft>
              <a:buFont typeface="Arial" panose="020B0604020202020204" pitchFamily="34" charset="0"/>
              <a:buChar char="•"/>
              <a:defRPr/>
            </a:pPr>
            <a:r>
              <a:rPr lang="en-US" sz="2400">
                <a:effectLst/>
              </a:rPr>
              <a:t>Reinforce Code of Conduct</a:t>
            </a:r>
          </a:p>
          <a:p>
            <a:pPr marL="285750" indent="-228600">
              <a:lnSpc>
                <a:spcPct val="90000"/>
              </a:lnSpc>
              <a:spcAft>
                <a:spcPts val="600"/>
              </a:spcAft>
              <a:buFont typeface="Arial" panose="020B0604020202020204" pitchFamily="34" charset="0"/>
              <a:buChar char="•"/>
              <a:defRPr/>
            </a:pPr>
            <a:r>
              <a:rPr lang="en-US" sz="2400"/>
              <a:t>M</a:t>
            </a:r>
            <a:r>
              <a:rPr lang="en-US" sz="2400">
                <a:effectLst/>
              </a:rPr>
              <a:t>onitor </a:t>
            </a:r>
            <a:r>
              <a:rPr lang="en-US" sz="2400" err="1">
                <a:effectLst/>
              </a:rPr>
              <a:t>behaviour</a:t>
            </a:r>
            <a:endParaRPr lang="en-US" sz="2400">
              <a:effectLst/>
            </a:endParaRPr>
          </a:p>
          <a:p>
            <a:pPr marL="285750" indent="-228600">
              <a:lnSpc>
                <a:spcPct val="90000"/>
              </a:lnSpc>
              <a:spcAft>
                <a:spcPts val="600"/>
              </a:spcAft>
              <a:buFont typeface="Arial" panose="020B0604020202020204" pitchFamily="34" charset="0"/>
              <a:buChar char="•"/>
              <a:defRPr/>
            </a:pPr>
            <a:r>
              <a:rPr lang="en-US" sz="2400"/>
              <a:t>A</a:t>
            </a:r>
            <a:r>
              <a:rPr lang="en-US" sz="2400">
                <a:effectLst/>
              </a:rPr>
              <a:t>ssigning additional training</a:t>
            </a:r>
          </a:p>
          <a:p>
            <a:pPr marL="285750" indent="-228600">
              <a:lnSpc>
                <a:spcPct val="90000"/>
              </a:lnSpc>
              <a:spcAft>
                <a:spcPts val="600"/>
              </a:spcAft>
              <a:buFont typeface="Arial" panose="020B0604020202020204" pitchFamily="34" charset="0"/>
              <a:buChar char="•"/>
              <a:defRPr/>
            </a:pPr>
            <a:r>
              <a:rPr lang="en-US" sz="2400">
                <a:effectLst/>
              </a:rPr>
              <a:t>A change of manager</a:t>
            </a:r>
          </a:p>
          <a:p>
            <a:pPr marL="285750" indent="-228600">
              <a:lnSpc>
                <a:spcPct val="90000"/>
              </a:lnSpc>
              <a:spcAft>
                <a:spcPts val="600"/>
              </a:spcAft>
              <a:buFont typeface="Arial" panose="020B0604020202020204" pitchFamily="34" charset="0"/>
              <a:buChar char="•"/>
              <a:defRPr/>
            </a:pPr>
            <a:r>
              <a:rPr lang="en-US" sz="2400"/>
              <a:t>R</a:t>
            </a:r>
            <a:r>
              <a:rPr lang="en-US" sz="2400">
                <a:effectLst/>
              </a:rPr>
              <a:t>easonable adjustments</a:t>
            </a:r>
          </a:p>
          <a:p>
            <a:pPr marL="285750" indent="-228600">
              <a:lnSpc>
                <a:spcPct val="90000"/>
              </a:lnSpc>
              <a:spcAft>
                <a:spcPts val="600"/>
              </a:spcAft>
              <a:buFont typeface="Arial" panose="020B0604020202020204" pitchFamily="34" charset="0"/>
              <a:buChar char="•"/>
              <a:defRPr/>
            </a:pPr>
            <a:r>
              <a:rPr lang="en-US" sz="2400"/>
              <a:t>C</a:t>
            </a:r>
            <a:r>
              <a:rPr lang="en-US" sz="2400">
                <a:effectLst/>
              </a:rPr>
              <a:t>hanging advisors</a:t>
            </a:r>
          </a:p>
          <a:p>
            <a:pPr indent="-228600">
              <a:lnSpc>
                <a:spcPct val="90000"/>
              </a:lnSpc>
              <a:spcAft>
                <a:spcPts val="600"/>
              </a:spcAft>
              <a:buFont typeface="Arial" panose="020B0604020202020204" pitchFamily="34" charset="0"/>
              <a:buChar char="•"/>
              <a:defRPr/>
            </a:pPr>
            <a:endParaRPr lang="en-US" sz="1300"/>
          </a:p>
          <a:p>
            <a:pPr marL="742950" lvl="1" indent="-228600">
              <a:lnSpc>
                <a:spcPct val="90000"/>
              </a:lnSpc>
              <a:spcAft>
                <a:spcPts val="600"/>
              </a:spcAft>
              <a:buFont typeface="Arial" panose="020B0604020202020204" pitchFamily="34" charset="0"/>
              <a:buChar char="•"/>
              <a:defRPr/>
            </a:pPr>
            <a:endParaRPr lang="en-US" sz="1300"/>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300"/>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1300">
              <a:effectLst/>
            </a:endParaRPr>
          </a:p>
        </p:txBody>
      </p:sp>
      <p:grpSp>
        <p:nvGrpSpPr>
          <p:cNvPr id="62" name="Group 61">
            <a:extLst>
              <a:ext uri="{FF2B5EF4-FFF2-40B4-BE49-F238E27FC236}">
                <a16:creationId xmlns:a16="http://schemas.microsoft.com/office/drawing/2014/main" id="{9AF08BBE-71A7-AEFC-F970-93C6BF79B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3" name="Rectangle 62">
              <a:extLst>
                <a:ext uri="{FF2B5EF4-FFF2-40B4-BE49-F238E27FC236}">
                  <a16:creationId xmlns:a16="http://schemas.microsoft.com/office/drawing/2014/main" id="{31C42412-D66A-A89A-CBAD-067355BA7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9F63095-BD54-33B2-6873-1DC4DF820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1FD886F-1090-9864-C4F9-95DD48C77ED4}"/>
              </a:ext>
            </a:extLst>
          </p:cNvPr>
          <p:cNvSpPr txBox="1"/>
          <p:nvPr/>
        </p:nvSpPr>
        <p:spPr>
          <a:xfrm>
            <a:off x="972004" y="617112"/>
            <a:ext cx="10247992" cy="71624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b="1">
                <a:solidFill>
                  <a:srgbClr val="002856"/>
                </a:solidFill>
                <a:latin typeface="+mj-lt"/>
                <a:ea typeface="+mj-ea"/>
                <a:cs typeface="+mj-cs"/>
              </a:rPr>
              <a:t>Dignity at Work</a:t>
            </a:r>
          </a:p>
          <a:p>
            <a:pPr>
              <a:lnSpc>
                <a:spcPct val="90000"/>
              </a:lnSpc>
              <a:spcBef>
                <a:spcPct val="0"/>
              </a:spcBef>
              <a:spcAft>
                <a:spcPts val="600"/>
              </a:spcAft>
            </a:pPr>
            <a:r>
              <a:rPr lang="en-US" sz="2000" b="1">
                <a:solidFill>
                  <a:srgbClr val="002856"/>
                </a:solidFill>
                <a:latin typeface="+mj-lt"/>
                <a:ea typeface="+mj-ea"/>
                <a:cs typeface="+mj-cs"/>
              </a:rPr>
              <a:t>Discrimination tracker report</a:t>
            </a:r>
          </a:p>
        </p:txBody>
      </p:sp>
      <p:grpSp>
        <p:nvGrpSpPr>
          <p:cNvPr id="14" name="Group 13">
            <a:extLst>
              <a:ext uri="{FF2B5EF4-FFF2-40B4-BE49-F238E27FC236}">
                <a16:creationId xmlns:a16="http://schemas.microsoft.com/office/drawing/2014/main" id="{AD80F457-2B37-A62D-3784-763ABCC18E1D}"/>
              </a:ext>
            </a:extLst>
          </p:cNvPr>
          <p:cNvGrpSpPr/>
          <p:nvPr/>
        </p:nvGrpSpPr>
        <p:grpSpPr>
          <a:xfrm>
            <a:off x="6513906" y="302155"/>
            <a:ext cx="5661684" cy="2680972"/>
            <a:chOff x="6346198" y="1538589"/>
            <a:chExt cx="5235154" cy="2281336"/>
          </a:xfrm>
        </p:grpSpPr>
        <p:sp>
          <p:nvSpPr>
            <p:cNvPr id="10" name="Rectangle: Rounded Corners 9">
              <a:extLst>
                <a:ext uri="{FF2B5EF4-FFF2-40B4-BE49-F238E27FC236}">
                  <a16:creationId xmlns:a16="http://schemas.microsoft.com/office/drawing/2014/main" id="{D1B65305-80F1-0CA0-989E-9A013C953B04}"/>
                </a:ext>
              </a:extLst>
            </p:cNvPr>
            <p:cNvSpPr/>
            <p:nvPr/>
          </p:nvSpPr>
          <p:spPr>
            <a:xfrm>
              <a:off x="6346198" y="1538589"/>
              <a:ext cx="5235154" cy="2281336"/>
            </a:xfrm>
            <a:prstGeom prst="roundRect">
              <a:avLst/>
            </a:prstGeom>
            <a:noFill/>
            <a:ln w="38100">
              <a:solidFill>
                <a:srgbClr val="02C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DC65EF8-92E7-D07F-FCDE-3CC0A69AFC1A}"/>
                </a:ext>
              </a:extLst>
            </p:cNvPr>
            <p:cNvSpPr txBox="1"/>
            <p:nvPr/>
          </p:nvSpPr>
          <p:spPr>
            <a:xfrm>
              <a:off x="6580761" y="1692833"/>
              <a:ext cx="5000591" cy="1972848"/>
            </a:xfrm>
            <a:prstGeom prst="rect">
              <a:avLst/>
            </a:prstGeom>
            <a:noFill/>
          </p:spPr>
          <p:txBody>
            <a:bodyPr wrap="square">
              <a:spAutoFit/>
            </a:bodyPr>
            <a:lstStyle/>
            <a:p>
              <a:pPr marR="0" lvl="0" fontAlgn="auto">
                <a:lnSpc>
                  <a:spcPct val="90000"/>
                </a:lnSpc>
                <a:spcBef>
                  <a:spcPts val="0"/>
                </a:spcBef>
                <a:spcAft>
                  <a:spcPts val="600"/>
                </a:spcAft>
                <a:buClrTx/>
                <a:buSzTx/>
                <a:tabLst/>
                <a:defRPr/>
              </a:pPr>
              <a:r>
                <a:rPr lang="en-US" sz="1800" b="1">
                  <a:effectLst/>
                </a:rPr>
                <a:t>Quarterly Report</a:t>
              </a:r>
              <a:endParaRPr lang="en-US" sz="1800">
                <a:effectLst/>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800"/>
                <a:t>T</a:t>
              </a:r>
              <a:r>
                <a:rPr lang="en-US" sz="1800">
                  <a:effectLst/>
                </a:rPr>
                <a:t>ype of Dignity at Work related complaint</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800"/>
                <a:t>Business area</a:t>
              </a:r>
              <a:endParaRPr lang="en-US" sz="1800">
                <a:effectLst/>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800"/>
                <a:t>S</a:t>
              </a:r>
              <a:r>
                <a:rPr lang="en-US" sz="1800">
                  <a:effectLst/>
                </a:rPr>
                <a:t>takeholder type </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800">
                  <a:effectLst/>
                </a:rPr>
                <a:t>Outcome </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sz="1800">
                  <a:effectLst/>
                </a:rPr>
                <a:t>Key recommendations following complaint</a:t>
              </a:r>
            </a:p>
          </p:txBody>
        </p:sp>
      </p:grpSp>
      <p:sp>
        <p:nvSpPr>
          <p:cNvPr id="13" name="Rectangle: Rounded Corners 12">
            <a:extLst>
              <a:ext uri="{FF2B5EF4-FFF2-40B4-BE49-F238E27FC236}">
                <a16:creationId xmlns:a16="http://schemas.microsoft.com/office/drawing/2014/main" id="{DD74FA0B-EC17-8F96-C8B5-710BE4A3282B}"/>
              </a:ext>
            </a:extLst>
          </p:cNvPr>
          <p:cNvSpPr/>
          <p:nvPr/>
        </p:nvSpPr>
        <p:spPr>
          <a:xfrm>
            <a:off x="6513905" y="3241919"/>
            <a:ext cx="5661684" cy="1606773"/>
          </a:xfrm>
          <a:prstGeom prst="roundRect">
            <a:avLst/>
          </a:prstGeom>
          <a:noFill/>
          <a:ln w="38100">
            <a:solidFill>
              <a:srgbClr val="02C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auto">
              <a:lnSpc>
                <a:spcPct val="90000"/>
              </a:lnSpc>
              <a:spcBef>
                <a:spcPts val="0"/>
              </a:spcBef>
              <a:spcAft>
                <a:spcPts val="600"/>
              </a:spcAft>
              <a:buClrTx/>
              <a:buSzTx/>
              <a:tabLst/>
              <a:defRPr/>
            </a:pPr>
            <a:r>
              <a:rPr lang="en-US" sz="1800" b="1">
                <a:solidFill>
                  <a:schemeClr val="tx1"/>
                </a:solidFill>
                <a:effectLst/>
              </a:rPr>
              <a:t>Annual S</a:t>
            </a:r>
            <a:r>
              <a:rPr lang="en-US" sz="1800" b="1">
                <a:solidFill>
                  <a:schemeClr val="tx1"/>
                </a:solidFill>
              </a:rPr>
              <a:t>ummary </a:t>
            </a:r>
            <a:r>
              <a:rPr lang="en-US" b="1">
                <a:solidFill>
                  <a:schemeClr val="tx1"/>
                </a:solidFill>
              </a:rPr>
              <a:t>R</a:t>
            </a:r>
            <a:r>
              <a:rPr lang="en-US" sz="1800" b="1">
                <a:solidFill>
                  <a:schemeClr val="tx1"/>
                </a:solidFill>
                <a:effectLst/>
              </a:rPr>
              <a:t>eport:</a:t>
            </a:r>
          </a:p>
          <a:p>
            <a:pPr marL="285750" indent="-228600">
              <a:lnSpc>
                <a:spcPct val="90000"/>
              </a:lnSpc>
              <a:spcAft>
                <a:spcPts val="600"/>
              </a:spcAft>
              <a:buFont typeface="Arial" panose="020B0604020202020204" pitchFamily="34" charset="0"/>
              <a:buChar char="•"/>
              <a:defRPr/>
            </a:pPr>
            <a:r>
              <a:rPr lang="en-US" sz="1800">
                <a:solidFill>
                  <a:schemeClr val="tx1"/>
                </a:solidFill>
                <a:effectLst/>
              </a:rPr>
              <a:t>50% of complaints - received by clients</a:t>
            </a:r>
          </a:p>
          <a:p>
            <a:pPr marL="285750" indent="-228600">
              <a:lnSpc>
                <a:spcPct val="90000"/>
              </a:lnSpc>
              <a:spcAft>
                <a:spcPts val="600"/>
              </a:spcAft>
              <a:buFont typeface="Arial" panose="020B0604020202020204" pitchFamily="34" charset="0"/>
              <a:buChar char="•"/>
              <a:defRPr/>
            </a:pPr>
            <a:r>
              <a:rPr lang="en-US" sz="1800">
                <a:solidFill>
                  <a:schemeClr val="tx1"/>
                </a:solidFill>
                <a:effectLst/>
              </a:rPr>
              <a:t>36% from colleagues </a:t>
            </a:r>
          </a:p>
          <a:p>
            <a:pPr marL="285750" indent="-228600">
              <a:lnSpc>
                <a:spcPct val="90000"/>
              </a:lnSpc>
              <a:spcAft>
                <a:spcPts val="600"/>
              </a:spcAft>
              <a:buFont typeface="Arial" panose="020B0604020202020204" pitchFamily="34" charset="0"/>
              <a:buChar char="•"/>
              <a:defRPr/>
            </a:pPr>
            <a:r>
              <a:rPr lang="en-US" sz="1800">
                <a:solidFill>
                  <a:schemeClr val="tx1"/>
                </a:solidFill>
                <a:effectLst/>
              </a:rPr>
              <a:t>14% from a learner/ other third parties</a:t>
            </a:r>
          </a:p>
        </p:txBody>
      </p:sp>
    </p:spTree>
    <p:extLst>
      <p:ext uri="{BB962C8B-B14F-4D97-AF65-F5344CB8AC3E}">
        <p14:creationId xmlns:p14="http://schemas.microsoft.com/office/powerpoint/2010/main" val="6725356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BE8584A209B94B8319F727E386DFAB" ma:contentTypeVersion="" ma:contentTypeDescription="Create a new document." ma:contentTypeScope="" ma:versionID="8b2f0ef99054e49a64bc1dcc866daf3c">
  <xsd:schema xmlns:xsd="http://www.w3.org/2001/XMLSchema" xmlns:xs="http://www.w3.org/2001/XMLSchema" xmlns:p="http://schemas.microsoft.com/office/2006/metadata/properties" xmlns:ns2="4BEF7DC7-AF15-497C-8416-DFC6C8199CC8" xmlns:ns3="63896bd9-e95b-46ca-a6a6-0699f5839c96" xmlns:ns4="4bef7dc7-af15-497c-8416-dfc6c8199cc8" xmlns:ns5="0a6be467-e76b-4869-981c-41fd8dac8726" targetNamespace="http://schemas.microsoft.com/office/2006/metadata/properties" ma:root="true" ma:fieldsID="958297de459379e43d24ba867a39f9d9" ns2:_="" ns3:_="" ns4:_="" ns5:_="">
    <xsd:import namespace="4BEF7DC7-AF15-497C-8416-DFC6C8199CC8"/>
    <xsd:import namespace="63896bd9-e95b-46ca-a6a6-0699f5839c96"/>
    <xsd:import namespace="4bef7dc7-af15-497c-8416-dfc6c8199cc8"/>
    <xsd:import namespace="0a6be467-e76b-4869-981c-41fd8dac87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5:TaxCatchAll"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896bd9-e95b-46ca-a6a6-0699f5839c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ef7dc7-af15-497c-8416-dfc6c8199cc8" elementFormDefault="qualified">
    <xsd:import namespace="http://schemas.microsoft.com/office/2006/documentManagement/types"/>
    <xsd:import namespace="http://schemas.microsoft.com/office/infopath/2007/PartnerControls"/>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722410-03a9-4718-9392-c4089ca5a50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6be467-e76b-4869-981c-41fd8dac872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8a2237-55ea-4d70-868f-dd5aeff31326}" ma:internalName="TaxCatchAll" ma:showField="CatchAllData" ma:web="0a6be467-e76b-4869-981c-41fd8dac8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a6be467-e76b-4869-981c-41fd8dac8726" xsi:nil="true"/>
    <lcf76f155ced4ddcb4097134ff3c332f xmlns="4bef7dc7-af15-497c-8416-dfc6c8199cc8">
      <Terms xmlns="http://schemas.microsoft.com/office/infopath/2007/PartnerControls"/>
    </lcf76f155ced4ddcb4097134ff3c332f>
    <SharedWithUsers xmlns="63896bd9-e95b-46ca-a6a6-0699f5839c96">
      <UserInfo>
        <DisplayName>Nuttall, Carla (Growth Company)</DisplayName>
        <AccountId>25080</AccountId>
        <AccountType/>
      </UserInfo>
    </SharedWithUsers>
  </documentManagement>
</p:properties>
</file>

<file path=customXml/itemProps1.xml><?xml version="1.0" encoding="utf-8"?>
<ds:datastoreItem xmlns:ds="http://schemas.openxmlformats.org/officeDocument/2006/customXml" ds:itemID="{C447F69F-36B7-4582-9726-49E7C9082B6D}">
  <ds:schemaRefs>
    <ds:schemaRef ds:uri="0a6be467-e76b-4869-981c-41fd8dac8726"/>
    <ds:schemaRef ds:uri="4BEF7DC7-AF15-497C-8416-DFC6C8199CC8"/>
    <ds:schemaRef ds:uri="4bef7dc7-af15-497c-8416-dfc6c8199cc8"/>
    <ds:schemaRef ds:uri="63896bd9-e95b-46ca-a6a6-0699f5839c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9D3877A-E8DD-4F61-9659-CF54931A4192}">
  <ds:schemaRefs>
    <ds:schemaRef ds:uri="http://schemas.microsoft.com/sharepoint/v3/contenttype/forms"/>
  </ds:schemaRefs>
</ds:datastoreItem>
</file>

<file path=customXml/itemProps3.xml><?xml version="1.0" encoding="utf-8"?>
<ds:datastoreItem xmlns:ds="http://schemas.openxmlformats.org/officeDocument/2006/customXml" ds:itemID="{7A17BF73-2B13-4469-BEAE-E7C3AC138F5C}">
  <ds:schemaRef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dcmitype/"/>
    <ds:schemaRef ds:uri="http://www.w3.org/XML/1998/namespace"/>
    <ds:schemaRef ds:uri="0a6be467-e76b-4869-981c-41fd8dac8726"/>
    <ds:schemaRef ds:uri="63896bd9-e95b-46ca-a6a6-0699f5839c96"/>
    <ds:schemaRef ds:uri="http://schemas.openxmlformats.org/package/2006/metadata/core-properties"/>
    <ds:schemaRef ds:uri="4bef7dc7-af15-497c-8416-dfc6c8199cc8"/>
    <ds:schemaRef ds:uri="4BEF7DC7-AF15-497C-8416-DFC6C8199CC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4244</Words>
  <Application>Microsoft Office PowerPoint</Application>
  <PresentationFormat>Widescreen</PresentationFormat>
  <Paragraphs>450</Paragraphs>
  <Slides>21</Slides>
  <Notes>20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Arial</vt:lpstr>
      <vt:lpstr>Calibri</vt:lpstr>
      <vt:lpstr>Calibri Light</vt:lpstr>
      <vt:lpstr>Chivo</vt:lpstr>
      <vt:lpstr>Courier New</vt:lpstr>
      <vt:lpstr>Lato</vt:lpstr>
      <vt:lpstr>Merriweather</vt:lpstr>
      <vt:lpstr>ProximaNova</vt:lpstr>
      <vt:lpstr>Segoe UI</vt:lpstr>
      <vt:lpstr>Segoe UI Semibold</vt:lpstr>
      <vt:lpstr>Symbol</vt:lpstr>
      <vt:lpstr>Tahoma</vt:lpstr>
      <vt:lpstr>Times New Roman</vt:lpstr>
      <vt:lpstr>Wingdings</vt:lpstr>
      <vt:lpstr>Office Theme</vt:lpstr>
      <vt:lpstr>Custom Design</vt:lpstr>
      <vt:lpstr>Let’s Talk Inclusion</vt:lpstr>
      <vt:lpstr>Welcome and introductions</vt:lpstr>
      <vt:lpstr>Today’s session…</vt:lpstr>
      <vt:lpstr>Dignity at Work </vt:lpstr>
      <vt:lpstr>PowerPoint Presentation</vt:lpstr>
      <vt:lpstr>PowerPoint Presentation</vt:lpstr>
      <vt:lpstr>PowerPoint Presentation</vt:lpstr>
      <vt:lpstr>PowerPoint Presentation</vt:lpstr>
      <vt:lpstr>PowerPoint Presentation</vt:lpstr>
      <vt:lpstr>PowerPoint Presentation</vt:lpstr>
      <vt:lpstr>Creating an inclusive culture</vt:lpstr>
      <vt:lpstr>GC Dignity at Work Charter</vt:lpstr>
      <vt:lpstr>Our Annual EDI Statistics</vt:lpstr>
      <vt:lpstr>Performance headlines</vt:lpstr>
      <vt:lpstr>Highlights</vt:lpstr>
      <vt:lpstr>EDI accreditations and charters</vt:lpstr>
      <vt:lpstr>How you can get involved</vt:lpstr>
      <vt:lpstr>PowerPoint Presentation</vt:lpstr>
      <vt:lpstr>Join our GC EDI Networks</vt:lpstr>
      <vt:lpstr>What’s coming up…</vt:lpstr>
      <vt:lpstr>Thank you for joining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Brookes, Keri (Growth Company</dc:creator>
  <cp:lastModifiedBy>McPherson, Stuart (Growth Company)</cp:lastModifiedBy>
  <cp:revision>2</cp:revision>
  <dcterms:created xsi:type="dcterms:W3CDTF">2022-04-27T13:47:32Z</dcterms:created>
  <dcterms:modified xsi:type="dcterms:W3CDTF">2023-09-28T11:01:25Z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0x010100BABE8584A209B94B8319F727E386DFAB</vt:lpwstr>
  </property>
  <property fmtid="{D5CDD505-2E9C-101B-9397-08002B2CF9AE}" pid="3" name="MediaServiceImageTags">
    <vt:lpwstr/>
  </property>
  <property fmtid="{D5CDD505-2E9C-101B-9397-08002B2CF9AE}" pid="4" name="ArticulateGUID">
    <vt:lpwstr>72CA482A-0884-4A4B-A4C0-2DB48CE31692</vt:lpwstr>
  </property>
  <property fmtid="{D5CDD505-2E9C-101B-9397-08002B2CF9AE}" pid="5" name="ArticulatePath">
    <vt:lpwstr>https://manchestergrowthcouk.sharepoint.com/sites/corporateservices/HR/Shared Documents/HR Advice/Learning and OD Team/Templates/GC_Slide_Deck  -  Final</vt:lpwstr>
  </property>
  <property fmtid="{D5CDD505-2E9C-101B-9397-08002B2CF9AE}" pid="6" name="MSIP_Label_2656b772-261f-468c-b0a8-3000dd0c1d91_Enabled">
    <vt:lpwstr>true</vt:lpwstr>
  </property>
  <property fmtid="{D5CDD505-2E9C-101B-9397-08002B2CF9AE}" pid="7" name="MSIP_Label_2656b772-261f-468c-b0a8-3000dd0c1d91_SetDate">
    <vt:lpwstr>2023-09-20T11:14:11Z</vt:lpwstr>
  </property>
  <property fmtid="{D5CDD505-2E9C-101B-9397-08002B2CF9AE}" pid="8" name="MSIP_Label_2656b772-261f-468c-b0a8-3000dd0c1d91_Method">
    <vt:lpwstr>Privileged</vt:lpwstr>
  </property>
  <property fmtid="{D5CDD505-2E9C-101B-9397-08002B2CF9AE}" pid="9" name="MSIP_Label_2656b772-261f-468c-b0a8-3000dd0c1d91_Name">
    <vt:lpwstr>Internal Personal and Confidential</vt:lpwstr>
  </property>
  <property fmtid="{D5CDD505-2E9C-101B-9397-08002B2CF9AE}" pid="10" name="MSIP_Label_2656b772-261f-468c-b0a8-3000dd0c1d91_SiteId">
    <vt:lpwstr>08103169-4a6e-4778-9735-09cc96096d8f</vt:lpwstr>
  </property>
  <property fmtid="{D5CDD505-2E9C-101B-9397-08002B2CF9AE}" pid="11" name="MSIP_Label_2656b772-261f-468c-b0a8-3000dd0c1d91_ActionId">
    <vt:lpwstr>40b8b778-3dc1-4e41-b28f-763d199749a0</vt:lpwstr>
  </property>
  <property fmtid="{D5CDD505-2E9C-101B-9397-08002B2CF9AE}" pid="12" name="MSIP_Label_2656b772-261f-468c-b0a8-3000dd0c1d91_ContentBits">
    <vt:lpwstr>1</vt:lpwstr>
  </property>
  <property fmtid="{D5CDD505-2E9C-101B-9397-08002B2CF9AE}" pid="13" name="ClassificationContentMarkingHeaderLocations">
    <vt:lpwstr>Office Theme:5\Custom Design:8</vt:lpwstr>
  </property>
  <property fmtid="{D5CDD505-2E9C-101B-9397-08002B2CF9AE}" pid="14" name="ClassificationContentMarkingHeaderText">
    <vt:lpwstr>Classified: Internal Personal and Confidential</vt:lpwstr>
  </property>
</Properties>
</file>