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7"/>
  </p:notesMasterIdLst>
  <p:sldIdLst>
    <p:sldId id="256" r:id="rId6"/>
    <p:sldId id="258" r:id="rId7"/>
    <p:sldId id="259" r:id="rId8"/>
    <p:sldId id="324" r:id="rId9"/>
    <p:sldId id="260" r:id="rId10"/>
    <p:sldId id="325" r:id="rId11"/>
    <p:sldId id="284" r:id="rId12"/>
    <p:sldId id="263" r:id="rId13"/>
    <p:sldId id="264" r:id="rId14"/>
    <p:sldId id="265" r:id="rId15"/>
    <p:sldId id="262" r:id="rId16"/>
    <p:sldId id="266" r:id="rId17"/>
    <p:sldId id="267" r:id="rId18"/>
    <p:sldId id="268" r:id="rId19"/>
    <p:sldId id="271" r:id="rId20"/>
    <p:sldId id="272" r:id="rId21"/>
    <p:sldId id="273" r:id="rId22"/>
    <p:sldId id="274" r:id="rId23"/>
    <p:sldId id="275" r:id="rId24"/>
    <p:sldId id="276" r:id="rId25"/>
    <p:sldId id="261"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00"/>
    <a:srgbClr val="00A891"/>
    <a:srgbClr val="009BDE"/>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1585C-3258-4BED-9715-16BE8392F7E4}" v="40" dt="2023-10-20T11:37:35.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5351" autoAdjust="0"/>
  </p:normalViewPr>
  <p:slideViewPr>
    <p:cSldViewPr snapToGrid="0" snapToObjects="1">
      <p:cViewPr varScale="1">
        <p:scale>
          <a:sx n="83" d="100"/>
          <a:sy n="83" d="100"/>
        </p:scale>
        <p:origin x="12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en, Cheryl (Growth Company)" userId="8b7d2c5e-3d40-42a8-a403-9d86cdde683e" providerId="ADAL" clId="{3E51585C-3258-4BED-9715-16BE8392F7E4}"/>
    <pc:docChg chg="undo custSel addSld delSld modSld">
      <pc:chgData name="Madden, Cheryl (Growth Company)" userId="8b7d2c5e-3d40-42a8-a403-9d86cdde683e" providerId="ADAL" clId="{3E51585C-3258-4BED-9715-16BE8392F7E4}" dt="2023-10-20T11:43:43.387" v="400" actId="26606"/>
      <pc:docMkLst>
        <pc:docMk/>
      </pc:docMkLst>
      <pc:sldChg chg="modSp mod">
        <pc:chgData name="Madden, Cheryl (Growth Company)" userId="8b7d2c5e-3d40-42a8-a403-9d86cdde683e" providerId="ADAL" clId="{3E51585C-3258-4BED-9715-16BE8392F7E4}" dt="2023-10-20T11:14:06.024" v="10" actId="27636"/>
        <pc:sldMkLst>
          <pc:docMk/>
          <pc:sldMk cId="1040135290" sldId="256"/>
        </pc:sldMkLst>
        <pc:spChg chg="mod">
          <ac:chgData name="Madden, Cheryl (Growth Company)" userId="8b7d2c5e-3d40-42a8-a403-9d86cdde683e" providerId="ADAL" clId="{3E51585C-3258-4BED-9715-16BE8392F7E4}" dt="2023-10-20T11:14:06.024" v="10" actId="27636"/>
          <ac:spMkLst>
            <pc:docMk/>
            <pc:sldMk cId="1040135290" sldId="256"/>
            <ac:spMk id="2" creationId="{FC99470C-24F8-8CE1-D082-DD1FBCCE0AC6}"/>
          </ac:spMkLst>
        </pc:spChg>
      </pc:sldChg>
      <pc:sldChg chg="modSp mod">
        <pc:chgData name="Madden, Cheryl (Growth Company)" userId="8b7d2c5e-3d40-42a8-a403-9d86cdde683e" providerId="ADAL" clId="{3E51585C-3258-4BED-9715-16BE8392F7E4}" dt="2023-10-20T11:16:48.143" v="42" actId="5793"/>
        <pc:sldMkLst>
          <pc:docMk/>
          <pc:sldMk cId="4237812580" sldId="262"/>
        </pc:sldMkLst>
        <pc:spChg chg="mod">
          <ac:chgData name="Madden, Cheryl (Growth Company)" userId="8b7d2c5e-3d40-42a8-a403-9d86cdde683e" providerId="ADAL" clId="{3E51585C-3258-4BED-9715-16BE8392F7E4}" dt="2023-10-20T11:16:48.143" v="42" actId="5793"/>
          <ac:spMkLst>
            <pc:docMk/>
            <pc:sldMk cId="4237812580" sldId="262"/>
            <ac:spMk id="2" creationId="{3BE24A9B-2455-CECB-20B9-30AC33FEFDCA}"/>
          </ac:spMkLst>
        </pc:spChg>
      </pc:sldChg>
      <pc:sldChg chg="modSp mod">
        <pc:chgData name="Madden, Cheryl (Growth Company)" userId="8b7d2c5e-3d40-42a8-a403-9d86cdde683e" providerId="ADAL" clId="{3E51585C-3258-4BED-9715-16BE8392F7E4}" dt="2023-10-20T11:15:07.588" v="15" actId="20577"/>
        <pc:sldMkLst>
          <pc:docMk/>
          <pc:sldMk cId="3811499773" sldId="264"/>
        </pc:sldMkLst>
        <pc:spChg chg="mod">
          <ac:chgData name="Madden, Cheryl (Growth Company)" userId="8b7d2c5e-3d40-42a8-a403-9d86cdde683e" providerId="ADAL" clId="{3E51585C-3258-4BED-9715-16BE8392F7E4}" dt="2023-10-20T11:15:07.588" v="15" actId="20577"/>
          <ac:spMkLst>
            <pc:docMk/>
            <pc:sldMk cId="3811499773" sldId="264"/>
            <ac:spMk id="3" creationId="{9343E5F2-A55F-73F8-65EE-CAB30DD36389}"/>
          </ac:spMkLst>
        </pc:spChg>
      </pc:sldChg>
      <pc:sldChg chg="modSp mod">
        <pc:chgData name="Madden, Cheryl (Growth Company)" userId="8b7d2c5e-3d40-42a8-a403-9d86cdde683e" providerId="ADAL" clId="{3E51585C-3258-4BED-9715-16BE8392F7E4}" dt="2023-10-20T11:16:17.299" v="20" actId="33524"/>
        <pc:sldMkLst>
          <pc:docMk/>
          <pc:sldMk cId="72514814" sldId="265"/>
        </pc:sldMkLst>
        <pc:spChg chg="mod">
          <ac:chgData name="Madden, Cheryl (Growth Company)" userId="8b7d2c5e-3d40-42a8-a403-9d86cdde683e" providerId="ADAL" clId="{3E51585C-3258-4BED-9715-16BE8392F7E4}" dt="2023-10-20T11:16:17.299" v="20" actId="33524"/>
          <ac:spMkLst>
            <pc:docMk/>
            <pc:sldMk cId="72514814" sldId="265"/>
            <ac:spMk id="3" creationId="{5F8E88BC-40B6-AB87-420D-EC8CF9CE7D3A}"/>
          </ac:spMkLst>
        </pc:spChg>
      </pc:sldChg>
      <pc:sldChg chg="modSp mod">
        <pc:chgData name="Madden, Cheryl (Growth Company)" userId="8b7d2c5e-3d40-42a8-a403-9d86cdde683e" providerId="ADAL" clId="{3E51585C-3258-4BED-9715-16BE8392F7E4}" dt="2023-10-20T11:18:16.754" v="101" actId="12"/>
        <pc:sldMkLst>
          <pc:docMk/>
          <pc:sldMk cId="3613173883" sldId="266"/>
        </pc:sldMkLst>
        <pc:spChg chg="mod">
          <ac:chgData name="Madden, Cheryl (Growth Company)" userId="8b7d2c5e-3d40-42a8-a403-9d86cdde683e" providerId="ADAL" clId="{3E51585C-3258-4BED-9715-16BE8392F7E4}" dt="2023-10-20T11:18:11.584" v="100" actId="20577"/>
          <ac:spMkLst>
            <pc:docMk/>
            <pc:sldMk cId="3613173883" sldId="266"/>
            <ac:spMk id="2" creationId="{7E79C191-C18F-7898-E840-7C67734138C5}"/>
          </ac:spMkLst>
        </pc:spChg>
        <pc:spChg chg="mod">
          <ac:chgData name="Madden, Cheryl (Growth Company)" userId="8b7d2c5e-3d40-42a8-a403-9d86cdde683e" providerId="ADAL" clId="{3E51585C-3258-4BED-9715-16BE8392F7E4}" dt="2023-10-20T11:18:16.754" v="101" actId="12"/>
          <ac:spMkLst>
            <pc:docMk/>
            <pc:sldMk cId="3613173883" sldId="266"/>
            <ac:spMk id="3" creationId="{695EC1C1-9E0E-C218-1174-DC337833ADC5}"/>
          </ac:spMkLst>
        </pc:spChg>
      </pc:sldChg>
      <pc:sldChg chg="modSp mod">
        <pc:chgData name="Madden, Cheryl (Growth Company)" userId="8b7d2c5e-3d40-42a8-a403-9d86cdde683e" providerId="ADAL" clId="{3E51585C-3258-4BED-9715-16BE8392F7E4}" dt="2023-10-20T11:19:11.409" v="134" actId="20577"/>
        <pc:sldMkLst>
          <pc:docMk/>
          <pc:sldMk cId="604014891" sldId="267"/>
        </pc:sldMkLst>
        <pc:spChg chg="mod">
          <ac:chgData name="Madden, Cheryl (Growth Company)" userId="8b7d2c5e-3d40-42a8-a403-9d86cdde683e" providerId="ADAL" clId="{3E51585C-3258-4BED-9715-16BE8392F7E4}" dt="2023-10-20T11:19:11.409" v="134" actId="20577"/>
          <ac:spMkLst>
            <pc:docMk/>
            <pc:sldMk cId="604014891" sldId="267"/>
            <ac:spMk id="3" creationId="{615C7D90-521E-0506-04CA-6974082A1CA8}"/>
          </ac:spMkLst>
        </pc:spChg>
      </pc:sldChg>
      <pc:sldChg chg="modSp">
        <pc:chgData name="Madden, Cheryl (Growth Company)" userId="8b7d2c5e-3d40-42a8-a403-9d86cdde683e" providerId="ADAL" clId="{3E51585C-3258-4BED-9715-16BE8392F7E4}" dt="2023-10-20T11:37:35.394" v="208" actId="20577"/>
        <pc:sldMkLst>
          <pc:docMk/>
          <pc:sldMk cId="3707000049" sldId="268"/>
        </pc:sldMkLst>
        <pc:graphicFrameChg chg="mod">
          <ac:chgData name="Madden, Cheryl (Growth Company)" userId="8b7d2c5e-3d40-42a8-a403-9d86cdde683e" providerId="ADAL" clId="{3E51585C-3258-4BED-9715-16BE8392F7E4}" dt="2023-10-20T11:37:35.394" v="208" actId="20577"/>
          <ac:graphicFrameMkLst>
            <pc:docMk/>
            <pc:sldMk cId="3707000049" sldId="268"/>
            <ac:graphicFrameMk id="5" creationId="{E7DD4868-34AE-AB30-271C-EA5BC938FD52}"/>
          </ac:graphicFrameMkLst>
        </pc:graphicFrameChg>
      </pc:sldChg>
      <pc:sldChg chg="del">
        <pc:chgData name="Madden, Cheryl (Growth Company)" userId="8b7d2c5e-3d40-42a8-a403-9d86cdde683e" providerId="ADAL" clId="{3E51585C-3258-4BED-9715-16BE8392F7E4}" dt="2023-10-20T11:37:53.545" v="210" actId="47"/>
        <pc:sldMkLst>
          <pc:docMk/>
          <pc:sldMk cId="3012447120" sldId="269"/>
        </pc:sldMkLst>
      </pc:sldChg>
      <pc:sldChg chg="del">
        <pc:chgData name="Madden, Cheryl (Growth Company)" userId="8b7d2c5e-3d40-42a8-a403-9d86cdde683e" providerId="ADAL" clId="{3E51585C-3258-4BED-9715-16BE8392F7E4}" dt="2023-10-20T11:37:57.410" v="211" actId="47"/>
        <pc:sldMkLst>
          <pc:docMk/>
          <pc:sldMk cId="3161236164" sldId="270"/>
        </pc:sldMkLst>
      </pc:sldChg>
      <pc:sldChg chg="modSp mod">
        <pc:chgData name="Madden, Cheryl (Growth Company)" userId="8b7d2c5e-3d40-42a8-a403-9d86cdde683e" providerId="ADAL" clId="{3E51585C-3258-4BED-9715-16BE8392F7E4}" dt="2023-10-20T11:40:23.262" v="272" actId="20577"/>
        <pc:sldMkLst>
          <pc:docMk/>
          <pc:sldMk cId="3456572349" sldId="272"/>
        </pc:sldMkLst>
        <pc:spChg chg="mod">
          <ac:chgData name="Madden, Cheryl (Growth Company)" userId="8b7d2c5e-3d40-42a8-a403-9d86cdde683e" providerId="ADAL" clId="{3E51585C-3258-4BED-9715-16BE8392F7E4}" dt="2023-10-20T11:40:23.262" v="272" actId="20577"/>
          <ac:spMkLst>
            <pc:docMk/>
            <pc:sldMk cId="3456572349" sldId="272"/>
            <ac:spMk id="3" creationId="{1FD522BC-79BF-BCB9-A3F1-E47B67EDBF77}"/>
          </ac:spMkLst>
        </pc:spChg>
      </pc:sldChg>
      <pc:sldChg chg="modSp mod modNotesTx">
        <pc:chgData name="Madden, Cheryl (Growth Company)" userId="8b7d2c5e-3d40-42a8-a403-9d86cdde683e" providerId="ADAL" clId="{3E51585C-3258-4BED-9715-16BE8392F7E4}" dt="2023-10-20T11:42:36.292" v="350" actId="20577"/>
        <pc:sldMkLst>
          <pc:docMk/>
          <pc:sldMk cId="409719450" sldId="275"/>
        </pc:sldMkLst>
        <pc:spChg chg="mod">
          <ac:chgData name="Madden, Cheryl (Growth Company)" userId="8b7d2c5e-3d40-42a8-a403-9d86cdde683e" providerId="ADAL" clId="{3E51585C-3258-4BED-9715-16BE8392F7E4}" dt="2023-10-20T11:42:36.292" v="350" actId="20577"/>
          <ac:spMkLst>
            <pc:docMk/>
            <pc:sldMk cId="409719450" sldId="275"/>
            <ac:spMk id="3" creationId="{6F57A3C1-F659-6EDA-9062-5C4074892FD1}"/>
          </ac:spMkLst>
        </pc:spChg>
      </pc:sldChg>
      <pc:sldChg chg="addSp delSp modSp mod modNotesTx">
        <pc:chgData name="Madden, Cheryl (Growth Company)" userId="8b7d2c5e-3d40-42a8-a403-9d86cdde683e" providerId="ADAL" clId="{3E51585C-3258-4BED-9715-16BE8392F7E4}" dt="2023-10-20T11:43:43.387" v="400" actId="26606"/>
        <pc:sldMkLst>
          <pc:docMk/>
          <pc:sldMk cId="1802265045" sldId="276"/>
        </pc:sldMkLst>
        <pc:spChg chg="mod">
          <ac:chgData name="Madden, Cheryl (Growth Company)" userId="8b7d2c5e-3d40-42a8-a403-9d86cdde683e" providerId="ADAL" clId="{3E51585C-3258-4BED-9715-16BE8392F7E4}" dt="2023-10-20T11:43:43.387" v="400" actId="26606"/>
          <ac:spMkLst>
            <pc:docMk/>
            <pc:sldMk cId="1802265045" sldId="276"/>
            <ac:spMk id="2" creationId="{17B72DFF-C48D-DE2E-BEBA-5EC9481ED675}"/>
          </ac:spMkLst>
        </pc:spChg>
        <pc:spChg chg="mod">
          <ac:chgData name="Madden, Cheryl (Growth Company)" userId="8b7d2c5e-3d40-42a8-a403-9d86cdde683e" providerId="ADAL" clId="{3E51585C-3258-4BED-9715-16BE8392F7E4}" dt="2023-10-20T11:43:43.387" v="400" actId="26606"/>
          <ac:spMkLst>
            <pc:docMk/>
            <pc:sldMk cId="1802265045" sldId="276"/>
            <ac:spMk id="3" creationId="{48781DEB-5ACD-235C-06FD-5CC0346943D6}"/>
          </ac:spMkLst>
        </pc:spChg>
        <pc:picChg chg="add">
          <ac:chgData name="Madden, Cheryl (Growth Company)" userId="8b7d2c5e-3d40-42a8-a403-9d86cdde683e" providerId="ADAL" clId="{3E51585C-3258-4BED-9715-16BE8392F7E4}" dt="2023-10-20T11:43:43.387" v="400" actId="26606"/>
          <ac:picMkLst>
            <pc:docMk/>
            <pc:sldMk cId="1802265045" sldId="276"/>
            <ac:picMk id="15" creationId="{11DA18F7-B00B-A16B-48DA-E4D41BB34682}"/>
          </ac:picMkLst>
        </pc:picChg>
        <pc:cxnChg chg="del">
          <ac:chgData name="Madden, Cheryl (Growth Company)" userId="8b7d2c5e-3d40-42a8-a403-9d86cdde683e" providerId="ADAL" clId="{3E51585C-3258-4BED-9715-16BE8392F7E4}" dt="2023-10-20T11:43:43.387" v="400" actId="26606"/>
          <ac:cxnSpMkLst>
            <pc:docMk/>
            <pc:sldMk cId="1802265045" sldId="276"/>
            <ac:cxnSpMk id="13" creationId="{D2C4353C-C927-1758-0BEF-21E9E0D81614}"/>
          </ac:cxnSpMkLst>
        </pc:cxnChg>
        <pc:cxnChg chg="add">
          <ac:chgData name="Madden, Cheryl (Growth Company)" userId="8b7d2c5e-3d40-42a8-a403-9d86cdde683e" providerId="ADAL" clId="{3E51585C-3258-4BED-9715-16BE8392F7E4}" dt="2023-10-20T11:43:43.387" v="400" actId="26606"/>
          <ac:cxnSpMkLst>
            <pc:docMk/>
            <pc:sldMk cId="1802265045" sldId="276"/>
            <ac:cxnSpMk id="19" creationId="{1503BFE4-729B-D9D0-C17B-501E6AF1127A}"/>
          </ac:cxnSpMkLst>
        </pc:cxnChg>
      </pc:sldChg>
      <pc:sldChg chg="new del">
        <pc:chgData name="Madden, Cheryl (Growth Company)" userId="8b7d2c5e-3d40-42a8-a403-9d86cdde683e" providerId="ADAL" clId="{3E51585C-3258-4BED-9715-16BE8392F7E4}" dt="2023-10-20T11:19:44.923" v="148" actId="47"/>
        <pc:sldMkLst>
          <pc:docMk/>
          <pc:sldMk cId="1868588699" sldId="326"/>
        </pc:sldMkLst>
      </pc:sldChg>
      <pc:sldChg chg="delSp modSp del mod">
        <pc:chgData name="Madden, Cheryl (Growth Company)" userId="8b7d2c5e-3d40-42a8-a403-9d86cdde683e" providerId="ADAL" clId="{3E51585C-3258-4BED-9715-16BE8392F7E4}" dt="2023-10-20T11:37:40.301" v="209" actId="47"/>
        <pc:sldMkLst>
          <pc:docMk/>
          <pc:sldMk cId="64945003" sldId="327"/>
        </pc:sldMkLst>
        <pc:spChg chg="del">
          <ac:chgData name="Madden, Cheryl (Growth Company)" userId="8b7d2c5e-3d40-42a8-a403-9d86cdde683e" providerId="ADAL" clId="{3E51585C-3258-4BED-9715-16BE8392F7E4}" dt="2023-10-20T11:19:50.210" v="149" actId="478"/>
          <ac:spMkLst>
            <pc:docMk/>
            <pc:sldMk cId="64945003" sldId="327"/>
            <ac:spMk id="2" creationId="{B48CEB23-73DC-4B78-8EB8-4072C8F8A3C0}"/>
          </ac:spMkLst>
        </pc:spChg>
        <pc:spChg chg="mod">
          <ac:chgData name="Madden, Cheryl (Growth Company)" userId="8b7d2c5e-3d40-42a8-a403-9d86cdde683e" providerId="ADAL" clId="{3E51585C-3258-4BED-9715-16BE8392F7E4}" dt="2023-10-20T11:20:42.107" v="184" actId="21"/>
          <ac:spMkLst>
            <pc:docMk/>
            <pc:sldMk cId="64945003" sldId="327"/>
            <ac:spMk id="5" creationId="{00000000-0000-0000-0000-000000000000}"/>
          </ac:spMkLst>
        </pc:spChg>
        <pc:spChg chg="mod">
          <ac:chgData name="Madden, Cheryl (Growth Company)" userId="8b7d2c5e-3d40-42a8-a403-9d86cdde683e" providerId="ADAL" clId="{3E51585C-3258-4BED-9715-16BE8392F7E4}" dt="2023-10-20T11:20:12.687" v="182" actId="207"/>
          <ac:spMkLst>
            <pc:docMk/>
            <pc:sldMk cId="64945003" sldId="327"/>
            <ac:spMk id="11" creationId="{00000000-0000-0000-0000-000000000000}"/>
          </ac:spMkLst>
        </pc:spChg>
        <pc:picChg chg="del">
          <ac:chgData name="Madden, Cheryl (Growth Company)" userId="8b7d2c5e-3d40-42a8-a403-9d86cdde683e" providerId="ADAL" clId="{3E51585C-3258-4BED-9715-16BE8392F7E4}" dt="2023-10-20T11:19:56.149" v="151" actId="478"/>
          <ac:picMkLst>
            <pc:docMk/>
            <pc:sldMk cId="64945003" sldId="327"/>
            <ac:picMk id="6" creationId="{00000000-0000-0000-0000-000000000000}"/>
          </ac:picMkLst>
        </pc:picChg>
        <pc:picChg chg="del">
          <ac:chgData name="Madden, Cheryl (Growth Company)" userId="8b7d2c5e-3d40-42a8-a403-9d86cdde683e" providerId="ADAL" clId="{3E51585C-3258-4BED-9715-16BE8392F7E4}" dt="2023-10-20T11:19:51.231" v="150" actId="478"/>
          <ac:picMkLst>
            <pc:docMk/>
            <pc:sldMk cId="64945003" sldId="327"/>
            <ac:picMk id="7"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29E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ind Meridian" panose="020B0503030507020204" pitchFamily="34" charset="0"/>
                    <a:ea typeface="+mn-ea"/>
                    <a:cs typeface="Mind Meridian" panose="020B0503030507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Other</c:v>
                </c:pt>
                <c:pt idx="1">
                  <c:v>No effect</c:v>
                </c:pt>
                <c:pt idx="2">
                  <c:v>Causes relying on colleagues</c:v>
                </c:pt>
                <c:pt idx="3">
                  <c:v>Causes conflict</c:v>
                </c:pt>
                <c:pt idx="4">
                  <c:v>Causes difficulty learning </c:v>
                </c:pt>
                <c:pt idx="5">
                  <c:v>Affects patience</c:v>
                </c:pt>
                <c:pt idx="6">
                  <c:v>Affects standard of work </c:v>
                </c:pt>
                <c:pt idx="7">
                  <c:v>Affects decision making</c:v>
                </c:pt>
                <c:pt idx="8">
                  <c:v>Causes unhealthy habits </c:v>
                </c:pt>
                <c:pt idx="9">
                  <c:v>Affects juggling tasks</c:v>
                </c:pt>
                <c:pt idx="10">
                  <c:v>Affects completing tasks</c:v>
                </c:pt>
                <c:pt idx="11">
                  <c:v>Causes putting off tasks</c:v>
                </c:pt>
                <c:pt idx="12">
                  <c:v>Affects concentration</c:v>
                </c:pt>
              </c:strCache>
            </c:strRef>
          </c:cat>
          <c:val>
            <c:numRef>
              <c:f>Sheet1!$B$2:$B$14</c:f>
              <c:numCache>
                <c:formatCode>0%</c:formatCode>
                <c:ptCount val="13"/>
                <c:pt idx="0">
                  <c:v>0.04</c:v>
                </c:pt>
                <c:pt idx="1">
                  <c:v>0.05</c:v>
                </c:pt>
                <c:pt idx="2">
                  <c:v>0.09</c:v>
                </c:pt>
                <c:pt idx="3">
                  <c:v>0.14000000000000001</c:v>
                </c:pt>
                <c:pt idx="4">
                  <c:v>0.35</c:v>
                </c:pt>
                <c:pt idx="5">
                  <c:v>0.37</c:v>
                </c:pt>
                <c:pt idx="6">
                  <c:v>0.38</c:v>
                </c:pt>
                <c:pt idx="7">
                  <c:v>0.4</c:v>
                </c:pt>
                <c:pt idx="8">
                  <c:v>0.47</c:v>
                </c:pt>
                <c:pt idx="9">
                  <c:v>0.51</c:v>
                </c:pt>
                <c:pt idx="10">
                  <c:v>0.51</c:v>
                </c:pt>
                <c:pt idx="11">
                  <c:v>0.52</c:v>
                </c:pt>
                <c:pt idx="12">
                  <c:v>0.74</c:v>
                </c:pt>
              </c:numCache>
            </c:numRef>
          </c:val>
          <c:extLst>
            <c:ext xmlns:c16="http://schemas.microsoft.com/office/drawing/2014/chart" uri="{C3380CC4-5D6E-409C-BE32-E72D297353CC}">
              <c16:uniqueId val="{00000000-F83C-4BCB-9838-98CDA932976E}"/>
            </c:ext>
          </c:extLst>
        </c:ser>
        <c:dLbls>
          <c:showLegendKey val="0"/>
          <c:showVal val="0"/>
          <c:showCatName val="0"/>
          <c:showSerName val="0"/>
          <c:showPercent val="0"/>
          <c:showBubbleSize val="0"/>
        </c:dLbls>
        <c:gapWidth val="182"/>
        <c:axId val="260111616"/>
        <c:axId val="260113184"/>
      </c:barChart>
      <c:catAx>
        <c:axId val="260111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113184"/>
        <c:crosses val="autoZero"/>
        <c:auto val="1"/>
        <c:lblAlgn val="ctr"/>
        <c:lblOffset val="100"/>
        <c:noMultiLvlLbl val="0"/>
      </c:catAx>
      <c:valAx>
        <c:axId val="260113184"/>
        <c:scaling>
          <c:orientation val="minMax"/>
        </c:scaling>
        <c:delete val="1"/>
        <c:axPos val="b"/>
        <c:numFmt formatCode="0%" sourceLinked="1"/>
        <c:majorTickMark val="none"/>
        <c:minorTickMark val="none"/>
        <c:tickLblPos val="nextTo"/>
        <c:crossAx val="260111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hyperlink" Target="https://ourworkingway.growthco.uk/people-and-engagement/health-and-wellbeing/menopause-support-and-guidance/" TargetMode="Externa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diagrams/_rels/data2.xml.rels><?xml version="1.0" encoding="UTF-8" standalone="yes"?>
<Relationships xmlns="http://schemas.openxmlformats.org/package/2006/relationships"><Relationship Id="rId1" Type="http://schemas.openxmlformats.org/officeDocument/2006/relationships/hyperlink" Target="https://manchestergrowthcouk.sharepoint.com/:w:/r/sites/GSHPT/_layouts/15/Doc.aspx?sourcedoc=%7B8BF0CF07-1B4C-468E-B621-AA7FB8ABD2FE%7D&amp;file=Mental%20Health%20and%20Wellbeing%20Policy.docx&amp;action=default&amp;mobileredirect=true"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hyperlink" Target="https://ourworkingway.growthco.uk/people-and-engagement/health-and-wellbeing/menopause-support-and-guidance/"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manchestergrowthcouk.sharepoint.com/:w:/r/sites/GSHPT/_layouts/15/Doc.aspx?sourcedoc=%7B8BF0CF07-1B4C-468E-B621-AA7FB8ABD2FE%7D&amp;file=Mental%20Health%20and%20Wellbeing%20Policy.docx&amp;action=default&amp;mobileredirect=tru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05A1A-4E1E-445C-A124-64E42703BB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E904B4F-CC3D-4041-8B09-8A7804A5B7F2}">
      <dgm:prSet/>
      <dgm:spPr/>
      <dgm:t>
        <a:bodyPr/>
        <a:lstStyle/>
        <a:p>
          <a:pPr>
            <a:lnSpc>
              <a:spcPct val="100000"/>
            </a:lnSpc>
          </a:pPr>
          <a:r>
            <a:rPr lang="en-GB" dirty="0"/>
            <a:t>The Wellness Action Plan (WAP) has been developed as a preventative tool to help promote good mental health and wellbeing. </a:t>
          </a:r>
          <a:endParaRPr lang="en-US" dirty="0"/>
        </a:p>
      </dgm:t>
    </dgm:pt>
    <dgm:pt modelId="{6C093254-9F9B-4DDD-9F1B-1FDDA3DD0996}" type="parTrans" cxnId="{4A080346-5E5B-4299-BEEE-C592F9222574}">
      <dgm:prSet/>
      <dgm:spPr/>
      <dgm:t>
        <a:bodyPr/>
        <a:lstStyle/>
        <a:p>
          <a:endParaRPr lang="en-US"/>
        </a:p>
      </dgm:t>
    </dgm:pt>
    <dgm:pt modelId="{CB7E9E7C-A777-45E4-A405-D13FA566CBD9}" type="sibTrans" cxnId="{4A080346-5E5B-4299-BEEE-C592F9222574}">
      <dgm:prSet/>
      <dgm:spPr/>
      <dgm:t>
        <a:bodyPr/>
        <a:lstStyle/>
        <a:p>
          <a:endParaRPr lang="en-US"/>
        </a:p>
      </dgm:t>
    </dgm:pt>
    <dgm:pt modelId="{65A618E2-7B2C-4DD3-B4BE-D04AE77314BE}">
      <dgm:prSet/>
      <dgm:spPr/>
      <dgm:t>
        <a:bodyPr/>
        <a:lstStyle/>
        <a:p>
          <a:pPr>
            <a:lnSpc>
              <a:spcPct val="100000"/>
            </a:lnSpc>
          </a:pPr>
          <a:r>
            <a:rPr lang="en-GB"/>
            <a:t>We are trying to shift towards a more proactive and positive approach to wellbeing and believe that this tool can help support our people to promote good mental health.</a:t>
          </a:r>
          <a:endParaRPr lang="en-US"/>
        </a:p>
      </dgm:t>
    </dgm:pt>
    <dgm:pt modelId="{1A9CC250-C644-4881-8573-21B72EEA6DDC}" type="parTrans" cxnId="{B5FB1A6F-2BDE-4225-BDFD-70F28124F400}">
      <dgm:prSet/>
      <dgm:spPr/>
      <dgm:t>
        <a:bodyPr/>
        <a:lstStyle/>
        <a:p>
          <a:endParaRPr lang="en-US"/>
        </a:p>
      </dgm:t>
    </dgm:pt>
    <dgm:pt modelId="{8177071D-262E-4FF6-A92A-17BF45158D00}" type="sibTrans" cxnId="{B5FB1A6F-2BDE-4225-BDFD-70F28124F400}">
      <dgm:prSet/>
      <dgm:spPr/>
      <dgm:t>
        <a:bodyPr/>
        <a:lstStyle/>
        <a:p>
          <a:endParaRPr lang="en-US"/>
        </a:p>
      </dgm:t>
    </dgm:pt>
    <dgm:pt modelId="{D37423FE-710A-4E3B-8BFA-712913581E52}">
      <dgm:prSet/>
      <dgm:spPr/>
      <dgm:t>
        <a:bodyPr/>
        <a:lstStyle/>
        <a:p>
          <a:pPr>
            <a:lnSpc>
              <a:spcPct val="100000"/>
            </a:lnSpc>
          </a:pPr>
          <a:r>
            <a:rPr lang="en-GB"/>
            <a:t>The WAP is not legally binding but is intended as an agreement between a manager and a colleague to promote wellbeing or address any existing mental health needs, including any adjustments they may wish to discuss.</a:t>
          </a:r>
          <a:endParaRPr lang="en-US"/>
        </a:p>
      </dgm:t>
    </dgm:pt>
    <dgm:pt modelId="{63A78512-9911-45CF-9A7C-291CA915D710}" type="parTrans" cxnId="{C8647C4E-4E0D-488B-9E10-7E4C8E1488A4}">
      <dgm:prSet/>
      <dgm:spPr/>
      <dgm:t>
        <a:bodyPr/>
        <a:lstStyle/>
        <a:p>
          <a:endParaRPr lang="en-US"/>
        </a:p>
      </dgm:t>
    </dgm:pt>
    <dgm:pt modelId="{8C315935-277A-4607-BE34-39B1ED5A4D2F}" type="sibTrans" cxnId="{C8647C4E-4E0D-488B-9E10-7E4C8E1488A4}">
      <dgm:prSet/>
      <dgm:spPr/>
      <dgm:t>
        <a:bodyPr/>
        <a:lstStyle/>
        <a:p>
          <a:endParaRPr lang="en-US"/>
        </a:p>
      </dgm:t>
    </dgm:pt>
    <dgm:pt modelId="{F368D153-0F66-402E-AAA7-3B4F159945BC}">
      <dgm:prSet/>
      <dgm:spPr/>
      <dgm:t>
        <a:bodyPr/>
        <a:lstStyle/>
        <a:p>
          <a:pPr>
            <a:lnSpc>
              <a:spcPct val="100000"/>
            </a:lnSpc>
          </a:pPr>
          <a:r>
            <a:rPr lang="en-GB" dirty="0"/>
            <a:t>This tool as part of our ongoing commitment to the </a:t>
          </a:r>
          <a:r>
            <a:rPr lang="en-GB" dirty="0">
              <a:hlinkClick xmlns:r="http://schemas.openxmlformats.org/officeDocument/2006/relationships" r:id="rId1"/>
            </a:rPr>
            <a:t>Mental Health at Work Standard </a:t>
          </a:r>
          <a:r>
            <a:rPr lang="en-GB" dirty="0"/>
            <a:t>(see next slide).</a:t>
          </a:r>
          <a:endParaRPr lang="en-US" dirty="0"/>
        </a:p>
      </dgm:t>
    </dgm:pt>
    <dgm:pt modelId="{4D3C3695-21F7-49EC-B6BD-1C71C0C42E27}" type="parTrans" cxnId="{3F07B7E1-4E71-4D63-B0D2-FAE5A1145028}">
      <dgm:prSet/>
      <dgm:spPr/>
      <dgm:t>
        <a:bodyPr/>
        <a:lstStyle/>
        <a:p>
          <a:endParaRPr lang="en-US"/>
        </a:p>
      </dgm:t>
    </dgm:pt>
    <dgm:pt modelId="{CDE4AACD-764D-4565-BA3C-68E271190E21}" type="sibTrans" cxnId="{3F07B7E1-4E71-4D63-B0D2-FAE5A1145028}">
      <dgm:prSet/>
      <dgm:spPr/>
      <dgm:t>
        <a:bodyPr/>
        <a:lstStyle/>
        <a:p>
          <a:endParaRPr lang="en-US"/>
        </a:p>
      </dgm:t>
    </dgm:pt>
    <dgm:pt modelId="{C4A5B2E9-C34C-4C91-989E-E60E57309C41}" type="pres">
      <dgm:prSet presAssocID="{56505A1A-4E1E-445C-A124-64E42703BB12}" presName="root" presStyleCnt="0">
        <dgm:presLayoutVars>
          <dgm:dir/>
          <dgm:resizeHandles val="exact"/>
        </dgm:presLayoutVars>
      </dgm:prSet>
      <dgm:spPr/>
    </dgm:pt>
    <dgm:pt modelId="{4B5490C7-14EE-4C44-AD8A-DF40C5A12BC4}" type="pres">
      <dgm:prSet presAssocID="{9E904B4F-CC3D-4041-8B09-8A7804A5B7F2}" presName="compNode" presStyleCnt="0"/>
      <dgm:spPr/>
    </dgm:pt>
    <dgm:pt modelId="{CFABC2DF-8A6F-4176-9C33-6C952DF19896}" type="pres">
      <dgm:prSet presAssocID="{9E904B4F-CC3D-4041-8B09-8A7804A5B7F2}" presName="bgRect" presStyleLbl="bgShp" presStyleIdx="0" presStyleCnt="4"/>
      <dgm:spPr/>
    </dgm:pt>
    <dgm:pt modelId="{E8F8701F-989B-428B-B11D-E4B78B1B8042}" type="pres">
      <dgm:prSet presAssocID="{9E904B4F-CC3D-4041-8B09-8A7804A5B7F2}"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edical"/>
        </a:ext>
      </dgm:extLst>
    </dgm:pt>
    <dgm:pt modelId="{C10D4414-B0F7-4979-ADB6-11C299490411}" type="pres">
      <dgm:prSet presAssocID="{9E904B4F-CC3D-4041-8B09-8A7804A5B7F2}" presName="spaceRect" presStyleCnt="0"/>
      <dgm:spPr/>
    </dgm:pt>
    <dgm:pt modelId="{5C0B7925-5886-487E-8CFE-7E83B1057957}" type="pres">
      <dgm:prSet presAssocID="{9E904B4F-CC3D-4041-8B09-8A7804A5B7F2}" presName="parTx" presStyleLbl="revTx" presStyleIdx="0" presStyleCnt="4">
        <dgm:presLayoutVars>
          <dgm:chMax val="0"/>
          <dgm:chPref val="0"/>
        </dgm:presLayoutVars>
      </dgm:prSet>
      <dgm:spPr/>
    </dgm:pt>
    <dgm:pt modelId="{B3E8C2B2-7A12-472D-9DA5-DCCE7BD465E3}" type="pres">
      <dgm:prSet presAssocID="{CB7E9E7C-A777-45E4-A405-D13FA566CBD9}" presName="sibTrans" presStyleCnt="0"/>
      <dgm:spPr/>
    </dgm:pt>
    <dgm:pt modelId="{C26BA9A9-23CB-43D7-A9ED-AE1D1A0A906A}" type="pres">
      <dgm:prSet presAssocID="{65A618E2-7B2C-4DD3-B4BE-D04AE77314BE}" presName="compNode" presStyleCnt="0"/>
      <dgm:spPr/>
    </dgm:pt>
    <dgm:pt modelId="{E3CDBA32-B146-4088-9DED-4BB415C8A044}" type="pres">
      <dgm:prSet presAssocID="{65A618E2-7B2C-4DD3-B4BE-D04AE77314BE}" presName="bgRect" presStyleLbl="bgShp" presStyleIdx="1" presStyleCnt="4"/>
      <dgm:spPr/>
    </dgm:pt>
    <dgm:pt modelId="{039C8817-3864-4184-9994-033DB1EEA08C}" type="pres">
      <dgm:prSet presAssocID="{65A618E2-7B2C-4DD3-B4BE-D04AE77314B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Connections"/>
        </a:ext>
      </dgm:extLst>
    </dgm:pt>
    <dgm:pt modelId="{FD42AFEF-6867-40D5-9BCC-06E37F648C99}" type="pres">
      <dgm:prSet presAssocID="{65A618E2-7B2C-4DD3-B4BE-D04AE77314BE}" presName="spaceRect" presStyleCnt="0"/>
      <dgm:spPr/>
    </dgm:pt>
    <dgm:pt modelId="{93475296-4396-4628-BAEB-F723B9C34565}" type="pres">
      <dgm:prSet presAssocID="{65A618E2-7B2C-4DD3-B4BE-D04AE77314BE}" presName="parTx" presStyleLbl="revTx" presStyleIdx="1" presStyleCnt="4">
        <dgm:presLayoutVars>
          <dgm:chMax val="0"/>
          <dgm:chPref val="0"/>
        </dgm:presLayoutVars>
      </dgm:prSet>
      <dgm:spPr/>
    </dgm:pt>
    <dgm:pt modelId="{C19FBEF2-28B2-4AFC-B3F0-EA47066CD0E0}" type="pres">
      <dgm:prSet presAssocID="{8177071D-262E-4FF6-A92A-17BF45158D00}" presName="sibTrans" presStyleCnt="0"/>
      <dgm:spPr/>
    </dgm:pt>
    <dgm:pt modelId="{17293269-884A-4D92-9932-79AD21B6C4D3}" type="pres">
      <dgm:prSet presAssocID="{D37423FE-710A-4E3B-8BFA-712913581E52}" presName="compNode" presStyleCnt="0"/>
      <dgm:spPr/>
    </dgm:pt>
    <dgm:pt modelId="{31D3AFA5-A7B7-4D3F-B319-D092680A74A1}" type="pres">
      <dgm:prSet presAssocID="{D37423FE-710A-4E3B-8BFA-712913581E52}" presName="bgRect" presStyleLbl="bgShp" presStyleIdx="2" presStyleCnt="4"/>
      <dgm:spPr/>
    </dgm:pt>
    <dgm:pt modelId="{2903925F-6497-4CB9-A577-C995A9C1D179}" type="pres">
      <dgm:prSet presAssocID="{D37423FE-710A-4E3B-8BFA-712913581E5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Doctor"/>
        </a:ext>
      </dgm:extLst>
    </dgm:pt>
    <dgm:pt modelId="{F56807E0-3C43-436F-A98C-118851752478}" type="pres">
      <dgm:prSet presAssocID="{D37423FE-710A-4E3B-8BFA-712913581E52}" presName="spaceRect" presStyleCnt="0"/>
      <dgm:spPr/>
    </dgm:pt>
    <dgm:pt modelId="{FA4B6EA2-CB83-4A79-A80D-F9C9BEB6B808}" type="pres">
      <dgm:prSet presAssocID="{D37423FE-710A-4E3B-8BFA-712913581E52}" presName="parTx" presStyleLbl="revTx" presStyleIdx="2" presStyleCnt="4">
        <dgm:presLayoutVars>
          <dgm:chMax val="0"/>
          <dgm:chPref val="0"/>
        </dgm:presLayoutVars>
      </dgm:prSet>
      <dgm:spPr/>
    </dgm:pt>
    <dgm:pt modelId="{9DBDA957-0E67-4B90-942B-82AA00A76EF8}" type="pres">
      <dgm:prSet presAssocID="{8C315935-277A-4607-BE34-39B1ED5A4D2F}" presName="sibTrans" presStyleCnt="0"/>
      <dgm:spPr/>
    </dgm:pt>
    <dgm:pt modelId="{62466A6A-4C33-4867-94F9-2DA5D9C36046}" type="pres">
      <dgm:prSet presAssocID="{F368D153-0F66-402E-AAA7-3B4F159945BC}" presName="compNode" presStyleCnt="0"/>
      <dgm:spPr/>
    </dgm:pt>
    <dgm:pt modelId="{79228A0A-5F1F-42F8-8D01-06903B0A38AC}" type="pres">
      <dgm:prSet presAssocID="{F368D153-0F66-402E-AAA7-3B4F159945BC}" presName="bgRect" presStyleLbl="bgShp" presStyleIdx="3" presStyleCnt="4"/>
      <dgm:spPr/>
    </dgm:pt>
    <dgm:pt modelId="{52510757-6594-4903-AC3A-5BB4A171B91A}" type="pres">
      <dgm:prSet presAssocID="{F368D153-0F66-402E-AAA7-3B4F159945BC}"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ining Tools"/>
        </a:ext>
      </dgm:extLst>
    </dgm:pt>
    <dgm:pt modelId="{F0218084-87A6-4781-BE1A-168505545B19}" type="pres">
      <dgm:prSet presAssocID="{F368D153-0F66-402E-AAA7-3B4F159945BC}" presName="spaceRect" presStyleCnt="0"/>
      <dgm:spPr/>
    </dgm:pt>
    <dgm:pt modelId="{D69483A3-E46F-417F-B929-2F5C28FD3F24}" type="pres">
      <dgm:prSet presAssocID="{F368D153-0F66-402E-AAA7-3B4F159945BC}" presName="parTx" presStyleLbl="revTx" presStyleIdx="3" presStyleCnt="4">
        <dgm:presLayoutVars>
          <dgm:chMax val="0"/>
          <dgm:chPref val="0"/>
        </dgm:presLayoutVars>
      </dgm:prSet>
      <dgm:spPr/>
    </dgm:pt>
  </dgm:ptLst>
  <dgm:cxnLst>
    <dgm:cxn modelId="{34C5B51D-2128-4295-94D5-EF5B8C0DAE96}" type="presOf" srcId="{F368D153-0F66-402E-AAA7-3B4F159945BC}" destId="{D69483A3-E46F-417F-B929-2F5C28FD3F24}" srcOrd="0" destOrd="0" presId="urn:microsoft.com/office/officeart/2018/2/layout/IconVerticalSolidList"/>
    <dgm:cxn modelId="{4A080346-5E5B-4299-BEEE-C592F9222574}" srcId="{56505A1A-4E1E-445C-A124-64E42703BB12}" destId="{9E904B4F-CC3D-4041-8B09-8A7804A5B7F2}" srcOrd="0" destOrd="0" parTransId="{6C093254-9F9B-4DDD-9F1B-1FDDA3DD0996}" sibTransId="{CB7E9E7C-A777-45E4-A405-D13FA566CBD9}"/>
    <dgm:cxn modelId="{C8647C4E-4E0D-488B-9E10-7E4C8E1488A4}" srcId="{56505A1A-4E1E-445C-A124-64E42703BB12}" destId="{D37423FE-710A-4E3B-8BFA-712913581E52}" srcOrd="2" destOrd="0" parTransId="{63A78512-9911-45CF-9A7C-291CA915D710}" sibTransId="{8C315935-277A-4607-BE34-39B1ED5A4D2F}"/>
    <dgm:cxn modelId="{B5FB1A6F-2BDE-4225-BDFD-70F28124F400}" srcId="{56505A1A-4E1E-445C-A124-64E42703BB12}" destId="{65A618E2-7B2C-4DD3-B4BE-D04AE77314BE}" srcOrd="1" destOrd="0" parTransId="{1A9CC250-C644-4881-8573-21B72EEA6DDC}" sibTransId="{8177071D-262E-4FF6-A92A-17BF45158D00}"/>
    <dgm:cxn modelId="{8AA32D9F-BFD8-470C-AA04-E7BC33F5784C}" type="presOf" srcId="{D37423FE-710A-4E3B-8BFA-712913581E52}" destId="{FA4B6EA2-CB83-4A79-A80D-F9C9BEB6B808}" srcOrd="0" destOrd="0" presId="urn:microsoft.com/office/officeart/2018/2/layout/IconVerticalSolidList"/>
    <dgm:cxn modelId="{BD51D4AC-8CEB-4A07-8AD3-A8B6A6B248A4}" type="presOf" srcId="{9E904B4F-CC3D-4041-8B09-8A7804A5B7F2}" destId="{5C0B7925-5886-487E-8CFE-7E83B1057957}" srcOrd="0" destOrd="0" presId="urn:microsoft.com/office/officeart/2018/2/layout/IconVerticalSolidList"/>
    <dgm:cxn modelId="{939876B6-876B-4B1F-B935-FB2F5E857B53}" type="presOf" srcId="{56505A1A-4E1E-445C-A124-64E42703BB12}" destId="{C4A5B2E9-C34C-4C91-989E-E60E57309C41}" srcOrd="0" destOrd="0" presId="urn:microsoft.com/office/officeart/2018/2/layout/IconVerticalSolidList"/>
    <dgm:cxn modelId="{3F07B7E1-4E71-4D63-B0D2-FAE5A1145028}" srcId="{56505A1A-4E1E-445C-A124-64E42703BB12}" destId="{F368D153-0F66-402E-AAA7-3B4F159945BC}" srcOrd="3" destOrd="0" parTransId="{4D3C3695-21F7-49EC-B6BD-1C71C0C42E27}" sibTransId="{CDE4AACD-764D-4565-BA3C-68E271190E21}"/>
    <dgm:cxn modelId="{CCB040FE-65A0-4579-A889-D2A1F4242F34}" type="presOf" srcId="{65A618E2-7B2C-4DD3-B4BE-D04AE77314BE}" destId="{93475296-4396-4628-BAEB-F723B9C34565}" srcOrd="0" destOrd="0" presId="urn:microsoft.com/office/officeart/2018/2/layout/IconVerticalSolidList"/>
    <dgm:cxn modelId="{D63DD977-A8A7-4DFD-936E-C2E570864AC5}" type="presParOf" srcId="{C4A5B2E9-C34C-4C91-989E-E60E57309C41}" destId="{4B5490C7-14EE-4C44-AD8A-DF40C5A12BC4}" srcOrd="0" destOrd="0" presId="urn:microsoft.com/office/officeart/2018/2/layout/IconVerticalSolidList"/>
    <dgm:cxn modelId="{6543CAFD-1B81-4F6B-AB94-859F7B1B13EF}" type="presParOf" srcId="{4B5490C7-14EE-4C44-AD8A-DF40C5A12BC4}" destId="{CFABC2DF-8A6F-4176-9C33-6C952DF19896}" srcOrd="0" destOrd="0" presId="urn:microsoft.com/office/officeart/2018/2/layout/IconVerticalSolidList"/>
    <dgm:cxn modelId="{C25804A9-F680-4334-A54C-CF0E47688AD6}" type="presParOf" srcId="{4B5490C7-14EE-4C44-AD8A-DF40C5A12BC4}" destId="{E8F8701F-989B-428B-B11D-E4B78B1B8042}" srcOrd="1" destOrd="0" presId="urn:microsoft.com/office/officeart/2018/2/layout/IconVerticalSolidList"/>
    <dgm:cxn modelId="{53FA33F4-1BA3-4523-9320-673364D6F6B3}" type="presParOf" srcId="{4B5490C7-14EE-4C44-AD8A-DF40C5A12BC4}" destId="{C10D4414-B0F7-4979-ADB6-11C299490411}" srcOrd="2" destOrd="0" presId="urn:microsoft.com/office/officeart/2018/2/layout/IconVerticalSolidList"/>
    <dgm:cxn modelId="{9E068899-9D28-4C42-A551-78B44527876B}" type="presParOf" srcId="{4B5490C7-14EE-4C44-AD8A-DF40C5A12BC4}" destId="{5C0B7925-5886-487E-8CFE-7E83B1057957}" srcOrd="3" destOrd="0" presId="urn:microsoft.com/office/officeart/2018/2/layout/IconVerticalSolidList"/>
    <dgm:cxn modelId="{8777997E-5FB1-4B63-BED4-C9BEE40E78A4}" type="presParOf" srcId="{C4A5B2E9-C34C-4C91-989E-E60E57309C41}" destId="{B3E8C2B2-7A12-472D-9DA5-DCCE7BD465E3}" srcOrd="1" destOrd="0" presId="urn:microsoft.com/office/officeart/2018/2/layout/IconVerticalSolidList"/>
    <dgm:cxn modelId="{51988862-E79B-4331-ABE7-C6AD95066F77}" type="presParOf" srcId="{C4A5B2E9-C34C-4C91-989E-E60E57309C41}" destId="{C26BA9A9-23CB-43D7-A9ED-AE1D1A0A906A}" srcOrd="2" destOrd="0" presId="urn:microsoft.com/office/officeart/2018/2/layout/IconVerticalSolidList"/>
    <dgm:cxn modelId="{03057AC0-8137-409A-B478-7F373ACEDEA4}" type="presParOf" srcId="{C26BA9A9-23CB-43D7-A9ED-AE1D1A0A906A}" destId="{E3CDBA32-B146-4088-9DED-4BB415C8A044}" srcOrd="0" destOrd="0" presId="urn:microsoft.com/office/officeart/2018/2/layout/IconVerticalSolidList"/>
    <dgm:cxn modelId="{1586487A-2BA6-4ED5-AE0E-A1DBD7EC2E80}" type="presParOf" srcId="{C26BA9A9-23CB-43D7-A9ED-AE1D1A0A906A}" destId="{039C8817-3864-4184-9994-033DB1EEA08C}" srcOrd="1" destOrd="0" presId="urn:microsoft.com/office/officeart/2018/2/layout/IconVerticalSolidList"/>
    <dgm:cxn modelId="{09C988DA-2AD0-4D22-B9A0-00388AAA367F}" type="presParOf" srcId="{C26BA9A9-23CB-43D7-A9ED-AE1D1A0A906A}" destId="{FD42AFEF-6867-40D5-9BCC-06E37F648C99}" srcOrd="2" destOrd="0" presId="urn:microsoft.com/office/officeart/2018/2/layout/IconVerticalSolidList"/>
    <dgm:cxn modelId="{22A24A74-58E5-4640-93D1-1A8EF1031DFE}" type="presParOf" srcId="{C26BA9A9-23CB-43D7-A9ED-AE1D1A0A906A}" destId="{93475296-4396-4628-BAEB-F723B9C34565}" srcOrd="3" destOrd="0" presId="urn:microsoft.com/office/officeart/2018/2/layout/IconVerticalSolidList"/>
    <dgm:cxn modelId="{60CE353F-DBB2-4100-A339-6FEDB5897401}" type="presParOf" srcId="{C4A5B2E9-C34C-4C91-989E-E60E57309C41}" destId="{C19FBEF2-28B2-4AFC-B3F0-EA47066CD0E0}" srcOrd="3" destOrd="0" presId="urn:microsoft.com/office/officeart/2018/2/layout/IconVerticalSolidList"/>
    <dgm:cxn modelId="{A7981C92-30B1-4859-A629-19CF0E0A98AA}" type="presParOf" srcId="{C4A5B2E9-C34C-4C91-989E-E60E57309C41}" destId="{17293269-884A-4D92-9932-79AD21B6C4D3}" srcOrd="4" destOrd="0" presId="urn:microsoft.com/office/officeart/2018/2/layout/IconVerticalSolidList"/>
    <dgm:cxn modelId="{4DF7471F-F827-4D67-B88A-CC67038F2B58}" type="presParOf" srcId="{17293269-884A-4D92-9932-79AD21B6C4D3}" destId="{31D3AFA5-A7B7-4D3F-B319-D092680A74A1}" srcOrd="0" destOrd="0" presId="urn:microsoft.com/office/officeart/2018/2/layout/IconVerticalSolidList"/>
    <dgm:cxn modelId="{C3BE4E19-8FD0-403E-94E9-22E40BDF6E3E}" type="presParOf" srcId="{17293269-884A-4D92-9932-79AD21B6C4D3}" destId="{2903925F-6497-4CB9-A577-C995A9C1D179}" srcOrd="1" destOrd="0" presId="urn:microsoft.com/office/officeart/2018/2/layout/IconVerticalSolidList"/>
    <dgm:cxn modelId="{05079D37-0F0D-4CA7-A33D-3DCA530039DE}" type="presParOf" srcId="{17293269-884A-4D92-9932-79AD21B6C4D3}" destId="{F56807E0-3C43-436F-A98C-118851752478}" srcOrd="2" destOrd="0" presId="urn:microsoft.com/office/officeart/2018/2/layout/IconVerticalSolidList"/>
    <dgm:cxn modelId="{013AAC6D-FF60-411B-AB9C-B96680321E56}" type="presParOf" srcId="{17293269-884A-4D92-9932-79AD21B6C4D3}" destId="{FA4B6EA2-CB83-4A79-A80D-F9C9BEB6B808}" srcOrd="3" destOrd="0" presId="urn:microsoft.com/office/officeart/2018/2/layout/IconVerticalSolidList"/>
    <dgm:cxn modelId="{A7BC713B-95FF-4D12-97FB-844BD321B517}" type="presParOf" srcId="{C4A5B2E9-C34C-4C91-989E-E60E57309C41}" destId="{9DBDA957-0E67-4B90-942B-82AA00A76EF8}" srcOrd="5" destOrd="0" presId="urn:microsoft.com/office/officeart/2018/2/layout/IconVerticalSolidList"/>
    <dgm:cxn modelId="{E294DBF0-E38B-4155-88B8-7E31FA2D6057}" type="presParOf" srcId="{C4A5B2E9-C34C-4C91-989E-E60E57309C41}" destId="{62466A6A-4C33-4867-94F9-2DA5D9C36046}" srcOrd="6" destOrd="0" presId="urn:microsoft.com/office/officeart/2018/2/layout/IconVerticalSolidList"/>
    <dgm:cxn modelId="{9D2188D6-BAD9-44D9-A887-E1C7C89CD9FB}" type="presParOf" srcId="{62466A6A-4C33-4867-94F9-2DA5D9C36046}" destId="{79228A0A-5F1F-42F8-8D01-06903B0A38AC}" srcOrd="0" destOrd="0" presId="urn:microsoft.com/office/officeart/2018/2/layout/IconVerticalSolidList"/>
    <dgm:cxn modelId="{F46B00CE-990B-49E2-BC8F-277265690C00}" type="presParOf" srcId="{62466A6A-4C33-4867-94F9-2DA5D9C36046}" destId="{52510757-6594-4903-AC3A-5BB4A171B91A}" srcOrd="1" destOrd="0" presId="urn:microsoft.com/office/officeart/2018/2/layout/IconVerticalSolidList"/>
    <dgm:cxn modelId="{3AA0B903-6915-4FA3-8F78-58B4BC50BF34}" type="presParOf" srcId="{62466A6A-4C33-4867-94F9-2DA5D9C36046}" destId="{F0218084-87A6-4781-BE1A-168505545B19}" srcOrd="2" destOrd="0" presId="urn:microsoft.com/office/officeart/2018/2/layout/IconVerticalSolidList"/>
    <dgm:cxn modelId="{AB665129-8A2D-466F-BEC4-B8E7257AAEAB}" type="presParOf" srcId="{62466A6A-4C33-4867-94F9-2DA5D9C36046}" destId="{D69483A3-E46F-417F-B929-2F5C28FD3F2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6B3BC-DB15-4FEE-BCB8-7E335AAB49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ADFD223-5C89-49D2-BE98-65CA138F58DB}">
      <dgm:prSet/>
      <dgm:spPr/>
      <dgm:t>
        <a:bodyPr/>
        <a:lstStyle/>
        <a:p>
          <a:r>
            <a:rPr lang="en-GB" dirty="0"/>
            <a:t>The WAP should be held confidentially by you and your manager. Make sure you are fully aware of how the information will be used, and only provide information that you are happy to share.</a:t>
          </a:r>
        </a:p>
      </dgm:t>
    </dgm:pt>
    <dgm:pt modelId="{07B1A23F-A6EF-47EF-BFB1-0296A8B8AE0B}" type="parTrans" cxnId="{F6B2C23B-FD68-4D25-828D-62C182128AE8}">
      <dgm:prSet/>
      <dgm:spPr/>
      <dgm:t>
        <a:bodyPr/>
        <a:lstStyle/>
        <a:p>
          <a:endParaRPr lang="en-GB"/>
        </a:p>
      </dgm:t>
    </dgm:pt>
    <dgm:pt modelId="{8E687166-E1A5-4712-B87C-10C5F167AF10}" type="sibTrans" cxnId="{F6B2C23B-FD68-4D25-828D-62C182128AE8}">
      <dgm:prSet/>
      <dgm:spPr/>
      <dgm:t>
        <a:bodyPr/>
        <a:lstStyle/>
        <a:p>
          <a:endParaRPr lang="en-GB"/>
        </a:p>
      </dgm:t>
    </dgm:pt>
    <dgm:pt modelId="{17F5371A-4ED4-4590-87E0-3FDE44A28211}">
      <dgm:prSet/>
      <dgm:spPr/>
      <dgm:t>
        <a:bodyPr/>
        <a:lstStyle/>
        <a:p>
          <a:r>
            <a:rPr lang="en-GB" dirty="0"/>
            <a:t>If you are filling out a WAP because of being unwell, your manager may ask whether you consent for a copy of it to be held with HR, along with any other information about your wellbeing, such as an Occupational Health report or a Return-to-Work plan (please refer to the </a:t>
          </a:r>
          <a:r>
            <a:rPr lang="en-GB" u="sng" dirty="0">
              <a:hlinkClick xmlns:r="http://schemas.openxmlformats.org/officeDocument/2006/relationships" r:id="rId1"/>
            </a:rPr>
            <a:t>Mental Health and Wellbeing Policy </a:t>
          </a:r>
          <a:r>
            <a:rPr lang="en-GB" dirty="0"/>
            <a:t>or </a:t>
          </a:r>
          <a:r>
            <a:rPr lang="en-GB" u="sng" dirty="0"/>
            <a:t>HR Service Desk </a:t>
          </a:r>
          <a:r>
            <a:rPr lang="en-GB" dirty="0"/>
            <a:t>for further details).</a:t>
          </a:r>
        </a:p>
      </dgm:t>
    </dgm:pt>
    <dgm:pt modelId="{5F527FA7-4141-4F72-911B-5A2B012824A8}" type="parTrans" cxnId="{95570BCC-247A-4B74-B6B4-EBD53E8C85B9}">
      <dgm:prSet/>
      <dgm:spPr/>
      <dgm:t>
        <a:bodyPr/>
        <a:lstStyle/>
        <a:p>
          <a:endParaRPr lang="en-GB"/>
        </a:p>
      </dgm:t>
    </dgm:pt>
    <dgm:pt modelId="{131BCBFF-A222-4932-8B63-12D543A94209}" type="sibTrans" cxnId="{95570BCC-247A-4B74-B6B4-EBD53E8C85B9}">
      <dgm:prSet/>
      <dgm:spPr/>
      <dgm:t>
        <a:bodyPr/>
        <a:lstStyle/>
        <a:p>
          <a:endParaRPr lang="en-GB"/>
        </a:p>
      </dgm:t>
    </dgm:pt>
    <dgm:pt modelId="{74FED200-91D7-4330-A74A-E7E4FB2AB2EC}">
      <dgm:prSet/>
      <dgm:spPr/>
      <dgm:t>
        <a:bodyPr/>
        <a:lstStyle/>
        <a:p>
          <a:r>
            <a:rPr lang="en-GB" dirty="0"/>
            <a:t>For GC to fulfil its duty of care to keep colleagues safe at work, your manager will be obliged to break confidentiality if they believe you are experiencing a crisis. If they become aware that you or someone else is at serious risk of harm, they may decide to call the emergency services.</a:t>
          </a:r>
        </a:p>
      </dgm:t>
    </dgm:pt>
    <dgm:pt modelId="{BD3169C9-D794-47CA-8BA1-C5DF363C3A3F}" type="parTrans" cxnId="{30539E65-6F7E-47AC-88F8-88C0573934F7}">
      <dgm:prSet/>
      <dgm:spPr/>
      <dgm:t>
        <a:bodyPr/>
        <a:lstStyle/>
        <a:p>
          <a:endParaRPr lang="en-GB"/>
        </a:p>
      </dgm:t>
    </dgm:pt>
    <dgm:pt modelId="{8D14BEFD-B22E-4E92-96B0-4061AA7D6C4A}" type="sibTrans" cxnId="{30539E65-6F7E-47AC-88F8-88C0573934F7}">
      <dgm:prSet/>
      <dgm:spPr/>
      <dgm:t>
        <a:bodyPr/>
        <a:lstStyle/>
        <a:p>
          <a:endParaRPr lang="en-GB"/>
        </a:p>
      </dgm:t>
    </dgm:pt>
    <dgm:pt modelId="{68014DCC-97FC-46C0-A581-5D3979E9A78B}">
      <dgm:prSet/>
      <dgm:spPr/>
      <dgm:t>
        <a:bodyPr/>
        <a:lstStyle/>
        <a:p>
          <a:r>
            <a:rPr lang="en-GB"/>
            <a:t>You and your manager should ensure that the personal data, including data relating to health, is handled in accordance with our data protection policy. Any breach of confidentiality will be treated very seriously and dealt with under our disciplinary procedure.</a:t>
          </a:r>
          <a:endParaRPr lang="en-GB" dirty="0"/>
        </a:p>
      </dgm:t>
    </dgm:pt>
    <dgm:pt modelId="{B104CD0F-DC8E-4C92-93A5-AB31DB2D9437}" type="parTrans" cxnId="{58268E30-3545-4238-B738-1B20CDAEA4AD}">
      <dgm:prSet/>
      <dgm:spPr/>
      <dgm:t>
        <a:bodyPr/>
        <a:lstStyle/>
        <a:p>
          <a:endParaRPr lang="en-GB"/>
        </a:p>
      </dgm:t>
    </dgm:pt>
    <dgm:pt modelId="{06C98C87-75C4-45E7-A76E-B08AF523FCD7}" type="sibTrans" cxnId="{58268E30-3545-4238-B738-1B20CDAEA4AD}">
      <dgm:prSet/>
      <dgm:spPr/>
      <dgm:t>
        <a:bodyPr/>
        <a:lstStyle/>
        <a:p>
          <a:endParaRPr lang="en-GB"/>
        </a:p>
      </dgm:t>
    </dgm:pt>
    <dgm:pt modelId="{EBB720DD-43C6-4A98-8C61-39F9D4DCB302}" type="pres">
      <dgm:prSet presAssocID="{38D6B3BC-DB15-4FEE-BCB8-7E335AAB49CE}" presName="vert0" presStyleCnt="0">
        <dgm:presLayoutVars>
          <dgm:dir/>
          <dgm:animOne val="branch"/>
          <dgm:animLvl val="lvl"/>
        </dgm:presLayoutVars>
      </dgm:prSet>
      <dgm:spPr/>
    </dgm:pt>
    <dgm:pt modelId="{CFD0E88B-0BA0-4CD7-AA22-7F45A918A670}" type="pres">
      <dgm:prSet presAssocID="{7ADFD223-5C89-49D2-BE98-65CA138F58DB}" presName="thickLine" presStyleLbl="alignNode1" presStyleIdx="0" presStyleCnt="4"/>
      <dgm:spPr/>
    </dgm:pt>
    <dgm:pt modelId="{D61B52AC-F8FD-4D01-A789-72A20C596CCB}" type="pres">
      <dgm:prSet presAssocID="{7ADFD223-5C89-49D2-BE98-65CA138F58DB}" presName="horz1" presStyleCnt="0"/>
      <dgm:spPr/>
    </dgm:pt>
    <dgm:pt modelId="{44CF1302-BE71-47C7-A234-5413376649C9}" type="pres">
      <dgm:prSet presAssocID="{7ADFD223-5C89-49D2-BE98-65CA138F58DB}" presName="tx1" presStyleLbl="revTx" presStyleIdx="0" presStyleCnt="4"/>
      <dgm:spPr/>
    </dgm:pt>
    <dgm:pt modelId="{6452FB1A-4ABC-484E-A664-80BC6A203B59}" type="pres">
      <dgm:prSet presAssocID="{7ADFD223-5C89-49D2-BE98-65CA138F58DB}" presName="vert1" presStyleCnt="0"/>
      <dgm:spPr/>
    </dgm:pt>
    <dgm:pt modelId="{B349FA64-0E02-4654-8ED5-42582A047989}" type="pres">
      <dgm:prSet presAssocID="{68014DCC-97FC-46C0-A581-5D3979E9A78B}" presName="thickLine" presStyleLbl="alignNode1" presStyleIdx="1" presStyleCnt="4"/>
      <dgm:spPr/>
    </dgm:pt>
    <dgm:pt modelId="{C4402D81-BA08-4831-A812-B3173A9C2969}" type="pres">
      <dgm:prSet presAssocID="{68014DCC-97FC-46C0-A581-5D3979E9A78B}" presName="horz1" presStyleCnt="0"/>
      <dgm:spPr/>
    </dgm:pt>
    <dgm:pt modelId="{6F1E63CD-5DBA-4F38-A8F3-498DB8C2ED81}" type="pres">
      <dgm:prSet presAssocID="{68014DCC-97FC-46C0-A581-5D3979E9A78B}" presName="tx1" presStyleLbl="revTx" presStyleIdx="1" presStyleCnt="4"/>
      <dgm:spPr/>
    </dgm:pt>
    <dgm:pt modelId="{BD79C7BE-B6AC-4E27-8729-099AE6439B3E}" type="pres">
      <dgm:prSet presAssocID="{68014DCC-97FC-46C0-A581-5D3979E9A78B}" presName="vert1" presStyleCnt="0"/>
      <dgm:spPr/>
    </dgm:pt>
    <dgm:pt modelId="{F6BF6427-8716-419D-98D5-5E5D9964F513}" type="pres">
      <dgm:prSet presAssocID="{17F5371A-4ED4-4590-87E0-3FDE44A28211}" presName="thickLine" presStyleLbl="alignNode1" presStyleIdx="2" presStyleCnt="4"/>
      <dgm:spPr/>
    </dgm:pt>
    <dgm:pt modelId="{29335CC7-B441-464A-8E0B-1B2DB3FD9EFE}" type="pres">
      <dgm:prSet presAssocID="{17F5371A-4ED4-4590-87E0-3FDE44A28211}" presName="horz1" presStyleCnt="0"/>
      <dgm:spPr/>
    </dgm:pt>
    <dgm:pt modelId="{AF0AA4E4-A670-4E4D-80D7-B530F63C73AA}" type="pres">
      <dgm:prSet presAssocID="{17F5371A-4ED4-4590-87E0-3FDE44A28211}" presName="tx1" presStyleLbl="revTx" presStyleIdx="2" presStyleCnt="4"/>
      <dgm:spPr/>
    </dgm:pt>
    <dgm:pt modelId="{C65701C5-7623-4245-B997-7141C3F9C9F6}" type="pres">
      <dgm:prSet presAssocID="{17F5371A-4ED4-4590-87E0-3FDE44A28211}" presName="vert1" presStyleCnt="0"/>
      <dgm:spPr/>
    </dgm:pt>
    <dgm:pt modelId="{738D3EA3-C0AA-4201-87F7-D24CFE06DDE4}" type="pres">
      <dgm:prSet presAssocID="{74FED200-91D7-4330-A74A-E7E4FB2AB2EC}" presName="thickLine" presStyleLbl="alignNode1" presStyleIdx="3" presStyleCnt="4"/>
      <dgm:spPr/>
    </dgm:pt>
    <dgm:pt modelId="{6F16AB44-54C6-4A5D-BE51-EAF44C598C55}" type="pres">
      <dgm:prSet presAssocID="{74FED200-91D7-4330-A74A-E7E4FB2AB2EC}" presName="horz1" presStyleCnt="0"/>
      <dgm:spPr/>
    </dgm:pt>
    <dgm:pt modelId="{323C7A28-A3A3-43F9-9552-E1DFAE071E3C}" type="pres">
      <dgm:prSet presAssocID="{74FED200-91D7-4330-A74A-E7E4FB2AB2EC}" presName="tx1" presStyleLbl="revTx" presStyleIdx="3" presStyleCnt="4"/>
      <dgm:spPr/>
    </dgm:pt>
    <dgm:pt modelId="{EF21EC92-B17A-4FEC-8710-1BA779B9D57A}" type="pres">
      <dgm:prSet presAssocID="{74FED200-91D7-4330-A74A-E7E4FB2AB2EC}" presName="vert1" presStyleCnt="0"/>
      <dgm:spPr/>
    </dgm:pt>
  </dgm:ptLst>
  <dgm:cxnLst>
    <dgm:cxn modelId="{58268E30-3545-4238-B738-1B20CDAEA4AD}" srcId="{38D6B3BC-DB15-4FEE-BCB8-7E335AAB49CE}" destId="{68014DCC-97FC-46C0-A581-5D3979E9A78B}" srcOrd="1" destOrd="0" parTransId="{B104CD0F-DC8E-4C92-93A5-AB31DB2D9437}" sibTransId="{06C98C87-75C4-45E7-A76E-B08AF523FCD7}"/>
    <dgm:cxn modelId="{F6B2C23B-FD68-4D25-828D-62C182128AE8}" srcId="{38D6B3BC-DB15-4FEE-BCB8-7E335AAB49CE}" destId="{7ADFD223-5C89-49D2-BE98-65CA138F58DB}" srcOrd="0" destOrd="0" parTransId="{07B1A23F-A6EF-47EF-BFB1-0296A8B8AE0B}" sibTransId="{8E687166-E1A5-4712-B87C-10C5F167AF10}"/>
    <dgm:cxn modelId="{C615F33D-175A-4658-9CA8-B2504FCC9883}" type="presOf" srcId="{17F5371A-4ED4-4590-87E0-3FDE44A28211}" destId="{AF0AA4E4-A670-4E4D-80D7-B530F63C73AA}" srcOrd="0" destOrd="0" presId="urn:microsoft.com/office/officeart/2008/layout/LinedList"/>
    <dgm:cxn modelId="{30539E65-6F7E-47AC-88F8-88C0573934F7}" srcId="{38D6B3BC-DB15-4FEE-BCB8-7E335AAB49CE}" destId="{74FED200-91D7-4330-A74A-E7E4FB2AB2EC}" srcOrd="3" destOrd="0" parTransId="{BD3169C9-D794-47CA-8BA1-C5DF363C3A3F}" sibTransId="{8D14BEFD-B22E-4E92-96B0-4061AA7D6C4A}"/>
    <dgm:cxn modelId="{B131F569-B9BF-48E8-8FB7-56D09D2DF533}" type="presOf" srcId="{74FED200-91D7-4330-A74A-E7E4FB2AB2EC}" destId="{323C7A28-A3A3-43F9-9552-E1DFAE071E3C}" srcOrd="0" destOrd="0" presId="urn:microsoft.com/office/officeart/2008/layout/LinedList"/>
    <dgm:cxn modelId="{DADB0D8A-099E-4DDF-9150-7316C0685D8E}" type="presOf" srcId="{38D6B3BC-DB15-4FEE-BCB8-7E335AAB49CE}" destId="{EBB720DD-43C6-4A98-8C61-39F9D4DCB302}" srcOrd="0" destOrd="0" presId="urn:microsoft.com/office/officeart/2008/layout/LinedList"/>
    <dgm:cxn modelId="{73A2A5CA-FCB6-4AFE-A9D1-A957DC1301D6}" type="presOf" srcId="{7ADFD223-5C89-49D2-BE98-65CA138F58DB}" destId="{44CF1302-BE71-47C7-A234-5413376649C9}" srcOrd="0" destOrd="0" presId="urn:microsoft.com/office/officeart/2008/layout/LinedList"/>
    <dgm:cxn modelId="{95570BCC-247A-4B74-B6B4-EBD53E8C85B9}" srcId="{38D6B3BC-DB15-4FEE-BCB8-7E335AAB49CE}" destId="{17F5371A-4ED4-4590-87E0-3FDE44A28211}" srcOrd="2" destOrd="0" parTransId="{5F527FA7-4141-4F72-911B-5A2B012824A8}" sibTransId="{131BCBFF-A222-4932-8B63-12D543A94209}"/>
    <dgm:cxn modelId="{BD391CE4-B2EB-45E3-B7E5-80BF8BEE9483}" type="presOf" srcId="{68014DCC-97FC-46C0-A581-5D3979E9A78B}" destId="{6F1E63CD-5DBA-4F38-A8F3-498DB8C2ED81}" srcOrd="0" destOrd="0" presId="urn:microsoft.com/office/officeart/2008/layout/LinedList"/>
    <dgm:cxn modelId="{37BD7636-4DB3-4E39-A931-44CE9CE0CB31}" type="presParOf" srcId="{EBB720DD-43C6-4A98-8C61-39F9D4DCB302}" destId="{CFD0E88B-0BA0-4CD7-AA22-7F45A918A670}" srcOrd="0" destOrd="0" presId="urn:microsoft.com/office/officeart/2008/layout/LinedList"/>
    <dgm:cxn modelId="{C34F925A-9866-4A64-AAFD-E897A01D02B3}" type="presParOf" srcId="{EBB720DD-43C6-4A98-8C61-39F9D4DCB302}" destId="{D61B52AC-F8FD-4D01-A789-72A20C596CCB}" srcOrd="1" destOrd="0" presId="urn:microsoft.com/office/officeart/2008/layout/LinedList"/>
    <dgm:cxn modelId="{E9D11B16-BDEB-422F-B507-05A362721CBF}" type="presParOf" srcId="{D61B52AC-F8FD-4D01-A789-72A20C596CCB}" destId="{44CF1302-BE71-47C7-A234-5413376649C9}" srcOrd="0" destOrd="0" presId="urn:microsoft.com/office/officeart/2008/layout/LinedList"/>
    <dgm:cxn modelId="{7C2EDC25-2E16-4DFE-915A-73A431952603}" type="presParOf" srcId="{D61B52AC-F8FD-4D01-A789-72A20C596CCB}" destId="{6452FB1A-4ABC-484E-A664-80BC6A203B59}" srcOrd="1" destOrd="0" presId="urn:microsoft.com/office/officeart/2008/layout/LinedList"/>
    <dgm:cxn modelId="{7C06CB88-C855-43CC-9056-9BCE3707D796}" type="presParOf" srcId="{EBB720DD-43C6-4A98-8C61-39F9D4DCB302}" destId="{B349FA64-0E02-4654-8ED5-42582A047989}" srcOrd="2" destOrd="0" presId="urn:microsoft.com/office/officeart/2008/layout/LinedList"/>
    <dgm:cxn modelId="{A4B3FA8A-B63F-4FD4-915F-47D691E92B0C}" type="presParOf" srcId="{EBB720DD-43C6-4A98-8C61-39F9D4DCB302}" destId="{C4402D81-BA08-4831-A812-B3173A9C2969}" srcOrd="3" destOrd="0" presId="urn:microsoft.com/office/officeart/2008/layout/LinedList"/>
    <dgm:cxn modelId="{3A565B6B-8879-4169-808A-16DE370ECA79}" type="presParOf" srcId="{C4402D81-BA08-4831-A812-B3173A9C2969}" destId="{6F1E63CD-5DBA-4F38-A8F3-498DB8C2ED81}" srcOrd="0" destOrd="0" presId="urn:microsoft.com/office/officeart/2008/layout/LinedList"/>
    <dgm:cxn modelId="{7EB65B34-DD5D-4982-A90C-218397132E04}" type="presParOf" srcId="{C4402D81-BA08-4831-A812-B3173A9C2969}" destId="{BD79C7BE-B6AC-4E27-8729-099AE6439B3E}" srcOrd="1" destOrd="0" presId="urn:microsoft.com/office/officeart/2008/layout/LinedList"/>
    <dgm:cxn modelId="{08416646-E52B-4DA1-BAF5-42F05423DE03}" type="presParOf" srcId="{EBB720DD-43C6-4A98-8C61-39F9D4DCB302}" destId="{F6BF6427-8716-419D-98D5-5E5D9964F513}" srcOrd="4" destOrd="0" presId="urn:microsoft.com/office/officeart/2008/layout/LinedList"/>
    <dgm:cxn modelId="{1B442CD4-EEC7-49C3-8E04-86A02729B7AC}" type="presParOf" srcId="{EBB720DD-43C6-4A98-8C61-39F9D4DCB302}" destId="{29335CC7-B441-464A-8E0B-1B2DB3FD9EFE}" srcOrd="5" destOrd="0" presId="urn:microsoft.com/office/officeart/2008/layout/LinedList"/>
    <dgm:cxn modelId="{3A5E3AEE-24B7-4AE8-98EF-11279ABD50E1}" type="presParOf" srcId="{29335CC7-B441-464A-8E0B-1B2DB3FD9EFE}" destId="{AF0AA4E4-A670-4E4D-80D7-B530F63C73AA}" srcOrd="0" destOrd="0" presId="urn:microsoft.com/office/officeart/2008/layout/LinedList"/>
    <dgm:cxn modelId="{908C8AD8-C58B-4144-9D93-F8A690CB5EC2}" type="presParOf" srcId="{29335CC7-B441-464A-8E0B-1B2DB3FD9EFE}" destId="{C65701C5-7623-4245-B997-7141C3F9C9F6}" srcOrd="1" destOrd="0" presId="urn:microsoft.com/office/officeart/2008/layout/LinedList"/>
    <dgm:cxn modelId="{27C19447-AB2C-4B22-9E82-D55EE16E6D89}" type="presParOf" srcId="{EBB720DD-43C6-4A98-8C61-39F9D4DCB302}" destId="{738D3EA3-C0AA-4201-87F7-D24CFE06DDE4}" srcOrd="6" destOrd="0" presId="urn:microsoft.com/office/officeart/2008/layout/LinedList"/>
    <dgm:cxn modelId="{F60DCDB7-6C9D-46B2-80FA-74C5E6DAAA11}" type="presParOf" srcId="{EBB720DD-43C6-4A98-8C61-39F9D4DCB302}" destId="{6F16AB44-54C6-4A5D-BE51-EAF44C598C55}" srcOrd="7" destOrd="0" presId="urn:microsoft.com/office/officeart/2008/layout/LinedList"/>
    <dgm:cxn modelId="{94A3FD72-4E76-48D0-8C9B-9E27E4B1D694}" type="presParOf" srcId="{6F16AB44-54C6-4A5D-BE51-EAF44C598C55}" destId="{323C7A28-A3A3-43F9-9552-E1DFAE071E3C}" srcOrd="0" destOrd="0" presId="urn:microsoft.com/office/officeart/2008/layout/LinedList"/>
    <dgm:cxn modelId="{7DCD3332-3E79-45F4-B893-BB32C7802D19}" type="presParOf" srcId="{6F16AB44-54C6-4A5D-BE51-EAF44C598C55}" destId="{EF21EC92-B17A-4FEC-8710-1BA779B9D57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BC2DF-8A6F-4176-9C33-6C952DF19896}">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F8701F-989B-428B-B11D-E4B78B1B8042}">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B7925-5886-487E-8CFE-7E83B1057957}">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GB" sz="1600" kern="1200" dirty="0"/>
            <a:t>The Wellness Action Plan (WAP) has been developed as a preventative tool to help promote good mental health and wellbeing. </a:t>
          </a:r>
          <a:endParaRPr lang="en-US" sz="1600" kern="1200" dirty="0"/>
        </a:p>
      </dsp:txBody>
      <dsp:txXfrm>
        <a:off x="1057183" y="1805"/>
        <a:ext cx="9458416" cy="915310"/>
      </dsp:txXfrm>
    </dsp:sp>
    <dsp:sp modelId="{E3CDBA32-B146-4088-9DED-4BB415C8A044}">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9C8817-3864-4184-9994-033DB1EEA08C}">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75296-4396-4628-BAEB-F723B9C34565}">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GB" sz="1600" kern="1200"/>
            <a:t>We are trying to shift towards a more proactive and positive approach to wellbeing and believe that this tool can help support our people to promote good mental health.</a:t>
          </a:r>
          <a:endParaRPr lang="en-US" sz="1600" kern="1200"/>
        </a:p>
      </dsp:txBody>
      <dsp:txXfrm>
        <a:off x="1057183" y="1145944"/>
        <a:ext cx="9458416" cy="915310"/>
      </dsp:txXfrm>
    </dsp:sp>
    <dsp:sp modelId="{31D3AFA5-A7B7-4D3F-B319-D092680A74A1}">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3925F-6497-4CB9-A577-C995A9C1D17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B6EA2-CB83-4A79-A80D-F9C9BEB6B808}">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GB" sz="1600" kern="1200"/>
            <a:t>The WAP is not legally binding but is intended as an agreement between a manager and a colleague to promote wellbeing or address any existing mental health needs, including any adjustments they may wish to discuss.</a:t>
          </a:r>
          <a:endParaRPr lang="en-US" sz="1600" kern="1200"/>
        </a:p>
      </dsp:txBody>
      <dsp:txXfrm>
        <a:off x="1057183" y="2290082"/>
        <a:ext cx="9458416" cy="915310"/>
      </dsp:txXfrm>
    </dsp:sp>
    <dsp:sp modelId="{79228A0A-5F1F-42F8-8D01-06903B0A38AC}">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10757-6594-4903-AC3A-5BB4A171B91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483A3-E46F-417F-B929-2F5C28FD3F24}">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GB" sz="1600" kern="1200" dirty="0"/>
            <a:t>This tool as part of our ongoing commitment to the </a:t>
          </a:r>
          <a:r>
            <a:rPr lang="en-GB" sz="1600" kern="1200" dirty="0">
              <a:hlinkClick xmlns:r="http://schemas.openxmlformats.org/officeDocument/2006/relationships" r:id="rId9"/>
            </a:rPr>
            <a:t>Mental Health at Work Standard </a:t>
          </a:r>
          <a:r>
            <a:rPr lang="en-GB" sz="1600" kern="1200" dirty="0"/>
            <a:t>(see next slide).</a:t>
          </a:r>
          <a:endParaRPr lang="en-US" sz="1600" kern="1200" dirty="0"/>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0E88B-0BA0-4CD7-AA22-7F45A918A670}">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F1302-BE71-47C7-A234-5413376649C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The WAP should be held confidentially by you and your manager. Make sure you are fully aware of how the information will be used, and only provide information that you are happy to share.</a:t>
          </a:r>
        </a:p>
      </dsp:txBody>
      <dsp:txXfrm>
        <a:off x="0" y="0"/>
        <a:ext cx="10515600" cy="1087834"/>
      </dsp:txXfrm>
    </dsp:sp>
    <dsp:sp modelId="{B349FA64-0E02-4654-8ED5-42582A047989}">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E63CD-5DBA-4F38-A8F3-498DB8C2ED81}">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You and your manager should ensure that the personal data, including data relating to health, is handled in accordance with our data protection policy. Any breach of confidentiality will be treated very seriously and dealt with under our disciplinary procedure.</a:t>
          </a:r>
          <a:endParaRPr lang="en-GB" sz="1800" kern="1200" dirty="0"/>
        </a:p>
      </dsp:txBody>
      <dsp:txXfrm>
        <a:off x="0" y="1087834"/>
        <a:ext cx="10515600" cy="1087834"/>
      </dsp:txXfrm>
    </dsp:sp>
    <dsp:sp modelId="{F6BF6427-8716-419D-98D5-5E5D9964F51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AA4E4-A670-4E4D-80D7-B530F63C73A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If you are filling out a WAP because of being unwell, your manager may ask whether you consent for a copy of it to be held with HR, along with any other information about your wellbeing, such as an Occupational Health report or a Return-to-Work plan (please refer to the </a:t>
          </a:r>
          <a:r>
            <a:rPr lang="en-GB" sz="1800" u="sng" kern="1200" dirty="0">
              <a:hlinkClick xmlns:r="http://schemas.openxmlformats.org/officeDocument/2006/relationships" r:id="rId1"/>
            </a:rPr>
            <a:t>Mental Health and Wellbeing Policy </a:t>
          </a:r>
          <a:r>
            <a:rPr lang="en-GB" sz="1800" kern="1200" dirty="0"/>
            <a:t>or </a:t>
          </a:r>
          <a:r>
            <a:rPr lang="en-GB" sz="1800" u="sng" kern="1200" dirty="0"/>
            <a:t>HR Service Desk </a:t>
          </a:r>
          <a:r>
            <a:rPr lang="en-GB" sz="1800" kern="1200" dirty="0"/>
            <a:t>for further details).</a:t>
          </a:r>
        </a:p>
      </dsp:txBody>
      <dsp:txXfrm>
        <a:off x="0" y="2175669"/>
        <a:ext cx="10515600" cy="1087834"/>
      </dsp:txXfrm>
    </dsp:sp>
    <dsp:sp modelId="{738D3EA3-C0AA-4201-87F7-D24CFE06DDE4}">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C7A28-A3A3-43F9-9552-E1DFAE071E3C}">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For GC to fulfil its duty of care to keep colleagues safe at work, your manager will be obliged to break confidentiality if they believe you are experiencing a crisis. If they become aware that you or someone else is at serious risk of harm, they may decide to call the emergency services.</a:t>
          </a:r>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1FAB-8E30-44AA-8354-93B7B75AB61B}"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80B43-4DC5-4A0C-A6C9-483E22BCB7F2}" type="slidenum">
              <a:rPr lang="en-GB" smtClean="0"/>
              <a:t>‹#›</a:t>
            </a:fld>
            <a:endParaRPr lang="en-GB"/>
          </a:p>
        </p:txBody>
      </p:sp>
    </p:spTree>
    <p:extLst>
      <p:ext uri="{BB962C8B-B14F-4D97-AF65-F5344CB8AC3E}">
        <p14:creationId xmlns:p14="http://schemas.microsoft.com/office/powerpoint/2010/main" val="224963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endParaRPr lang="en-GB"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423C9-DF33-4C12-825F-30815EA503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69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20</a:t>
            </a:fld>
            <a:endParaRPr lang="en-GB"/>
          </a:p>
        </p:txBody>
      </p:sp>
    </p:spTree>
    <p:extLst>
      <p:ext uri="{BB962C8B-B14F-4D97-AF65-F5344CB8AC3E}">
        <p14:creationId xmlns:p14="http://schemas.microsoft.com/office/powerpoint/2010/main" val="141218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WAP is inspired by Mary Ellen Copeland’s Wellness Recovery Action Plan® (WRAP®): an evidence-based system used worldwide by people to manage their mental health and we adopted the Mind template.</a:t>
            </a:r>
            <a:endParaRPr lang="en-GB" sz="1200" b="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5</a:t>
            </a:fld>
            <a:endParaRPr lang="en-GB"/>
          </a:p>
        </p:txBody>
      </p:sp>
    </p:spTree>
    <p:extLst>
      <p:ext uri="{BB962C8B-B14F-4D97-AF65-F5344CB8AC3E}">
        <p14:creationId xmlns:p14="http://schemas.microsoft.com/office/powerpoint/2010/main" val="149513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endParaRPr lang="en-GB"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423C9-DF33-4C12-825F-30815EA503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37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11</a:t>
            </a:fld>
            <a:endParaRPr lang="en-GB"/>
          </a:p>
        </p:txBody>
      </p:sp>
    </p:spTree>
    <p:extLst>
      <p:ext uri="{BB962C8B-B14F-4D97-AF65-F5344CB8AC3E}">
        <p14:creationId xmlns:p14="http://schemas.microsoft.com/office/powerpoint/2010/main" val="142916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Often the necessary change is one of attitude, expectations or communication rather than a major or costly change.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agreed steps in this example case study were effective because they explored individual needs and put in place practical, easy to implement approaches or adjustments based on these needs.</a:t>
            </a:r>
            <a:endParaRPr lang="en-GB" sz="1200" b="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15</a:t>
            </a:fld>
            <a:endParaRPr lang="en-GB"/>
          </a:p>
        </p:txBody>
      </p:sp>
    </p:spTree>
    <p:extLst>
      <p:ext uri="{BB962C8B-B14F-4D97-AF65-F5344CB8AC3E}">
        <p14:creationId xmlns:p14="http://schemas.microsoft.com/office/powerpoint/2010/main" val="7140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For more information have a look at the government’s Reasonable adjustments for disabled workers guidance, Rethink Mental Illness’s ‘What’s reasonable at work?’ guide and the </a:t>
            </a:r>
            <a:r>
              <a:rPr lang="en-GB" sz="1200" b="0" i="0" u="none" strike="noStrike" kern="1200" baseline="0" dirty="0" err="1">
                <a:solidFill>
                  <a:schemeClr val="tx1"/>
                </a:solidFill>
                <a:latin typeface="+mn-lt"/>
                <a:ea typeface="+mn-ea"/>
                <a:cs typeface="+mn-cs"/>
              </a:rPr>
              <a:t>Acas</a:t>
            </a:r>
            <a:r>
              <a:rPr lang="en-GB" sz="1200" b="0" i="0" u="none" strike="noStrike" kern="1200" baseline="0" dirty="0">
                <a:solidFill>
                  <a:schemeClr val="tx1"/>
                </a:solidFill>
                <a:latin typeface="+mn-lt"/>
                <a:ea typeface="+mn-ea"/>
                <a:cs typeface="+mn-cs"/>
              </a:rPr>
              <a:t> website, where you can find details of their equality and diversity advisory service.</a:t>
            </a:r>
            <a:endParaRPr lang="en-GB" sz="1200" b="1" baseline="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16</a:t>
            </a:fld>
            <a:endParaRPr lang="en-GB"/>
          </a:p>
        </p:txBody>
      </p:sp>
    </p:spTree>
    <p:extLst>
      <p:ext uri="{BB962C8B-B14F-4D97-AF65-F5344CB8AC3E}">
        <p14:creationId xmlns:p14="http://schemas.microsoft.com/office/powerpoint/2010/main" val="42841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17</a:t>
            </a:fld>
            <a:endParaRPr lang="en-GB"/>
          </a:p>
        </p:txBody>
      </p:sp>
    </p:spTree>
    <p:extLst>
      <p:ext uri="{BB962C8B-B14F-4D97-AF65-F5344CB8AC3E}">
        <p14:creationId xmlns:p14="http://schemas.microsoft.com/office/powerpoint/2010/main" val="74477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top tips could be shared and discussed with your team.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Taking action, however small, can improve your life at work or prevent stress developing in the first place. You may be free to do some things without reference to anyone else, but some things you will need to negotiate, formally or informally, with colleagues or managers.</a:t>
            </a:r>
          </a:p>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18</a:t>
            </a:fld>
            <a:endParaRPr lang="en-GB"/>
          </a:p>
        </p:txBody>
      </p:sp>
    </p:spTree>
    <p:extLst>
      <p:ext uri="{BB962C8B-B14F-4D97-AF65-F5344CB8AC3E}">
        <p14:creationId xmlns:p14="http://schemas.microsoft.com/office/powerpoint/2010/main" val="427036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feel that you are struggling with your mental health and wellbeing, then please don’t suffer in silence. There is lots of support available to explore (both internally and externally), here are a few examples to explore.</a:t>
            </a:r>
          </a:p>
          <a:p>
            <a:endParaRPr lang="en-GB" dirty="0"/>
          </a:p>
        </p:txBody>
      </p:sp>
      <p:sp>
        <p:nvSpPr>
          <p:cNvPr id="4" name="Slide Number Placeholder 3"/>
          <p:cNvSpPr>
            <a:spLocks noGrp="1"/>
          </p:cNvSpPr>
          <p:nvPr>
            <p:ph type="sldNum" sz="quarter" idx="5"/>
          </p:nvPr>
        </p:nvSpPr>
        <p:spPr/>
        <p:txBody>
          <a:bodyPr/>
          <a:lstStyle/>
          <a:p>
            <a:fld id="{17A80B43-4DC5-4A0C-A6C9-483E22BCB7F2}" type="slidenum">
              <a:rPr lang="en-GB" smtClean="0"/>
              <a:t>19</a:t>
            </a:fld>
            <a:endParaRPr lang="en-GB"/>
          </a:p>
        </p:txBody>
      </p:sp>
    </p:spTree>
    <p:extLst>
      <p:ext uri="{BB962C8B-B14F-4D97-AF65-F5344CB8AC3E}">
        <p14:creationId xmlns:p14="http://schemas.microsoft.com/office/powerpoint/2010/main" val="2549741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in a room&#10;&#10;Description automatically generated with low confidence">
            <a:extLst>
              <a:ext uri="{FF2B5EF4-FFF2-40B4-BE49-F238E27FC236}">
                <a16:creationId xmlns:a16="http://schemas.microsoft.com/office/drawing/2014/main" id="{D0B8F1BA-70CF-8480-3FC3-6ABCEB0CEA40}"/>
              </a:ext>
            </a:extLst>
          </p:cNvPr>
          <p:cNvPicPr>
            <a:picLocks noChangeAspect="1"/>
          </p:cNvPicPr>
          <p:nvPr userDrawn="1"/>
        </p:nvPicPr>
        <p:blipFill rotWithShape="1">
          <a:blip r:embed="rId2">
            <a:alphaModFix amt="20000"/>
          </a:blip>
          <a:srcRect t="13334" b="7565"/>
          <a:stretch/>
        </p:blipFill>
        <p:spPr>
          <a:xfrm>
            <a:off x="26906" y="0"/>
            <a:ext cx="12165093"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07686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493D0D55-C0E8-1DC3-763C-7A7A1BA58C52}"/>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 outdoor&#10;&#10;Description automatically generated">
            <a:extLst>
              <a:ext uri="{FF2B5EF4-FFF2-40B4-BE49-F238E27FC236}">
                <a16:creationId xmlns:a16="http://schemas.microsoft.com/office/drawing/2014/main" id="{093D80C5-B618-D11E-492D-45E799ECBD9B}"/>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25987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26C9CE8B-08B0-4D06-C41C-AB3EFB01212F}"/>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 outdoor&#10;&#10;Description automatically generated">
            <a:extLst>
              <a:ext uri="{FF2B5EF4-FFF2-40B4-BE49-F238E27FC236}">
                <a16:creationId xmlns:a16="http://schemas.microsoft.com/office/drawing/2014/main" id="{4A69F46D-EF62-BD84-6B6D-CDB0DEEB7DD4}"/>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5988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216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0F37-3357-CB84-9AE2-37050CE64B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487D4C-B221-69C4-9E6C-84DF192528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EB54FB-1095-F9F2-C3BC-AC282CD042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300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E1E4FA00-07D1-9DC3-01B3-D401239B2C3A}"/>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BF0EC73F-72AC-118C-E7DB-38752ABE7EBA}"/>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44D01652-308E-C64F-648C-66E1B13E1F7C}"/>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82406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72BB7913-03F2-2292-3015-E1F54CD3B2FC}"/>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5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679C7D0-A078-3CB0-BF50-371122839A47}"/>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9F80810F-450F-E40C-B868-ECAF06BBDBA3}"/>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87A39475-919A-4AFF-B6FC-52827A8EFCAF}"/>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69442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483-20C1-C831-7841-848DCB6147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9167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2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1BF9-A701-E0C6-08BC-6D3F581434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2D7E2A-88E9-E6CA-1337-602E74622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558827-7A26-F9FD-3C73-A2DEFE56A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635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75246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BBD1-8474-78B8-8C9C-188D8ECAC6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A1B90F-76E9-7692-66E4-BB813DD8F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ACE1C0-5CA5-18B7-7B89-F733B31C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97123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37A9-B3E0-590D-C412-593E4B61E13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537BEF-5039-5E57-67D2-3AC7D0EE35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5825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2A4D0-D397-2C22-F03A-11661A3D19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F6B0D9-9146-50F5-7EAE-F41CC58A77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99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EAC8-E1D6-6C41-0518-313C8F3596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41C469-85FA-68B4-2C44-320AA6990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89EBD4-0773-7DF6-5F2E-31B99DE8AB90}"/>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25093F57-C788-658E-A12E-3894B47CF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63BF1-236C-703A-E49C-16E5BDC6CC5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38619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2274-E7DD-815E-E681-C7CA3FE217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E05FD7-68CC-4AAA-1ACA-538059FC7E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B6ED11-EAAC-C33B-EDDD-F73BB681F14C}"/>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30AABD2C-2896-F328-2452-57D61A2B7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206B7-4B28-D068-949F-43687D3C181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734285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9EFD-4507-A251-C363-D179AC2DB6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408A8F-F7D1-299A-0375-4C1173079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70969D-2D2D-0DA5-0827-6764ED149FE3}"/>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C08388D6-C3BB-3E97-9553-7DF4DCBA6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41587-C7A5-CC6B-F639-B117FF75071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94053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9A03-9315-865C-04A3-C39876C4F2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9E6F76-7EB2-EF0E-40D3-956C22ECC0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8633F9-52AC-E516-5CBC-26232F45B7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7286347-47CE-A81A-3A9A-D03B26320DCE}"/>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6" name="Footer Placeholder 5">
            <a:extLst>
              <a:ext uri="{FF2B5EF4-FFF2-40B4-BE49-F238E27FC236}">
                <a16:creationId xmlns:a16="http://schemas.microsoft.com/office/drawing/2014/main" id="{049DE178-6E51-82D3-F645-0CD13FF26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09ACA-7CB5-A8F1-C736-64910B3C422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695518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093A-07F8-CF60-1607-9A356B636F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D9123-BED2-4CEA-9B38-D02DA0AA6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14AC9F-32F6-0FD7-3422-C20DA67684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CDCC4-8A5C-F540-BBF0-B84E68EF9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0A0193-3B9A-0A6D-184B-9AFD30F3FE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1C2273-8440-543C-999E-9B532EFE5253}"/>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8" name="Footer Placeholder 7">
            <a:extLst>
              <a:ext uri="{FF2B5EF4-FFF2-40B4-BE49-F238E27FC236}">
                <a16:creationId xmlns:a16="http://schemas.microsoft.com/office/drawing/2014/main" id="{4B15E23D-1C47-02C4-EA23-814A432DA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B2C93-D9EF-1894-B33F-9BE48B5B222C}"/>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49524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D3E4-E21F-B6E4-2845-BB292F08807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66F59B-4D3D-D1E8-57C7-E38FFAF396B1}"/>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4" name="Footer Placeholder 3">
            <a:extLst>
              <a:ext uri="{FF2B5EF4-FFF2-40B4-BE49-F238E27FC236}">
                <a16:creationId xmlns:a16="http://schemas.microsoft.com/office/drawing/2014/main" id="{743D85ED-0DE3-C540-5B4B-60DB2CF059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B8440-8EB5-BFCC-FCE3-8050980164F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12304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522B8-C1A4-5C8F-6093-DE0800EA1ABE}"/>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3" name="Footer Placeholder 2">
            <a:extLst>
              <a:ext uri="{FF2B5EF4-FFF2-40B4-BE49-F238E27FC236}">
                <a16:creationId xmlns:a16="http://schemas.microsoft.com/office/drawing/2014/main" id="{B170DEF5-31AF-F1B5-5888-DDBA820B57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B8F25-ED23-64BB-D7BB-9846AF27172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70758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people standing in a large room&#10;&#10;Description automatically generated with low confidence">
            <a:extLst>
              <a:ext uri="{FF2B5EF4-FFF2-40B4-BE49-F238E27FC236}">
                <a16:creationId xmlns:a16="http://schemas.microsoft.com/office/drawing/2014/main" id="{98D47428-C14C-C0EB-B352-5F92CDE935A5}"/>
              </a:ext>
            </a:extLst>
          </p:cNvPr>
          <p:cNvPicPr>
            <a:picLocks noChangeAspect="1"/>
          </p:cNvPicPr>
          <p:nvPr userDrawn="1"/>
        </p:nvPicPr>
        <p:blipFill rotWithShape="1">
          <a:blip r:embed="rId2">
            <a:alphaModFix amt="20000"/>
          </a:blip>
          <a:srcRect t="10331" b="10744"/>
          <a:stretch/>
        </p:blipFill>
        <p:spPr>
          <a:xfrm>
            <a:off x="0" y="1"/>
            <a:ext cx="12192000"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48445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3B4-5376-F106-3862-5E36DD823F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423253-AB19-CE6D-8119-F71678049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6E127A1-6DD4-D397-52DC-4A701CC85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BE864D-7657-A3F7-CEF0-0E5EAABB8DB1}"/>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6" name="Footer Placeholder 5">
            <a:extLst>
              <a:ext uri="{FF2B5EF4-FFF2-40B4-BE49-F238E27FC236}">
                <a16:creationId xmlns:a16="http://schemas.microsoft.com/office/drawing/2014/main" id="{1299DD8D-6E86-8314-26F8-7C6D8459B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EDB7E-7080-1917-9DC9-A74F2CDB9A7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80241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62FA-8135-B6A1-06F1-187721B150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5A0A14-7B40-DBC5-5BCF-B46986FAB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3B159-73D1-4707-73F4-32FADD00E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1CBCF-DB06-D56A-FCDF-338B47228A43}"/>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6" name="Footer Placeholder 5">
            <a:extLst>
              <a:ext uri="{FF2B5EF4-FFF2-40B4-BE49-F238E27FC236}">
                <a16:creationId xmlns:a16="http://schemas.microsoft.com/office/drawing/2014/main" id="{80538B9E-D544-EC7E-A715-ECD0D98EA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4EA64-21F1-003A-D725-321951B5CD0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30009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ECE9-3DAE-0111-22A2-C862162CC1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FA61BB-C916-7CDA-E54D-AFC7D97A9B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EF62A6-0885-4DC3-845B-EDE9D0CCF3A3}"/>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CC9F262B-8F23-1578-9FD0-1B1055C9E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412C9-C6AC-F0FF-6467-9C1018ABEF6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00814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4676A6-6644-A398-CCD4-F4694A9A7B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8B2972-3CBF-C133-A9D4-EB6DDE11E9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E93106-23BA-F5E0-7917-DBD49B6DE4F8}"/>
              </a:ext>
            </a:extLst>
          </p:cNvPr>
          <p:cNvSpPr>
            <a:spLocks noGrp="1"/>
          </p:cNvSpPr>
          <p:nvPr>
            <p:ph type="dt" sz="half" idx="10"/>
          </p:nvPr>
        </p:nvSpPr>
        <p:spPr/>
        <p:txBody>
          <a:body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3907C00F-F771-3FA1-210D-EE659C49D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3555-EC30-FE18-E94D-6D14E2BED5F9}"/>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42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311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person&#10;&#10;Description automatically generated">
            <a:extLst>
              <a:ext uri="{FF2B5EF4-FFF2-40B4-BE49-F238E27FC236}">
                <a16:creationId xmlns:a16="http://schemas.microsoft.com/office/drawing/2014/main" id="{2E572AEC-B20F-C888-6BE5-18EC0476E62E}"/>
              </a:ext>
            </a:extLst>
          </p:cNvPr>
          <p:cNvPicPr>
            <a:picLocks noChangeAspect="1"/>
          </p:cNvPicPr>
          <p:nvPr userDrawn="1"/>
        </p:nvPicPr>
        <p:blipFill rotWithShape="1">
          <a:blip r:embed="rId2">
            <a:alphaModFix amt="20000"/>
          </a:blip>
          <a:srcRect t="10052" b="11022"/>
          <a:stretch/>
        </p:blipFill>
        <p:spPr>
          <a:xfrm>
            <a:off x="0" y="-1"/>
            <a:ext cx="12192000" cy="6415089"/>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28743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11356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404496C-6FC8-E655-44A0-BDA95EFB6CC1}"/>
              </a:ext>
            </a:extLst>
          </p:cNvPr>
          <p:cNvPicPr>
            <a:picLocks noChangeAspect="1"/>
          </p:cNvPicPr>
          <p:nvPr userDrawn="1"/>
        </p:nvPicPr>
        <p:blipFill rotWithShape="1">
          <a:blip r:embed="rId2">
            <a:alphaModFix amt="20000"/>
          </a:blip>
          <a:srcRect t="11584" b="9293"/>
          <a:stretch/>
        </p:blipFill>
        <p:spPr>
          <a:xfrm>
            <a:off x="-1" y="-8015"/>
            <a:ext cx="12192001" cy="6431117"/>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441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82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91253C92-8E5F-2E0A-CDCC-85D4A9A7656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99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C9432-6582-7686-7232-702C27387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F17C5E2-CD26-96C1-446A-F45E91C78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5B6541B2-E730-84B1-ECD0-D46AAA66907E}"/>
              </a:ext>
            </a:extLst>
          </p:cNvPr>
          <p:cNvSpPr/>
          <p:nvPr userDrawn="1"/>
        </p:nvSpPr>
        <p:spPr>
          <a:xfrm>
            <a:off x="-1" y="6423102"/>
            <a:ext cx="12192001" cy="434898"/>
          </a:xfrm>
          <a:prstGeom prst="rect">
            <a:avLst/>
          </a:prstGeom>
          <a:solidFill>
            <a:srgbClr val="002856"/>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A5D67912-6E8E-E3CB-B477-A70B51130FB1}"/>
              </a:ext>
            </a:extLst>
          </p:cNvPr>
          <p:cNvSpPr/>
          <p:nvPr userDrawn="1"/>
        </p:nvSpPr>
        <p:spPr>
          <a:xfrm>
            <a:off x="11190449" y="236536"/>
            <a:ext cx="772295" cy="665772"/>
          </a:xfrm>
          <a:prstGeom prst="hexagon">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10;&#10;Description automatically generated">
            <a:extLst>
              <a:ext uri="{FF2B5EF4-FFF2-40B4-BE49-F238E27FC236}">
                <a16:creationId xmlns:a16="http://schemas.microsoft.com/office/drawing/2014/main" id="{AB58DC18-7207-BF35-0287-D29C93975B14}"/>
              </a:ext>
            </a:extLst>
          </p:cNvPr>
          <p:cNvPicPr>
            <a:picLocks noChangeAspect="1"/>
          </p:cNvPicPr>
          <p:nvPr userDrawn="1"/>
        </p:nvPicPr>
        <p:blipFill>
          <a:blip r:embed="rId24"/>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9358354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8" r:id="rId4"/>
    <p:sldLayoutId id="2147483680" r:id="rId5"/>
    <p:sldLayoutId id="2147483674" r:id="rId6"/>
    <p:sldLayoutId id="2147483681" r:id="rId7"/>
    <p:sldLayoutId id="2147483661" r:id="rId8"/>
    <p:sldLayoutId id="2147483650" r:id="rId9"/>
    <p:sldLayoutId id="2147483677" r:id="rId10"/>
    <p:sldLayoutId id="2147483679" r:id="rId11"/>
    <p:sldLayoutId id="2147483676" r:id="rId12"/>
    <p:sldLayoutId id="2147483652" r:id="rId13"/>
    <p:sldLayoutId id="2147483653" r:id="rId14"/>
    <p:sldLayoutId id="2147483682" r:id="rId15"/>
    <p:sldLayoutId id="214748368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1" kern="1200">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14FCC-D6F3-82C2-F086-7B07C95599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D95CF1-561E-4C78-61DB-090D3F395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D856C-A100-C5E5-DA63-3BF6DD79C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7F42D-0E14-BF40-B0C0-2C5672EE24D7}" type="datetimeFigureOut">
              <a:rPr lang="en-US" smtClean="0"/>
              <a:t>10/20/2023</a:t>
            </a:fld>
            <a:endParaRPr lang="en-US"/>
          </a:p>
        </p:txBody>
      </p:sp>
      <p:sp>
        <p:nvSpPr>
          <p:cNvPr id="5" name="Footer Placeholder 4">
            <a:extLst>
              <a:ext uri="{FF2B5EF4-FFF2-40B4-BE49-F238E27FC236}">
                <a16:creationId xmlns:a16="http://schemas.microsoft.com/office/drawing/2014/main" id="{573DF534-F051-C25F-0F77-DD68F2ABB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6FF73-6532-37A1-77F3-CA067C268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67BBD-105C-8047-A440-C9329B16E34F}" type="slidenum">
              <a:rPr lang="en-US" smtClean="0"/>
              <a:t>‹#›</a:t>
            </a:fld>
            <a:endParaRPr lang="en-US"/>
          </a:p>
        </p:txBody>
      </p:sp>
    </p:spTree>
    <p:extLst>
      <p:ext uri="{BB962C8B-B14F-4D97-AF65-F5344CB8AC3E}">
        <p14:creationId xmlns:p14="http://schemas.microsoft.com/office/powerpoint/2010/main" val="34015795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ourworkingway.growthco.uk/people-and-engagement/health-and-wellbeing/wellness-action-plan/"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reasonable-adjustments-for-disabled-workers"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nd.org.uk/need-urgent-help/what-can-i-do-to-help-myself-cope/relaxing-and-calming-exercises/"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hyperlink" Target="https://manchestergrowthcouk.sharepoint.com/:w:/r/sites/GSHPT/_layouts/15/Doc.aspx?sourcedoc=%7B8BF0CF07-1B4C-468E-B621-AA7FB8ABD2FE%7D&amp;file=Mental%20Health%20and%20Wellbeing%20Policy.docx&amp;action=default&amp;mobileredirect=true" TargetMode="External"/><Relationship Id="rId13" Type="http://schemas.openxmlformats.org/officeDocument/2006/relationships/hyperlink" Target="https://ourworkingway.growthco.uk/people-and-engagement/health-and-wellbeing/" TargetMode="External"/><Relationship Id="rId3" Type="http://schemas.openxmlformats.org/officeDocument/2006/relationships/hyperlink" Target="https://healthassuredeap.co.uk/" TargetMode="External"/><Relationship Id="rId7" Type="http://schemas.openxmlformats.org/officeDocument/2006/relationships/hyperlink" Target="https://www.mind.org.uk/" TargetMode="External"/><Relationship Id="rId12" Type="http://schemas.openxmlformats.org/officeDocument/2006/relationships/hyperlink" Target="https://growthco.us19.list-manage.com/track/click?u=ae9492d7cd73dc973fd68c883&amp;id=4c73b38914&amp;e=709dce77b0"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ourworkingway.growthco.uk/people-and-engagement/health-and-wellbeing/mental-health-first-aiders/" TargetMode="External"/><Relationship Id="rId11" Type="http://schemas.openxmlformats.org/officeDocument/2006/relationships/hyperlink" Target="https://growthco.us19.list-manage.com/track/click?u=ae9492d7cd73dc973fd68c883&amp;id=99526be03e&amp;e=709dce77b0" TargetMode="External"/><Relationship Id="rId5" Type="http://schemas.openxmlformats.org/officeDocument/2006/relationships/hyperlink" Target="https://manchestergrowthcouk.sharepoint.com/sites/GSHPT/crossgroupworking/hr/mgtPortal/Shared%20Documents/Health%20and%20Wellbeing/06%20-%20Employee%20Assistance%20Programme/03%20-%20Active%20Care%20Manager's%20Guide.pdf#search=active%20care" TargetMode="External"/><Relationship Id="rId10" Type="http://schemas.openxmlformats.org/officeDocument/2006/relationships/hyperlink" Target="https://growthco.us19.list-manage.com/track/click?u=ae9492d7cd73dc973fd68c883&amp;id=12029f00a5&amp;e=709dce77b0" TargetMode="External"/><Relationship Id="rId4" Type="http://schemas.openxmlformats.org/officeDocument/2006/relationships/hyperlink" Target="https://growthco.us19.list-manage.com/track/click?u=ae9492d7cd73dc973fd68c883&amp;id=16d2101ea0&amp;e=709dce77b0" TargetMode="External"/><Relationship Id="rId9" Type="http://schemas.openxmlformats.org/officeDocument/2006/relationships/hyperlink" Target="https://www.samaritans.org/how-we-can-help/contact-samarita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mailto:edi@growthco.uk"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edi@growthco.uk"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470C-24F8-8CE1-D082-DD1FBCCE0AC6}"/>
              </a:ext>
            </a:extLst>
          </p:cNvPr>
          <p:cNvSpPr>
            <a:spLocks noGrp="1"/>
          </p:cNvSpPr>
          <p:nvPr>
            <p:ph type="ctrTitle"/>
          </p:nvPr>
        </p:nvSpPr>
        <p:spPr/>
        <p:txBody>
          <a:bodyPr>
            <a:normAutofit fontScale="90000"/>
          </a:bodyPr>
          <a:lstStyle/>
          <a:p>
            <a:r>
              <a:rPr lang="en-US" dirty="0"/>
              <a:t>Wellness Action Plan Guidance for Colleagues</a:t>
            </a:r>
          </a:p>
        </p:txBody>
      </p:sp>
      <p:sp>
        <p:nvSpPr>
          <p:cNvPr id="3" name="Subtitle 2">
            <a:extLst>
              <a:ext uri="{FF2B5EF4-FFF2-40B4-BE49-F238E27FC236}">
                <a16:creationId xmlns:a16="http://schemas.microsoft.com/office/drawing/2014/main" id="{0144837D-C06A-DB8C-8F88-F8501D4AF404}"/>
              </a:ext>
            </a:extLst>
          </p:cNvPr>
          <p:cNvSpPr>
            <a:spLocks noGrp="1"/>
          </p:cNvSpPr>
          <p:nvPr>
            <p:ph type="subTitle" idx="1"/>
          </p:nvPr>
        </p:nvSpPr>
        <p:spPr>
          <a:xfrm>
            <a:off x="348343" y="5551714"/>
            <a:ext cx="9144000" cy="620486"/>
          </a:xfrm>
        </p:spPr>
        <p:txBody>
          <a:bodyPr>
            <a:normAutofit/>
          </a:bodyPr>
          <a:lstStyle/>
          <a:p>
            <a:pPr algn="l"/>
            <a:r>
              <a:rPr lang="en-US" sz="1600" dirty="0"/>
              <a:t>October 2023 (version 3)</a:t>
            </a:r>
          </a:p>
        </p:txBody>
      </p:sp>
      <p:pic>
        <p:nvPicPr>
          <p:cNvPr id="4" name="Picture 3">
            <a:extLst>
              <a:ext uri="{FF2B5EF4-FFF2-40B4-BE49-F238E27FC236}">
                <a16:creationId xmlns:a16="http://schemas.microsoft.com/office/drawing/2014/main" id="{83A756ED-920E-E3CC-1823-52F9FF685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2483" y="5041742"/>
            <a:ext cx="1391174" cy="1019944"/>
          </a:xfrm>
          <a:prstGeom prst="rect">
            <a:avLst/>
          </a:prstGeom>
        </p:spPr>
      </p:pic>
    </p:spTree>
    <p:extLst>
      <p:ext uri="{BB962C8B-B14F-4D97-AF65-F5344CB8AC3E}">
        <p14:creationId xmlns:p14="http://schemas.microsoft.com/office/powerpoint/2010/main" val="104013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ACF32-C835-01EF-BC7C-0FA21AC364BE}"/>
              </a:ext>
            </a:extLst>
          </p:cNvPr>
          <p:cNvSpPr>
            <a:spLocks noGrp="1"/>
          </p:cNvSpPr>
          <p:nvPr>
            <p:ph type="title"/>
          </p:nvPr>
        </p:nvSpPr>
        <p:spPr>
          <a:xfrm>
            <a:off x="707413" y="4544704"/>
            <a:ext cx="4792635" cy="1811645"/>
          </a:xfrm>
        </p:spPr>
        <p:txBody>
          <a:bodyPr anchor="ctr">
            <a:normAutofit/>
          </a:bodyPr>
          <a:lstStyle/>
          <a:p>
            <a:r>
              <a:rPr lang="en-GB" sz="4000"/>
              <a:t>Key benefits of using the WAP tool</a:t>
            </a:r>
            <a:endParaRPr lang="en-GB" sz="4000" dirty="0"/>
          </a:p>
        </p:txBody>
      </p:sp>
      <p:pic>
        <p:nvPicPr>
          <p:cNvPr id="14" name="Picture 4" descr="People talking">
            <a:extLst>
              <a:ext uri="{FF2B5EF4-FFF2-40B4-BE49-F238E27FC236}">
                <a16:creationId xmlns:a16="http://schemas.microsoft.com/office/drawing/2014/main" id="{40FE9644-BF2C-E999-6813-4BF04BA32710}"/>
              </a:ext>
            </a:extLst>
          </p:cNvPr>
          <p:cNvPicPr>
            <a:picLocks noChangeAspect="1"/>
          </p:cNvPicPr>
          <p:nvPr/>
        </p:nvPicPr>
        <p:blipFill rotWithShape="1">
          <a:blip r:embed="rId2"/>
          <a:srcRect r="1110" b="-1"/>
          <a:stretch/>
        </p:blipFill>
        <p:spPr>
          <a:xfrm>
            <a:off x="-1" y="10"/>
            <a:ext cx="6096001" cy="4114790"/>
          </a:xfrm>
          <a:prstGeom prst="rect">
            <a:avLst/>
          </a:prstGeom>
        </p:spPr>
      </p:pic>
      <p:sp>
        <p:nvSpPr>
          <p:cNvPr id="3" name="Content Placeholder 2">
            <a:extLst>
              <a:ext uri="{FF2B5EF4-FFF2-40B4-BE49-F238E27FC236}">
                <a16:creationId xmlns:a16="http://schemas.microsoft.com/office/drawing/2014/main" id="{5F8E88BC-40B6-AB87-420D-EC8CF9CE7D3A}"/>
              </a:ext>
            </a:extLst>
          </p:cNvPr>
          <p:cNvSpPr>
            <a:spLocks noGrp="1"/>
          </p:cNvSpPr>
          <p:nvPr>
            <p:ph idx="1"/>
          </p:nvPr>
        </p:nvSpPr>
        <p:spPr>
          <a:xfrm>
            <a:off x="6803410" y="691912"/>
            <a:ext cx="4585646" cy="5474173"/>
          </a:xfrm>
        </p:spPr>
        <p:txBody>
          <a:bodyPr anchor="ctr">
            <a:normAutofit/>
          </a:bodyPr>
          <a:lstStyle/>
          <a:p>
            <a:pPr lvl="0">
              <a:buFont typeface="Wingdings" panose="05000000000000000000" pitchFamily="2" charset="2"/>
              <a:buChar char="ü"/>
            </a:pPr>
            <a:r>
              <a:rPr lang="en-GB" sz="1100" dirty="0"/>
              <a:t>Personalised, practical tool we can all use (whether we have a mental health condition or not) to help us identify what keeps us well at work, what causes us to become unwell, and how to address a mental or physical health condition at work should you be experiencing one.</a:t>
            </a:r>
          </a:p>
          <a:p>
            <a:pPr marL="0" lvl="0" indent="0">
              <a:buNone/>
            </a:pPr>
            <a:endParaRPr lang="en-GB" sz="1100" dirty="0"/>
          </a:p>
          <a:p>
            <a:pPr lvl="0">
              <a:buFont typeface="Wingdings" panose="05000000000000000000" pitchFamily="2" charset="2"/>
              <a:buChar char="ü"/>
            </a:pPr>
            <a:r>
              <a:rPr lang="en-GB" sz="1100" dirty="0"/>
              <a:t>Opens a dialogue with your manager, for them to better understand your needs and experiences and ultimately better support your mental health and wellbeing.</a:t>
            </a:r>
          </a:p>
          <a:p>
            <a:pPr marL="0" lvl="0" indent="0">
              <a:buNone/>
            </a:pPr>
            <a:endParaRPr lang="en-GB" sz="1100" dirty="0"/>
          </a:p>
          <a:p>
            <a:pPr lvl="0">
              <a:buFont typeface="Wingdings" panose="05000000000000000000" pitchFamily="2" charset="2"/>
              <a:buChar char="ü"/>
            </a:pPr>
            <a:r>
              <a:rPr lang="en-GB" sz="1100" dirty="0"/>
              <a:t>If you work remotely, a WAP can help you identify how best your manager can support you and overcome the barriers which this style of working can present.</a:t>
            </a:r>
          </a:p>
          <a:p>
            <a:pPr marL="0" lvl="0" indent="0">
              <a:buNone/>
            </a:pPr>
            <a:endParaRPr lang="en-GB" sz="1100" dirty="0"/>
          </a:p>
          <a:p>
            <a:pPr lvl="0">
              <a:buFont typeface="Wingdings" panose="05000000000000000000" pitchFamily="2" charset="2"/>
              <a:buChar char="ü"/>
            </a:pPr>
            <a:r>
              <a:rPr lang="en-GB" sz="1100" dirty="0"/>
              <a:t>WAPs are also particularly helpful during the return-to-work process if you have been off work due to a mental or physical health condition, as they provide a structure for conversations around what support will help you and what reasonable adjustments might be useful to discuss and consider with your manager.</a:t>
            </a:r>
          </a:p>
          <a:p>
            <a:pPr marL="0" indent="0">
              <a:buNone/>
            </a:pPr>
            <a:endParaRPr lang="en-GB" sz="1100" dirty="0"/>
          </a:p>
        </p:txBody>
      </p:sp>
    </p:spTree>
    <p:extLst>
      <p:ext uri="{BB962C8B-B14F-4D97-AF65-F5344CB8AC3E}">
        <p14:creationId xmlns:p14="http://schemas.microsoft.com/office/powerpoint/2010/main" val="72514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4A9B-2455-CECB-20B9-30AC33FEFDCA}"/>
              </a:ext>
            </a:extLst>
          </p:cNvPr>
          <p:cNvSpPr>
            <a:spLocks noGrp="1"/>
          </p:cNvSpPr>
          <p:nvPr>
            <p:ph type="ctrTitle"/>
          </p:nvPr>
        </p:nvSpPr>
        <p:spPr>
          <a:xfrm>
            <a:off x="838199" y="1320126"/>
            <a:ext cx="5257801" cy="3005041"/>
          </a:xfrm>
        </p:spPr>
        <p:txBody>
          <a:bodyPr anchor="t">
            <a:normAutofit/>
          </a:bodyPr>
          <a:lstStyle/>
          <a:p>
            <a:pPr algn="l"/>
            <a:r>
              <a:rPr lang="en-GB" sz="4800" b="1" dirty="0">
                <a:latin typeface="Arial" panose="020B0604020202020204" pitchFamily="34" charset="0"/>
                <a:cs typeface="Arial" panose="020B0604020202020204" pitchFamily="34" charset="0"/>
              </a:rPr>
              <a:t>How to get started…</a:t>
            </a:r>
          </a:p>
        </p:txBody>
      </p:sp>
      <p:pic>
        <p:nvPicPr>
          <p:cNvPr id="4" name="Picture 3" descr="A blue text on a white background&#10;&#10;Description automatically generated">
            <a:extLst>
              <a:ext uri="{FF2B5EF4-FFF2-40B4-BE49-F238E27FC236}">
                <a16:creationId xmlns:a16="http://schemas.microsoft.com/office/drawing/2014/main" id="{7D4C9E20-1328-5D2A-E49A-2F59BC1B5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059" y="1853952"/>
            <a:ext cx="4296641" cy="3150098"/>
          </a:xfrm>
          <a:prstGeom prst="rect">
            <a:avLst/>
          </a:prstGeom>
        </p:spPr>
      </p:pic>
      <p:grpSp>
        <p:nvGrpSpPr>
          <p:cNvPr id="9" name="Group 8">
            <a:extLst>
              <a:ext uri="{FF2B5EF4-FFF2-40B4-BE49-F238E27FC236}">
                <a16:creationId xmlns:a16="http://schemas.microsoft.com/office/drawing/2014/main" id="{4C4BC784-2004-F0C3-0968-B0F39DBB54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D56C1E35-1688-6BC2-7D88-7ACF7CBAD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3BAA3D-AAB0-C171-D5BB-E93B77ACC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781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C191-C18F-7898-E840-7C67734138C5}"/>
              </a:ext>
            </a:extLst>
          </p:cNvPr>
          <p:cNvSpPr>
            <a:spLocks noGrp="1"/>
          </p:cNvSpPr>
          <p:nvPr>
            <p:ph type="title"/>
          </p:nvPr>
        </p:nvSpPr>
        <p:spPr/>
        <p:txBody>
          <a:bodyPr/>
          <a:lstStyle/>
          <a:p>
            <a:r>
              <a:rPr lang="en-GB" dirty="0"/>
              <a:t>How to get started in 3 easy steps</a:t>
            </a:r>
          </a:p>
        </p:txBody>
      </p:sp>
      <p:sp>
        <p:nvSpPr>
          <p:cNvPr id="3" name="Content Placeholder 2">
            <a:extLst>
              <a:ext uri="{FF2B5EF4-FFF2-40B4-BE49-F238E27FC236}">
                <a16:creationId xmlns:a16="http://schemas.microsoft.com/office/drawing/2014/main" id="{695EC1C1-9E0E-C218-1174-DC337833ADC5}"/>
              </a:ext>
            </a:extLst>
          </p:cNvPr>
          <p:cNvSpPr>
            <a:spLocks noGrp="1"/>
          </p:cNvSpPr>
          <p:nvPr>
            <p:ph idx="1"/>
          </p:nvPr>
        </p:nvSpPr>
        <p:spPr/>
        <p:txBody>
          <a:bodyPr>
            <a:normAutofit fontScale="92500" lnSpcReduction="20000"/>
          </a:bodyPr>
          <a:lstStyle/>
          <a:p>
            <a:pPr marL="514350" indent="-514350">
              <a:buFont typeface="+mj-lt"/>
              <a:buAutoNum type="arabicPeriod"/>
            </a:pPr>
            <a:r>
              <a:rPr lang="en-GB" dirty="0"/>
              <a:t>Plan some time on your own to fill in your WAP.</a:t>
            </a:r>
          </a:p>
          <a:p>
            <a:pPr marL="514350" indent="-514350">
              <a:buFont typeface="+mj-lt"/>
              <a:buAutoNum type="arabicPeriod"/>
            </a:pPr>
            <a:r>
              <a:rPr lang="en-GB" dirty="0"/>
              <a:t>Schedule some confidential time with your manager to discuss it.</a:t>
            </a:r>
          </a:p>
          <a:p>
            <a:pPr marL="514350" indent="-514350">
              <a:buFont typeface="+mj-lt"/>
              <a:buAutoNum type="arabicPeriod"/>
            </a:pPr>
            <a:r>
              <a:rPr lang="en-GB" dirty="0"/>
              <a:t>Consider what it would be helpful for your manager to know before the meeting.</a:t>
            </a:r>
          </a:p>
          <a:p>
            <a:pPr marL="0" indent="0">
              <a:buNone/>
            </a:pPr>
            <a:r>
              <a:rPr lang="en-GB" b="1" dirty="0"/>
              <a:t>Key points:</a:t>
            </a:r>
          </a:p>
          <a:p>
            <a:r>
              <a:rPr lang="en-GB" sz="2800" dirty="0"/>
              <a:t>The WAP should be written and owned by you, expressing your personal experience and your needs. </a:t>
            </a:r>
          </a:p>
          <a:p>
            <a:r>
              <a:rPr lang="en-GB" sz="2800" dirty="0"/>
              <a:t>Your manager’s role is to discuss the plan with you and provide support, including guidance on what is possible for any reasonable adjustments. It should be a collaborative process but led by you.</a:t>
            </a:r>
          </a:p>
          <a:p>
            <a:r>
              <a:rPr lang="en-GB" sz="2800" dirty="0">
                <a:cs typeface="Arial" panose="020B0604020202020204" pitchFamily="34" charset="0"/>
              </a:rPr>
              <a:t>If your manager has not used a WAP before, then please refer them to the </a:t>
            </a:r>
            <a:r>
              <a:rPr lang="en-GB" sz="2800" u="sng" dirty="0">
                <a:cs typeface="Arial" panose="020B0604020202020204" pitchFamily="34" charset="0"/>
                <a:hlinkClick r:id="rId2"/>
              </a:rPr>
              <a:t>Wellness Action Plan Manager Guidance</a:t>
            </a:r>
            <a:r>
              <a:rPr lang="en-GB" sz="2800" u="sng" dirty="0">
                <a:cs typeface="Arial" panose="020B0604020202020204" pitchFamily="34" charset="0"/>
              </a:rPr>
              <a:t>.</a:t>
            </a:r>
          </a:p>
        </p:txBody>
      </p:sp>
    </p:spTree>
    <p:extLst>
      <p:ext uri="{BB962C8B-B14F-4D97-AF65-F5344CB8AC3E}">
        <p14:creationId xmlns:p14="http://schemas.microsoft.com/office/powerpoint/2010/main" val="361317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0332-D14D-A774-D1F6-E1A79738645A}"/>
              </a:ext>
            </a:extLst>
          </p:cNvPr>
          <p:cNvSpPr>
            <a:spLocks noGrp="1"/>
          </p:cNvSpPr>
          <p:nvPr>
            <p:ph type="title"/>
          </p:nvPr>
        </p:nvSpPr>
        <p:spPr>
          <a:xfrm>
            <a:off x="4386805" y="262660"/>
            <a:ext cx="4491821" cy="1044094"/>
          </a:xfrm>
        </p:spPr>
        <p:txBody>
          <a:bodyPr anchor="b">
            <a:normAutofit/>
          </a:bodyPr>
          <a:lstStyle/>
          <a:p>
            <a:r>
              <a:rPr lang="en-GB" sz="3200" dirty="0"/>
              <a:t>Remember…</a:t>
            </a:r>
          </a:p>
        </p:txBody>
      </p:sp>
      <p:pic>
        <p:nvPicPr>
          <p:cNvPr id="9" name="Picture 8" descr="Five square speech bubbles in color">
            <a:extLst>
              <a:ext uri="{FF2B5EF4-FFF2-40B4-BE49-F238E27FC236}">
                <a16:creationId xmlns:a16="http://schemas.microsoft.com/office/drawing/2014/main" id="{4ECCF1EB-2E0B-4083-8E14-45C0B0BC41FE}"/>
              </a:ext>
            </a:extLst>
          </p:cNvPr>
          <p:cNvPicPr>
            <a:picLocks noChangeAspect="1"/>
          </p:cNvPicPr>
          <p:nvPr/>
        </p:nvPicPr>
        <p:blipFill rotWithShape="1">
          <a:blip r:embed="rId2"/>
          <a:srcRect l="4581" r="33198" b="1"/>
          <a:stretch/>
        </p:blipFill>
        <p:spPr>
          <a:xfrm>
            <a:off x="19" y="10"/>
            <a:ext cx="4247889" cy="6857990"/>
          </a:xfrm>
          <a:prstGeom prst="rect">
            <a:avLst/>
          </a:prstGeom>
        </p:spPr>
      </p:pic>
      <p:grpSp>
        <p:nvGrpSpPr>
          <p:cNvPr id="14" name="Group 1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5" name="Rectangle 1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15C7D90-521E-0506-04CA-6974082A1CA8}"/>
              </a:ext>
            </a:extLst>
          </p:cNvPr>
          <p:cNvSpPr>
            <a:spLocks noGrp="1"/>
          </p:cNvSpPr>
          <p:nvPr>
            <p:ph idx="1"/>
          </p:nvPr>
        </p:nvSpPr>
        <p:spPr>
          <a:xfrm>
            <a:off x="4490977" y="1655180"/>
            <a:ext cx="6824721" cy="4326128"/>
          </a:xfrm>
        </p:spPr>
        <p:txBody>
          <a:bodyPr anchor="t">
            <a:normAutofit/>
          </a:bodyPr>
          <a:lstStyle/>
          <a:p>
            <a:r>
              <a:rPr lang="en-GB" sz="1800" dirty="0"/>
              <a:t>The WAP needs to include all the things that are important to your mental wellbeing, from your triggers and signs of poor mental health, to what action to take and what support you may need when or if you become unwell.</a:t>
            </a:r>
          </a:p>
          <a:p>
            <a:r>
              <a:rPr lang="en-GB" sz="1800" dirty="0"/>
              <a:t>Once the WAP has been drawn up, factor in sometime during your KITs to review the WAP and make any necessary changes. </a:t>
            </a:r>
          </a:p>
          <a:p>
            <a:r>
              <a:rPr lang="en-GB" sz="1800" dirty="0"/>
              <a:t>The WAP is most effective when treated as a live, flexible document, so a regular ‘feedback loop’ with your manager to assess what is and isn’t working is an important part of the process.</a:t>
            </a:r>
          </a:p>
          <a:p>
            <a:pPr marL="0" indent="0">
              <a:buNone/>
            </a:pPr>
            <a:endParaRPr lang="en-GB" sz="1600" dirty="0"/>
          </a:p>
        </p:txBody>
      </p:sp>
    </p:spTree>
    <p:extLst>
      <p:ext uri="{BB962C8B-B14F-4D97-AF65-F5344CB8AC3E}">
        <p14:creationId xmlns:p14="http://schemas.microsoft.com/office/powerpoint/2010/main" val="604014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1DA8-94A8-9AE1-6C10-8D2E016895DC}"/>
              </a:ext>
            </a:extLst>
          </p:cNvPr>
          <p:cNvSpPr>
            <a:spLocks noGrp="1"/>
          </p:cNvSpPr>
          <p:nvPr>
            <p:ph type="title"/>
          </p:nvPr>
        </p:nvSpPr>
        <p:spPr/>
        <p:txBody>
          <a:bodyPr/>
          <a:lstStyle/>
          <a:p>
            <a:r>
              <a:rPr lang="en-GB" dirty="0"/>
              <a:t>Confidentiality</a:t>
            </a:r>
          </a:p>
        </p:txBody>
      </p:sp>
      <p:graphicFrame>
        <p:nvGraphicFramePr>
          <p:cNvPr id="5" name="Content Placeholder 2">
            <a:extLst>
              <a:ext uri="{FF2B5EF4-FFF2-40B4-BE49-F238E27FC236}">
                <a16:creationId xmlns:a16="http://schemas.microsoft.com/office/drawing/2014/main" id="{E7DD4868-34AE-AB30-271C-EA5BC938FD52}"/>
              </a:ext>
            </a:extLst>
          </p:cNvPr>
          <p:cNvGraphicFramePr>
            <a:graphicFrameLocks noGrp="1"/>
          </p:cNvGraphicFramePr>
          <p:nvPr>
            <p:ph idx="1"/>
            <p:extLst>
              <p:ext uri="{D42A27DB-BD31-4B8C-83A1-F6EECF244321}">
                <p14:modId xmlns:p14="http://schemas.microsoft.com/office/powerpoint/2010/main" val="3603085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700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90FE-4E91-3F69-9245-72F9C801BD66}"/>
              </a:ext>
            </a:extLst>
          </p:cNvPr>
          <p:cNvSpPr>
            <a:spLocks noGrp="1"/>
          </p:cNvSpPr>
          <p:nvPr>
            <p:ph type="title"/>
          </p:nvPr>
        </p:nvSpPr>
        <p:spPr/>
        <p:txBody>
          <a:bodyPr/>
          <a:lstStyle/>
          <a:p>
            <a:r>
              <a:rPr lang="en-GB" dirty="0"/>
              <a:t>Example case study</a:t>
            </a:r>
          </a:p>
        </p:txBody>
      </p:sp>
      <p:pic>
        <p:nvPicPr>
          <p:cNvPr id="4" name="Content Placeholder 5">
            <a:extLst>
              <a:ext uri="{FF2B5EF4-FFF2-40B4-BE49-F238E27FC236}">
                <a16:creationId xmlns:a16="http://schemas.microsoft.com/office/drawing/2014/main" id="{8658BF86-6AB3-A5EF-0697-941A6F40979F}"/>
              </a:ext>
            </a:extLst>
          </p:cNvPr>
          <p:cNvPicPr>
            <a:picLocks noGrp="1"/>
          </p:cNvPicPr>
          <p:nvPr>
            <p:ph idx="1"/>
          </p:nvPr>
        </p:nvPicPr>
        <p:blipFill rotWithShape="1">
          <a:blip r:embed="rId3"/>
          <a:srcRect l="4764" t="19696" r="24330" b="6244"/>
          <a:stretch/>
        </p:blipFill>
        <p:spPr bwMode="auto">
          <a:xfrm>
            <a:off x="2392865" y="1825625"/>
            <a:ext cx="7406270"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547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08B2-C7BC-3907-BA18-9820A8EFAD8D}"/>
              </a:ext>
            </a:extLst>
          </p:cNvPr>
          <p:cNvSpPr>
            <a:spLocks noGrp="1"/>
          </p:cNvSpPr>
          <p:nvPr>
            <p:ph type="title"/>
          </p:nvPr>
        </p:nvSpPr>
        <p:spPr>
          <a:xfrm>
            <a:off x="762001" y="1138265"/>
            <a:ext cx="3056625" cy="2909296"/>
          </a:xfrm>
        </p:spPr>
        <p:txBody>
          <a:bodyPr anchor="t">
            <a:normAutofit/>
          </a:bodyPr>
          <a:lstStyle/>
          <a:p>
            <a:r>
              <a:rPr lang="en-GB" sz="3200"/>
              <a:t>Reasonable adjustments and the Equality Act (2010)</a:t>
            </a:r>
          </a:p>
        </p:txBody>
      </p:sp>
      <p:cxnSp>
        <p:nvCxnSpPr>
          <p:cNvPr id="8" name="Straight Connector 7">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D522BC-79BF-BCB9-A3F1-E47B67EDBF77}"/>
              </a:ext>
            </a:extLst>
          </p:cNvPr>
          <p:cNvSpPr>
            <a:spLocks noGrp="1"/>
          </p:cNvSpPr>
          <p:nvPr>
            <p:ph idx="1"/>
          </p:nvPr>
        </p:nvSpPr>
        <p:spPr>
          <a:xfrm>
            <a:off x="4600755" y="753376"/>
            <a:ext cx="6661029" cy="5434637"/>
          </a:xfrm>
        </p:spPr>
        <p:txBody>
          <a:bodyPr>
            <a:normAutofit/>
          </a:bodyPr>
          <a:lstStyle/>
          <a:p>
            <a:r>
              <a:rPr lang="en-GB" sz="1700" dirty="0"/>
              <a:t>As a result of you completing a WAP, you might discuss with your manager whether any reasonable adjustments are needed.</a:t>
            </a:r>
          </a:p>
          <a:p>
            <a:pPr marL="0" indent="0">
              <a:buNone/>
            </a:pPr>
            <a:endParaRPr lang="en-GB" sz="1700" dirty="0"/>
          </a:p>
          <a:p>
            <a:r>
              <a:rPr lang="en-GB" sz="1700" dirty="0"/>
              <a:t>A reasonable adjustment is an alteration which enables a colleague (who is disabled or has a physical or mental health condition) to continue with their duties without being at a disadvantage compared to others. Further details can be found on the </a:t>
            </a:r>
            <a:r>
              <a:rPr lang="en-GB" sz="1700" dirty="0">
                <a:hlinkClick r:id="rId3"/>
              </a:rPr>
              <a:t>government website</a:t>
            </a:r>
            <a:r>
              <a:rPr lang="en-GB" sz="1700" dirty="0"/>
              <a:t>.</a:t>
            </a:r>
          </a:p>
          <a:p>
            <a:pPr marL="0" indent="0">
              <a:buNone/>
            </a:pPr>
            <a:endParaRPr lang="en-GB" sz="1700" dirty="0"/>
          </a:p>
          <a:p>
            <a:r>
              <a:rPr lang="en-GB" sz="1700" dirty="0"/>
              <a:t>The types of reasonable adjustments commonly made for people experiencing a mental health condition depends on the symptoms being experienced and should be tailored to suit you.</a:t>
            </a:r>
          </a:p>
          <a:p>
            <a:pPr marL="0" indent="0">
              <a:buNone/>
            </a:pPr>
            <a:endParaRPr lang="en-GB" sz="1700" dirty="0"/>
          </a:p>
          <a:p>
            <a:r>
              <a:rPr lang="en-GB" sz="1700" dirty="0"/>
              <a:t>It also depends on the Company’s resources, so your manager needs to be aware of what the GC is able to provide and what is defined as ‘reasonable’ when entering a conversation. </a:t>
            </a:r>
          </a:p>
          <a:p>
            <a:pPr marL="0" indent="0">
              <a:buNone/>
            </a:pPr>
            <a:endParaRPr lang="en-GB" sz="1700" dirty="0"/>
          </a:p>
        </p:txBody>
      </p:sp>
    </p:spTree>
    <p:extLst>
      <p:ext uri="{BB962C8B-B14F-4D97-AF65-F5344CB8AC3E}">
        <p14:creationId xmlns:p14="http://schemas.microsoft.com/office/powerpoint/2010/main" val="345657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3E15F-E103-655F-F871-151187E1B98C}"/>
              </a:ext>
            </a:extLst>
          </p:cNvPr>
          <p:cNvSpPr>
            <a:spLocks noGrp="1"/>
          </p:cNvSpPr>
          <p:nvPr>
            <p:ph type="title"/>
          </p:nvPr>
        </p:nvSpPr>
        <p:spPr>
          <a:xfrm>
            <a:off x="758952" y="785366"/>
            <a:ext cx="4069055" cy="2072853"/>
          </a:xfrm>
        </p:spPr>
        <p:txBody>
          <a:bodyPr anchor="t">
            <a:normAutofit/>
          </a:bodyPr>
          <a:lstStyle/>
          <a:p>
            <a:r>
              <a:rPr lang="en-GB" sz="4000"/>
              <a:t>Examples of reasonable adjustments</a:t>
            </a:r>
          </a:p>
        </p:txBody>
      </p:sp>
      <p:pic>
        <p:nvPicPr>
          <p:cNvPr id="7" name="Graphic 6" descr="Women working in the office">
            <a:extLst>
              <a:ext uri="{FF2B5EF4-FFF2-40B4-BE49-F238E27FC236}">
                <a16:creationId xmlns:a16="http://schemas.microsoft.com/office/drawing/2014/main" id="{8EE80EB9-BB3B-0086-32E8-226BFD72BF4D}"/>
              </a:ext>
            </a:extLst>
          </p:cNvPr>
          <p:cNvPicPr>
            <a:picLocks noChangeAspect="1"/>
          </p:cNvPicPr>
          <p:nvPr/>
        </p:nvPicPr>
        <p:blipFill>
          <a:blip r:embed="rId3"/>
          <a:stretch/>
        </p:blipFill>
        <p:spPr>
          <a:xfrm>
            <a:off x="724619" y="3443756"/>
            <a:ext cx="3951289" cy="2637485"/>
          </a:xfrm>
          <a:prstGeom prst="rect">
            <a:avLst/>
          </a:prstGeom>
        </p:spPr>
      </p:pic>
      <p:sp>
        <p:nvSpPr>
          <p:cNvPr id="3" name="Content Placeholder 2">
            <a:extLst>
              <a:ext uri="{FF2B5EF4-FFF2-40B4-BE49-F238E27FC236}">
                <a16:creationId xmlns:a16="http://schemas.microsoft.com/office/drawing/2014/main" id="{39DD903B-FCE8-3737-DE74-5EC9EC2B4D34}"/>
              </a:ext>
            </a:extLst>
          </p:cNvPr>
          <p:cNvSpPr>
            <a:spLocks noGrp="1"/>
          </p:cNvSpPr>
          <p:nvPr>
            <p:ph idx="1"/>
          </p:nvPr>
        </p:nvSpPr>
        <p:spPr>
          <a:xfrm>
            <a:off x="6096000" y="785366"/>
            <a:ext cx="5257797" cy="5310632"/>
          </a:xfrm>
        </p:spPr>
        <p:txBody>
          <a:bodyPr anchor="ctr">
            <a:normAutofit/>
          </a:bodyPr>
          <a:lstStyle/>
          <a:p>
            <a:r>
              <a:rPr lang="en-GB" sz="1100"/>
              <a:t>Providing written instructions for someone whose anxiety affects their memory.</a:t>
            </a:r>
          </a:p>
          <a:p>
            <a:pPr marL="0" indent="0">
              <a:buNone/>
            </a:pPr>
            <a:endParaRPr lang="en-GB" sz="1100"/>
          </a:p>
          <a:p>
            <a:r>
              <a:rPr lang="en-GB" sz="1100"/>
              <a:t>Providing workload support and help with prioritising work.</a:t>
            </a:r>
          </a:p>
          <a:p>
            <a:pPr marL="0" indent="0">
              <a:buNone/>
            </a:pPr>
            <a:endParaRPr lang="en-GB" sz="1100"/>
          </a:p>
          <a:p>
            <a:r>
              <a:rPr lang="en-GB" sz="1100"/>
              <a:t>Agreeing the type of work you can handle whilst you are on a phased return to work.</a:t>
            </a:r>
          </a:p>
          <a:p>
            <a:pPr marL="0" indent="0">
              <a:buNone/>
            </a:pPr>
            <a:endParaRPr lang="en-GB" sz="1100"/>
          </a:p>
          <a:p>
            <a:r>
              <a:rPr lang="en-GB" sz="1100"/>
              <a:t>Increasing frequency of Keeping in Touch meetings (KITs) or 1-to-1’s.</a:t>
            </a:r>
          </a:p>
          <a:p>
            <a:pPr marL="0" indent="0">
              <a:buNone/>
            </a:pPr>
            <a:endParaRPr lang="en-GB" sz="1100"/>
          </a:p>
          <a:p>
            <a:r>
              <a:rPr lang="en-GB" sz="1100"/>
              <a:t>Flexible working hours, for example, allowing a person who has difficulty travelling in crowded trains to start early and finish early to avoid the rush hour.</a:t>
            </a:r>
          </a:p>
          <a:p>
            <a:pPr marL="0" indent="0">
              <a:buNone/>
            </a:pPr>
            <a:endParaRPr lang="en-GB" sz="1100"/>
          </a:p>
          <a:p>
            <a:r>
              <a:rPr lang="en-GB" sz="1100"/>
              <a:t>Appointing a ‘buddy’ as additional support and to regularly ‘check-in’ with your team member.</a:t>
            </a:r>
          </a:p>
          <a:p>
            <a:pPr marL="0" indent="0">
              <a:buNone/>
            </a:pPr>
            <a:endParaRPr lang="en-GB" sz="1100"/>
          </a:p>
          <a:p>
            <a:r>
              <a:rPr lang="en-GB" sz="1100"/>
              <a:t>Arranging for someone who finds the distractions of an open-plan office detracts from their work performance to have a desk in a quieter area.</a:t>
            </a:r>
          </a:p>
          <a:p>
            <a:pPr marL="0" indent="0">
              <a:buNone/>
            </a:pPr>
            <a:endParaRPr lang="en-GB" sz="1100" dirty="0"/>
          </a:p>
        </p:txBody>
      </p:sp>
    </p:spTree>
    <p:extLst>
      <p:ext uri="{BB962C8B-B14F-4D97-AF65-F5344CB8AC3E}">
        <p14:creationId xmlns:p14="http://schemas.microsoft.com/office/powerpoint/2010/main" val="64894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ADA6-40EB-8E73-328E-B72F9E1A5B7F}"/>
              </a:ext>
            </a:extLst>
          </p:cNvPr>
          <p:cNvSpPr>
            <a:spLocks noGrp="1"/>
          </p:cNvSpPr>
          <p:nvPr>
            <p:ph type="title"/>
          </p:nvPr>
        </p:nvSpPr>
        <p:spPr/>
        <p:txBody>
          <a:bodyPr>
            <a:normAutofit fontScale="90000"/>
          </a:bodyPr>
          <a:lstStyle/>
          <a:p>
            <a:r>
              <a:rPr lang="en-GB" sz="4400" b="1" dirty="0">
                <a:solidFill>
                  <a:schemeClr val="tx1"/>
                </a:solidFill>
                <a:latin typeface="Arial" panose="020B0604020202020204" pitchFamily="34" charset="0"/>
                <a:cs typeface="Arial" panose="020B0604020202020204" pitchFamily="34" charset="0"/>
              </a:rPr>
              <a:t>Top 10 evidence-based tips for promoting good mental health</a:t>
            </a:r>
            <a:br>
              <a:rPr lang="en-GB" dirty="0"/>
            </a:br>
            <a:endParaRPr lang="en-GB" dirty="0"/>
          </a:p>
        </p:txBody>
      </p:sp>
      <p:sp>
        <p:nvSpPr>
          <p:cNvPr id="3" name="Content Placeholder 2">
            <a:extLst>
              <a:ext uri="{FF2B5EF4-FFF2-40B4-BE49-F238E27FC236}">
                <a16:creationId xmlns:a16="http://schemas.microsoft.com/office/drawing/2014/main" id="{87F348F0-1C19-DC0C-4350-C85627A3E73D}"/>
              </a:ext>
            </a:extLst>
          </p:cNvPr>
          <p:cNvSpPr>
            <a:spLocks noGrp="1"/>
          </p:cNvSpPr>
          <p:nvPr>
            <p:ph idx="1"/>
          </p:nvPr>
        </p:nvSpPr>
        <p:spPr/>
        <p:txBody>
          <a:bodyPr>
            <a:normAutofit fontScale="55000" lnSpcReduction="20000"/>
          </a:bodyPr>
          <a:lstStyle/>
          <a:p>
            <a:pPr marL="457200" indent="-457200">
              <a:buFont typeface="+mj-lt"/>
              <a:buAutoNum type="arabicPeriod"/>
            </a:pPr>
            <a:r>
              <a:rPr lang="en-GB" sz="2800" dirty="0"/>
              <a:t>Keep active; try and take a walk or get some fresh air during the day. Exercise and daylight are good for your mental health as well as physical health.</a:t>
            </a:r>
          </a:p>
          <a:p>
            <a:pPr marL="457200" indent="-457200">
              <a:buFont typeface="+mj-lt"/>
              <a:buAutoNum type="arabicPeriod"/>
            </a:pPr>
            <a:r>
              <a:rPr lang="en-GB" sz="2800" dirty="0"/>
              <a:t>Eat well and keep hydrated.</a:t>
            </a:r>
          </a:p>
          <a:p>
            <a:pPr marL="457200" indent="-457200">
              <a:buFont typeface="+mj-lt"/>
              <a:buAutoNum type="arabicPeriod"/>
            </a:pPr>
            <a:r>
              <a:rPr lang="en-GB" sz="2800" dirty="0"/>
              <a:t>Prioritise quality sleep; learn some relaxation techniques if you struggle to switch off (</a:t>
            </a:r>
            <a:r>
              <a:rPr lang="en-GB" sz="2800" dirty="0">
                <a:hlinkClick r:id="rId3"/>
              </a:rPr>
              <a:t>relaxing and calming exercises</a:t>
            </a:r>
            <a:r>
              <a:rPr lang="en-GB" sz="2800" dirty="0"/>
              <a:t>).</a:t>
            </a:r>
          </a:p>
          <a:p>
            <a:pPr marL="457200" indent="-457200">
              <a:buFont typeface="+mj-lt"/>
              <a:buAutoNum type="arabicPeriod"/>
            </a:pPr>
            <a:r>
              <a:rPr lang="en-GB" sz="2800" dirty="0"/>
              <a:t>Take breaks away from your desk (schedule in your diary if possible) and take annual leave throughout the year to ensure you have time off on a regular basis to recharge.</a:t>
            </a:r>
          </a:p>
          <a:p>
            <a:pPr marL="457200" indent="-457200">
              <a:buFont typeface="+mj-lt"/>
              <a:buAutoNum type="arabicPeriod"/>
            </a:pPr>
            <a:r>
              <a:rPr lang="en-GB" sz="2800" dirty="0"/>
              <a:t>Maintain regular social contact with colleagues, friends, family (e.g. weekly virtual brew or wellbeing walk).</a:t>
            </a:r>
          </a:p>
          <a:p>
            <a:pPr marL="457200" indent="-457200">
              <a:buFont typeface="+mj-lt"/>
              <a:buAutoNum type="arabicPeriod"/>
            </a:pPr>
            <a:r>
              <a:rPr lang="en-GB" sz="2800" dirty="0"/>
              <a:t>Be kind to yourself and others.</a:t>
            </a:r>
          </a:p>
          <a:p>
            <a:pPr marL="457200" indent="-457200">
              <a:buFont typeface="+mj-lt"/>
              <a:buAutoNum type="arabicPeriod"/>
            </a:pPr>
            <a:r>
              <a:rPr lang="en-GB" sz="2800" dirty="0"/>
              <a:t>Talk to someone you trust at work or outside about how you feel and don’t feel ashamed to ask for help if you feel like you need additional support.</a:t>
            </a:r>
          </a:p>
          <a:p>
            <a:pPr marL="457200" indent="-457200">
              <a:buFont typeface="+mj-lt"/>
              <a:buAutoNum type="arabicPeriod"/>
            </a:pPr>
            <a:r>
              <a:rPr lang="en-GB" sz="2800" dirty="0"/>
              <a:t>Write a list of what needs to be done; it only takes a few minutes and can help you to prioritise, focus and get things in perspective. It can also feel satisfying to tick items off once they have been done!</a:t>
            </a:r>
          </a:p>
          <a:p>
            <a:pPr marL="457200" indent="-457200">
              <a:buFont typeface="+mj-lt"/>
              <a:buAutoNum type="arabicPeriod"/>
            </a:pPr>
            <a:r>
              <a:rPr lang="en-GB" sz="2800" dirty="0"/>
              <a:t>Be realistic when agreeing to timescales for deadlines. If you feel you need further support with managing workload then speak to your manager to discuss any additional support that might be available.</a:t>
            </a:r>
          </a:p>
          <a:p>
            <a:pPr marL="457200" indent="-457200">
              <a:buFont typeface="+mj-lt"/>
              <a:buAutoNum type="arabicPeriod"/>
            </a:pPr>
            <a:r>
              <a:rPr lang="en-GB" sz="2800" dirty="0"/>
              <a:t>Plan time for self-care; something you enjoy doing or that makes you feel happy.</a:t>
            </a:r>
          </a:p>
          <a:p>
            <a:pPr marL="0" indent="0">
              <a:buNone/>
            </a:pPr>
            <a:endParaRPr lang="en-GB" dirty="0"/>
          </a:p>
        </p:txBody>
      </p:sp>
    </p:spTree>
    <p:extLst>
      <p:ext uri="{BB962C8B-B14F-4D97-AF65-F5344CB8AC3E}">
        <p14:creationId xmlns:p14="http://schemas.microsoft.com/office/powerpoint/2010/main" val="148615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7783-2922-7367-B25E-756DB2DB2F3E}"/>
              </a:ext>
            </a:extLst>
          </p:cNvPr>
          <p:cNvSpPr>
            <a:spLocks noGrp="1"/>
          </p:cNvSpPr>
          <p:nvPr>
            <p:ph type="title"/>
          </p:nvPr>
        </p:nvSpPr>
        <p:spPr/>
        <p:txBody>
          <a:bodyPr/>
          <a:lstStyle/>
          <a:p>
            <a:r>
              <a:rPr lang="en-GB" dirty="0"/>
              <a:t>Wellbeing resources</a:t>
            </a:r>
          </a:p>
        </p:txBody>
      </p:sp>
      <p:sp>
        <p:nvSpPr>
          <p:cNvPr id="3" name="Content Placeholder 2">
            <a:extLst>
              <a:ext uri="{FF2B5EF4-FFF2-40B4-BE49-F238E27FC236}">
                <a16:creationId xmlns:a16="http://schemas.microsoft.com/office/drawing/2014/main" id="{6F57A3C1-F659-6EDA-9062-5C4074892FD1}"/>
              </a:ext>
            </a:extLst>
          </p:cNvPr>
          <p:cNvSpPr>
            <a:spLocks noGrp="1"/>
          </p:cNvSpPr>
          <p:nvPr>
            <p:ph idx="1"/>
          </p:nvPr>
        </p:nvSpPr>
        <p:spPr/>
        <p:txBody>
          <a:bodyPr>
            <a:normAutofit fontScale="47500" lnSpcReduction="20000"/>
          </a:bodyPr>
          <a:lstStyle/>
          <a:p>
            <a:r>
              <a:rPr lang="en-GB" dirty="0"/>
              <a:t>A wide variety of health and wellbeing related training is available to access via our learning platform P.A.L  App</a:t>
            </a:r>
            <a:endParaRPr lang="en-GB" dirty="0">
              <a:hlinkClick r:id="rId3"/>
            </a:endParaRPr>
          </a:p>
          <a:p>
            <a:r>
              <a:rPr lang="en-GB" dirty="0">
                <a:hlinkClick r:id="rId3"/>
              </a:rPr>
              <a:t>Employee Assistance Programme (EAP</a:t>
            </a:r>
            <a:r>
              <a:rPr lang="en-GB" dirty="0"/>
              <a:t>), provided by Health Assured, is available to you and your immediate family 24/7 by calling the free confidential helpline 0800 030 5182 or visiting the </a:t>
            </a:r>
            <a:r>
              <a:rPr lang="en-GB" u="sng" dirty="0">
                <a:hlinkClick r:id="rId4"/>
              </a:rPr>
              <a:t>online portal</a:t>
            </a:r>
            <a:r>
              <a:rPr lang="en-GB" dirty="0"/>
              <a:t> (Username: Growth, Password: Company). </a:t>
            </a:r>
          </a:p>
          <a:p>
            <a:r>
              <a:rPr lang="en-GB" dirty="0">
                <a:hlinkClick r:id="rId5"/>
              </a:rPr>
              <a:t>Active Care</a:t>
            </a:r>
            <a:r>
              <a:rPr lang="en-GB" dirty="0"/>
              <a:t> is a free service available for those who are absent for stress from day 1; please discuss this support with your manager.</a:t>
            </a:r>
          </a:p>
          <a:p>
            <a:r>
              <a:rPr lang="en-GB" dirty="0"/>
              <a:t>During working hours, you can access support from our </a:t>
            </a:r>
            <a:r>
              <a:rPr lang="en-GB" u="sng" dirty="0">
                <a:hlinkClick r:id="rId6"/>
              </a:rPr>
              <a:t>Mental Health First Aiders</a:t>
            </a:r>
            <a:r>
              <a:rPr lang="en-GB" u="sng" dirty="0"/>
              <a:t>.</a:t>
            </a:r>
            <a:endParaRPr lang="en-GB" dirty="0"/>
          </a:p>
          <a:p>
            <a:pPr lvl="0"/>
            <a:r>
              <a:rPr lang="en-GB" u="sng" dirty="0">
                <a:hlinkClick r:id="rId7"/>
              </a:rPr>
              <a:t>Mind</a:t>
            </a:r>
            <a:r>
              <a:rPr lang="en-GB" dirty="0"/>
              <a:t> for further information and support on mental health and wellbeing.</a:t>
            </a:r>
          </a:p>
          <a:p>
            <a:pPr lvl="0"/>
            <a:r>
              <a:rPr lang="en-GB" dirty="0">
                <a:hlinkClick r:id="rId8"/>
              </a:rPr>
              <a:t>Mental Health and Wellbeing Policy</a:t>
            </a:r>
            <a:r>
              <a:rPr lang="en-GB" dirty="0"/>
              <a:t> for further details and signposting.</a:t>
            </a:r>
          </a:p>
          <a:p>
            <a:pPr lvl="0"/>
            <a:r>
              <a:rPr lang="en-GB" u="sng" dirty="0">
                <a:hlinkClick r:id="rId9"/>
              </a:rPr>
              <a:t>Samaritans</a:t>
            </a:r>
            <a:r>
              <a:rPr lang="en-GB" dirty="0"/>
              <a:t> or phone to talk to someone for free: 116-123.</a:t>
            </a:r>
          </a:p>
          <a:p>
            <a:pPr lvl="0"/>
            <a:r>
              <a:rPr lang="en-GB" dirty="0"/>
              <a:t>Referral for Occupational Health Assessments or liaising with other medical professionals for medical advice (please speak to your manager for further details).</a:t>
            </a:r>
          </a:p>
          <a:p>
            <a:r>
              <a:rPr lang="en-GB" u="sng" dirty="0"/>
              <a:t>E</a:t>
            </a:r>
            <a:r>
              <a:rPr lang="en-GB" u="sng" dirty="0">
                <a:hlinkClick r:id="rId10"/>
              </a:rPr>
              <a:t>ight relaxation tips</a:t>
            </a:r>
            <a:r>
              <a:rPr lang="en-GB" dirty="0"/>
              <a:t> to look after your mental health.</a:t>
            </a:r>
          </a:p>
          <a:p>
            <a:r>
              <a:rPr lang="en-GB" dirty="0"/>
              <a:t>If you are feeling anxious, the </a:t>
            </a:r>
            <a:r>
              <a:rPr lang="en-GB" u="sng" dirty="0">
                <a:hlinkClick r:id="rId11"/>
              </a:rPr>
              <a:t>Bupa interactive ‘worry tree’</a:t>
            </a:r>
            <a:r>
              <a:rPr lang="en-GB" dirty="0"/>
              <a:t> may help to reflect on the cause of any worries and suggests differing coping techniques.</a:t>
            </a:r>
          </a:p>
          <a:p>
            <a:r>
              <a:rPr lang="en-GB" dirty="0"/>
              <a:t>A </a:t>
            </a:r>
            <a:r>
              <a:rPr lang="en-GB" u="sng" dirty="0">
                <a:hlinkClick r:id="rId12"/>
              </a:rPr>
              <a:t>healthy lifestyle</a:t>
            </a:r>
            <a:r>
              <a:rPr lang="en-GB" dirty="0"/>
              <a:t> can also improve your mental and physical wellbeing and overall affect how you feel about change in general. </a:t>
            </a:r>
          </a:p>
          <a:p>
            <a:r>
              <a:rPr lang="en-GB" dirty="0">
                <a:hlinkClick r:id="rId13"/>
              </a:rPr>
              <a:t>Our Working Way </a:t>
            </a:r>
            <a:r>
              <a:rPr lang="en-GB" dirty="0"/>
              <a:t>hub for additional resources and guidance</a:t>
            </a:r>
          </a:p>
          <a:p>
            <a:pPr marL="0" indent="0">
              <a:buNone/>
            </a:pPr>
            <a:endParaRPr lang="en-GB" dirty="0"/>
          </a:p>
        </p:txBody>
      </p:sp>
    </p:spTree>
    <p:extLst>
      <p:ext uri="{BB962C8B-B14F-4D97-AF65-F5344CB8AC3E}">
        <p14:creationId xmlns:p14="http://schemas.microsoft.com/office/powerpoint/2010/main" val="40971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F2F6-19E3-D694-4207-48C7E01E29F7}"/>
              </a:ext>
            </a:extLst>
          </p:cNvPr>
          <p:cNvSpPr>
            <a:spLocks noGrp="1"/>
          </p:cNvSpPr>
          <p:nvPr>
            <p:ph type="title"/>
          </p:nvPr>
        </p:nvSpPr>
        <p:spPr/>
        <p:txBody>
          <a:bodyPr/>
          <a:lstStyle/>
          <a:p>
            <a:r>
              <a:rPr lang="en-US" dirty="0"/>
              <a:t>Contents</a:t>
            </a:r>
          </a:p>
        </p:txBody>
      </p:sp>
      <p:sp>
        <p:nvSpPr>
          <p:cNvPr id="30" name="Content Placeholder 29">
            <a:extLst>
              <a:ext uri="{FF2B5EF4-FFF2-40B4-BE49-F238E27FC236}">
                <a16:creationId xmlns:a16="http://schemas.microsoft.com/office/drawing/2014/main" id="{9C5FED54-FA59-2BB7-4E6E-FF8EBC21CFC7}"/>
              </a:ext>
            </a:extLst>
          </p:cNvPr>
          <p:cNvSpPr>
            <a:spLocks noGrp="1"/>
          </p:cNvSpPr>
          <p:nvPr>
            <p:ph idx="1"/>
          </p:nvPr>
        </p:nvSpPr>
        <p:spPr/>
        <p:txBody>
          <a:bodyPr>
            <a:normAutofit lnSpcReduction="10000"/>
          </a:bodyPr>
          <a:lstStyle/>
          <a:p>
            <a:pPr lvl="0"/>
            <a:r>
              <a:rPr lang="en-GB" dirty="0"/>
              <a:t>What is mental health &amp; wellbeing?</a:t>
            </a:r>
            <a:endParaRPr lang="en-US" dirty="0"/>
          </a:p>
          <a:p>
            <a:pPr lvl="0"/>
            <a:r>
              <a:rPr lang="en-GB" dirty="0"/>
              <a:t>What is a Wellness Action Plan (WAP)?</a:t>
            </a:r>
            <a:endParaRPr lang="en-US" dirty="0"/>
          </a:p>
          <a:p>
            <a:pPr lvl="0"/>
            <a:r>
              <a:rPr lang="en-GB" dirty="0"/>
              <a:t>Why did the GC commit to Mental Health at Work Standard?</a:t>
            </a:r>
            <a:endParaRPr lang="en-US" dirty="0"/>
          </a:p>
          <a:p>
            <a:pPr lvl="0"/>
            <a:r>
              <a:rPr lang="en-GB" dirty="0"/>
              <a:t>Who is the guide for?</a:t>
            </a:r>
            <a:endParaRPr lang="en-US" dirty="0"/>
          </a:p>
          <a:p>
            <a:pPr lvl="0"/>
            <a:r>
              <a:rPr lang="en-US" dirty="0"/>
              <a:t>Key benefits of the WAP tool</a:t>
            </a:r>
          </a:p>
          <a:p>
            <a:pPr lvl="0"/>
            <a:r>
              <a:rPr lang="en-US" dirty="0"/>
              <a:t>Supporting your team members to develop a WAP</a:t>
            </a:r>
          </a:p>
          <a:p>
            <a:pPr lvl="0"/>
            <a:r>
              <a:rPr lang="en-GB" dirty="0"/>
              <a:t>Reasonable adjustments</a:t>
            </a:r>
            <a:endParaRPr lang="en-US" dirty="0"/>
          </a:p>
          <a:p>
            <a:pPr lvl="0"/>
            <a:r>
              <a:rPr lang="en-GB" dirty="0"/>
              <a:t>Top 10 evidence-based tips for promoting good mental health at work</a:t>
            </a:r>
          </a:p>
          <a:p>
            <a:endParaRPr lang="en-GB" dirty="0"/>
          </a:p>
        </p:txBody>
      </p:sp>
    </p:spTree>
    <p:extLst>
      <p:ext uri="{BB962C8B-B14F-4D97-AF65-F5344CB8AC3E}">
        <p14:creationId xmlns:p14="http://schemas.microsoft.com/office/powerpoint/2010/main" val="299310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2DFF-C48D-DE2E-BEBA-5EC9481ED675}"/>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000">
                <a:solidFill>
                  <a:schemeClr val="tx1"/>
                </a:solidFill>
              </a:rPr>
              <a:t>Now go ahead and complete your WAP…</a:t>
            </a:r>
          </a:p>
        </p:txBody>
      </p:sp>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781DEB-5ACD-235C-06FD-5CC0346943D6}"/>
              </a:ext>
            </a:extLst>
          </p:cNvPr>
          <p:cNvSpPr>
            <a:spLocks noGrp="1"/>
          </p:cNvSpPr>
          <p:nvPr>
            <p:ph sz="half" idx="2"/>
          </p:nvPr>
        </p:nvSpPr>
        <p:spPr>
          <a:xfrm>
            <a:off x="762000" y="2551176"/>
            <a:ext cx="4085665" cy="3591207"/>
          </a:xfrm>
        </p:spPr>
        <p:txBody>
          <a:bodyPr vert="horz" lIns="91440" tIns="45720" rIns="91440" bIns="45720" rtlCol="0">
            <a:normAutofit/>
          </a:bodyPr>
          <a:lstStyle/>
          <a:p>
            <a:r>
              <a:rPr lang="en-US" sz="1400">
                <a:solidFill>
                  <a:schemeClr val="tx1"/>
                </a:solidFill>
              </a:rPr>
              <a:t>Now you’re ready to start creating your own Wellness Action Plan!</a:t>
            </a:r>
          </a:p>
          <a:p>
            <a:pPr marL="0"/>
            <a:endParaRPr lang="en-US" sz="1400">
              <a:solidFill>
                <a:schemeClr val="tx1"/>
              </a:solidFill>
            </a:endParaRPr>
          </a:p>
          <a:p>
            <a:r>
              <a:rPr lang="en-US" sz="1400">
                <a:solidFill>
                  <a:schemeClr val="tx1"/>
                </a:solidFill>
              </a:rPr>
              <a:t>By regularly reviewing your WAP, you can adapt it to reflect changes in your experiences or new approaches you find helpful, and by being proactive and taking ownership of the process and of the WAP itself, it may help you feel more in control.</a:t>
            </a:r>
          </a:p>
          <a:p>
            <a:endParaRPr lang="en-US" sz="1400">
              <a:solidFill>
                <a:schemeClr val="tx1"/>
              </a:solidFill>
            </a:endParaRPr>
          </a:p>
          <a:p>
            <a:r>
              <a:rPr lang="en-US" sz="1400">
                <a:solidFill>
                  <a:schemeClr val="tx1"/>
                </a:solidFill>
              </a:rPr>
              <a:t>If you have any feedback or questions about the WAP form/guidance, please get in </a:t>
            </a:r>
            <a:r>
              <a:rPr lang="en-US" sz="1400">
                <a:solidFill>
                  <a:schemeClr val="tx1"/>
                </a:solidFill>
                <a:hlinkClick r:id="rId3"/>
              </a:rPr>
              <a:t>contact</a:t>
            </a:r>
            <a:r>
              <a:rPr lang="en-US" sz="1400">
                <a:solidFill>
                  <a:schemeClr val="tx1"/>
                </a:solidFill>
              </a:rPr>
              <a:t>.</a:t>
            </a:r>
          </a:p>
          <a:p>
            <a:pPr marL="0" marR="0" fontAlgn="auto">
              <a:spcBef>
                <a:spcPts val="0"/>
              </a:spcBef>
              <a:spcAft>
                <a:spcPts val="0"/>
              </a:spcAft>
            </a:pPr>
            <a:endParaRPr lang="en-US" sz="1400">
              <a:solidFill>
                <a:schemeClr val="tx1"/>
              </a:solidFill>
            </a:endParaRPr>
          </a:p>
        </p:txBody>
      </p:sp>
      <p:pic>
        <p:nvPicPr>
          <p:cNvPr id="15" name="Picture 14" descr="Arrows pointing towards light">
            <a:extLst>
              <a:ext uri="{FF2B5EF4-FFF2-40B4-BE49-F238E27FC236}">
                <a16:creationId xmlns:a16="http://schemas.microsoft.com/office/drawing/2014/main" id="{11DA18F7-B00B-A16B-48DA-E4D41BB34682}"/>
              </a:ext>
            </a:extLst>
          </p:cNvPr>
          <p:cNvPicPr>
            <a:picLocks noChangeAspect="1"/>
          </p:cNvPicPr>
          <p:nvPr/>
        </p:nvPicPr>
        <p:blipFill rotWithShape="1">
          <a:blip r:embed="rId4"/>
          <a:srcRect r="36334" b="-1"/>
          <a:stretch/>
        </p:blipFill>
        <p:spPr>
          <a:xfrm>
            <a:off x="5650992" y="10"/>
            <a:ext cx="6541008" cy="6857990"/>
          </a:xfrm>
          <a:prstGeom prst="rect">
            <a:avLst/>
          </a:prstGeom>
        </p:spPr>
      </p:pic>
    </p:spTree>
    <p:extLst>
      <p:ext uri="{BB962C8B-B14F-4D97-AF65-F5344CB8AC3E}">
        <p14:creationId xmlns:p14="http://schemas.microsoft.com/office/powerpoint/2010/main" val="180226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91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BB80-8688-BECA-073D-E4243E7635F6}"/>
              </a:ext>
            </a:extLst>
          </p:cNvPr>
          <p:cNvSpPr>
            <a:spLocks noGrp="1"/>
          </p:cNvSpPr>
          <p:nvPr>
            <p:ph type="title"/>
          </p:nvPr>
        </p:nvSpPr>
        <p:spPr>
          <a:xfrm>
            <a:off x="762000" y="1138265"/>
            <a:ext cx="5791199" cy="1401183"/>
          </a:xfrm>
        </p:spPr>
        <p:txBody>
          <a:bodyPr anchor="t">
            <a:normAutofit/>
          </a:bodyPr>
          <a:lstStyle/>
          <a:p>
            <a:r>
              <a:rPr lang="en-US" sz="3200"/>
              <a:t>What is mental health and wellbeing?</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706D24-FD06-FE44-3E4C-32832F787641}"/>
              </a:ext>
            </a:extLst>
          </p:cNvPr>
          <p:cNvSpPr>
            <a:spLocks noGrp="1"/>
          </p:cNvSpPr>
          <p:nvPr>
            <p:ph idx="1"/>
          </p:nvPr>
        </p:nvSpPr>
        <p:spPr>
          <a:xfrm>
            <a:off x="762000" y="2551176"/>
            <a:ext cx="5791199" cy="3602935"/>
          </a:xfrm>
        </p:spPr>
        <p:txBody>
          <a:bodyPr>
            <a:normAutofit/>
          </a:bodyPr>
          <a:lstStyle/>
          <a:p>
            <a:pPr marL="0" indent="0">
              <a:buNone/>
            </a:pPr>
            <a:r>
              <a:rPr lang="en-GB" sz="1400" u="sng" dirty="0"/>
              <a:t>Mental health</a:t>
            </a:r>
          </a:p>
          <a:p>
            <a:pPr marL="0" indent="0">
              <a:buNone/>
            </a:pPr>
            <a:r>
              <a:rPr lang="en-GB" sz="1400" i="1" dirty="0"/>
              <a:t>‘Some people call mental health ‘emotional health’ or ‘well-being’ and it’s just as important as good physical health. We all have times when we feel down or stressed or frightened. Most of the time those feelings pass. But sometimes they develop into a more serious problem and that could happen to any one of us’ </a:t>
            </a:r>
            <a:r>
              <a:rPr lang="en-GB" sz="1400" dirty="0">
                <a:ea typeface="Tahoma" panose="020B0604030504040204" pitchFamily="34" charset="0"/>
                <a:cs typeface="Arial" panose="020B0604020202020204" pitchFamily="34" charset="0"/>
              </a:rPr>
              <a:t>(Mental Health Foundation).</a:t>
            </a:r>
          </a:p>
          <a:p>
            <a:pPr marL="0" indent="0">
              <a:buNone/>
            </a:pPr>
            <a:endParaRPr lang="en-GB" sz="1400" i="1" dirty="0">
              <a:ea typeface="Tahoma" panose="020B0604030504040204" pitchFamily="34" charset="0"/>
              <a:cs typeface="Arial" panose="020B0604020202020204" pitchFamily="34" charset="0"/>
            </a:endParaRPr>
          </a:p>
          <a:p>
            <a:pPr marL="0" indent="0">
              <a:buNone/>
            </a:pPr>
            <a:r>
              <a:rPr lang="en-GB" sz="1400" b="1" dirty="0">
                <a:latin typeface="Arial" panose="020B0604020202020204" pitchFamily="34" charset="0"/>
                <a:cs typeface="Arial" panose="020B0604020202020204" pitchFamily="34" charset="0"/>
              </a:rPr>
              <a:t>1 in 4 </a:t>
            </a:r>
            <a:r>
              <a:rPr lang="en-GB" sz="1400" dirty="0"/>
              <a:t>people will experience a mental health condition, which means someone you know may be struggling and need further support.</a:t>
            </a:r>
            <a:endParaRPr lang="en-GB" sz="1400" i="1" dirty="0">
              <a:ea typeface="Tahoma" panose="020B0604030504040204" pitchFamily="34" charset="0"/>
              <a:cs typeface="Arial" panose="020B0604020202020204" pitchFamily="34" charset="0"/>
            </a:endParaRPr>
          </a:p>
          <a:p>
            <a:pPr marL="0" indent="0">
              <a:buNone/>
            </a:pPr>
            <a:endParaRPr lang="en-GB" sz="1400" dirty="0"/>
          </a:p>
          <a:p>
            <a:pPr marL="0" indent="0">
              <a:buNone/>
            </a:pPr>
            <a:r>
              <a:rPr lang="en-GB" sz="1400" u="sng" dirty="0">
                <a:ea typeface="Tahoma" panose="020B0604030504040204" pitchFamily="34" charset="0"/>
                <a:cs typeface="Arial" panose="020B0604020202020204" pitchFamily="34" charset="0"/>
              </a:rPr>
              <a:t>Mental wellbeing</a:t>
            </a:r>
            <a:endParaRPr lang="en-GB" sz="1400" dirty="0">
              <a:ea typeface="Tahoma" panose="020B0604030504040204" pitchFamily="34" charset="0"/>
              <a:cs typeface="Arial" panose="020B0604020202020204" pitchFamily="34" charset="0"/>
            </a:endParaRPr>
          </a:p>
          <a:p>
            <a:pPr marL="0" indent="0">
              <a:buFontTx/>
              <a:buNone/>
              <a:defRPr/>
            </a:pPr>
            <a:r>
              <a:rPr lang="en-GB" sz="1400" i="1" dirty="0">
                <a:ea typeface="Tahoma" panose="020B0604030504040204" pitchFamily="34" charset="0"/>
                <a:cs typeface="Arial" panose="020B0604020202020204" pitchFamily="34" charset="0"/>
              </a:rPr>
              <a:t>‘Mental wellbeing describes your mental state; how you are feeling and how well you can cope with day-to-day life. Our mental wellbeing can change, from day to day, month to month or year to year’ (Mind).</a:t>
            </a:r>
            <a:endParaRPr lang="en-GB" sz="1400" dirty="0">
              <a:ea typeface="Tahoma" panose="020B0604030504040204" pitchFamily="34" charset="0"/>
              <a:cs typeface="Arial" panose="020B0604020202020204" pitchFamily="34" charset="0"/>
            </a:endParaRPr>
          </a:p>
          <a:p>
            <a:pPr marL="0" indent="0">
              <a:buNone/>
            </a:pPr>
            <a:endParaRPr lang="en-US" sz="1400" dirty="0"/>
          </a:p>
        </p:txBody>
      </p:sp>
      <p:sp>
        <p:nvSpPr>
          <p:cNvPr id="11" name="Rectangle 10">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2E13A7-AAE9-3B18-4D3C-62042A8E86E7}"/>
              </a:ext>
            </a:extLst>
          </p:cNvPr>
          <p:cNvPicPr>
            <a:picLocks noChangeAspect="1"/>
          </p:cNvPicPr>
          <p:nvPr/>
        </p:nvPicPr>
        <p:blipFill>
          <a:blip r:embed="rId2"/>
          <a:stretch>
            <a:fillRect/>
          </a:stretch>
        </p:blipFill>
        <p:spPr>
          <a:xfrm>
            <a:off x="8024191" y="2133437"/>
            <a:ext cx="3452192" cy="2585811"/>
          </a:xfrm>
          <a:prstGeom prst="rect">
            <a:avLst/>
          </a:prstGeom>
        </p:spPr>
      </p:pic>
    </p:spTree>
    <p:extLst>
      <p:ext uri="{BB962C8B-B14F-4D97-AF65-F5344CB8AC3E}">
        <p14:creationId xmlns:p14="http://schemas.microsoft.com/office/powerpoint/2010/main" val="147734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solidFill>
                  <a:srgbClr val="029EA5"/>
                </a:solidFill>
                <a:latin typeface="Goudar HL Ultra" panose="020F0A06050402060103" pitchFamily="34" charset="0"/>
              </a:rPr>
              <a:t>Mental health in the workplace</a:t>
            </a:r>
          </a:p>
        </p:txBody>
      </p:sp>
      <p:sp>
        <p:nvSpPr>
          <p:cNvPr id="7" name="Content Placeholder 2">
            <a:extLst>
              <a:ext uri="{FF2B5EF4-FFF2-40B4-BE49-F238E27FC236}">
                <a16:creationId xmlns:a16="http://schemas.microsoft.com/office/drawing/2014/main" id="{1F9D4BAC-433F-744D-B20E-D7D21A7ECAAA}"/>
              </a:ext>
            </a:extLst>
          </p:cNvPr>
          <p:cNvSpPr>
            <a:spLocks noGrp="1"/>
          </p:cNvSpPr>
          <p:nvPr>
            <p:ph sz="half" idx="1"/>
          </p:nvPr>
        </p:nvSpPr>
        <p:spPr>
          <a:xfrm>
            <a:off x="835416" y="1825625"/>
            <a:ext cx="9832474" cy="4351339"/>
          </a:xfrm>
        </p:spPr>
        <p:txBody>
          <a:bodyPr>
            <a:normAutofit/>
          </a:bodyPr>
          <a:lstStyle/>
          <a:p>
            <a:pPr marL="0" indent="0">
              <a:buNone/>
            </a:pPr>
            <a:r>
              <a:rPr lang="en-GB" sz="2400" b="1" dirty="0">
                <a:solidFill>
                  <a:schemeClr val="tx2"/>
                </a:solidFill>
                <a:latin typeface="Basis Grotesque Pro Medium" panose="02000603030000020004"/>
                <a:cs typeface="Mind Meridian" panose="020B0503030507020204" pitchFamily="34" charset="0"/>
              </a:rPr>
              <a:t>How does poor mental health affect people at work?</a:t>
            </a:r>
          </a:p>
          <a:p>
            <a:pPr marL="0" indent="0">
              <a:buNone/>
            </a:pPr>
            <a:endParaRPr lang="en-GB" sz="2400" dirty="0">
              <a:solidFill>
                <a:schemeClr val="tx2"/>
              </a:solidFill>
              <a:latin typeface="Basis Grotesque Pro Medium" panose="02000603030000020004"/>
              <a:cs typeface="Mind Meridian" panose="020B0503030507020204" pitchFamily="34" charset="0"/>
            </a:endParaRPr>
          </a:p>
          <a:p>
            <a:pPr marL="0" indent="0">
              <a:buNone/>
            </a:pPr>
            <a:endParaRPr lang="en-GB" sz="2400" dirty="0">
              <a:solidFill>
                <a:schemeClr val="tx2"/>
              </a:solidFill>
              <a:latin typeface="Basis Grotesque Pro Medium" panose="02000603030000020004"/>
              <a:cs typeface="Mind Meridian" panose="020B0503030507020204" pitchFamily="34" charset="0"/>
            </a:endParaRPr>
          </a:p>
        </p:txBody>
      </p:sp>
      <p:graphicFrame>
        <p:nvGraphicFramePr>
          <p:cNvPr id="8" name="Chart 7"/>
          <p:cNvGraphicFramePr/>
          <p:nvPr/>
        </p:nvGraphicFramePr>
        <p:xfrm>
          <a:off x="835416" y="2347415"/>
          <a:ext cx="8128000" cy="396980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32679" y="6455761"/>
            <a:ext cx="9068399" cy="369332"/>
          </a:xfrm>
          <a:prstGeom prst="rect">
            <a:avLst/>
          </a:prstGeom>
          <a:noFill/>
        </p:spPr>
        <p:txBody>
          <a:bodyPr wrap="square" rtlCol="0">
            <a:spAutoFit/>
          </a:bodyPr>
          <a:lstStyle/>
          <a:p>
            <a:r>
              <a:rPr lang="en-GB" dirty="0">
                <a:latin typeface="Basis Grotesque Pro Medium" panose="02000603030000020004"/>
                <a:cs typeface="Mind Meridian" panose="020B0503030507020204" pitchFamily="34" charset="0"/>
              </a:rPr>
              <a:t>Workplace Wellbeing Index 2020/21. Based on 28,830 total responses</a:t>
            </a:r>
          </a:p>
        </p:txBody>
      </p:sp>
    </p:spTree>
    <p:extLst>
      <p:ext uri="{BB962C8B-B14F-4D97-AF65-F5344CB8AC3E}">
        <p14:creationId xmlns:p14="http://schemas.microsoft.com/office/powerpoint/2010/main" val="253629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4EDA-2739-BBD7-FDFF-9A8F1486AB80}"/>
              </a:ext>
            </a:extLst>
          </p:cNvPr>
          <p:cNvSpPr>
            <a:spLocks noGrp="1"/>
          </p:cNvSpPr>
          <p:nvPr>
            <p:ph type="title"/>
          </p:nvPr>
        </p:nvSpPr>
        <p:spPr/>
        <p:txBody>
          <a:bodyPr/>
          <a:lstStyle/>
          <a:p>
            <a:r>
              <a:rPr lang="en-US" dirty="0"/>
              <a:t>What is a Wellness Action Plan?</a:t>
            </a:r>
          </a:p>
        </p:txBody>
      </p:sp>
      <p:graphicFrame>
        <p:nvGraphicFramePr>
          <p:cNvPr id="5" name="Content Placeholder 2">
            <a:extLst>
              <a:ext uri="{FF2B5EF4-FFF2-40B4-BE49-F238E27FC236}">
                <a16:creationId xmlns:a16="http://schemas.microsoft.com/office/drawing/2014/main" id="{F2449390-641F-C396-ACAF-F6B62D2A3063}"/>
              </a:ext>
            </a:extLst>
          </p:cNvPr>
          <p:cNvGraphicFramePr>
            <a:graphicFrameLocks noGrp="1"/>
          </p:cNvGraphicFramePr>
          <p:nvPr>
            <p:ph idx="1"/>
            <p:extLst>
              <p:ext uri="{D42A27DB-BD31-4B8C-83A1-F6EECF244321}">
                <p14:modId xmlns:p14="http://schemas.microsoft.com/office/powerpoint/2010/main" val="19991822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527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6AFD-9DDD-BCA2-4E87-C4048164D8C8}"/>
              </a:ext>
            </a:extLst>
          </p:cNvPr>
          <p:cNvSpPr>
            <a:spLocks noGrp="1"/>
          </p:cNvSpPr>
          <p:nvPr>
            <p:ph type="title"/>
          </p:nvPr>
        </p:nvSpPr>
        <p:spPr>
          <a:xfrm>
            <a:off x="762000" y="1138265"/>
            <a:ext cx="5791199" cy="1401183"/>
          </a:xfrm>
        </p:spPr>
        <p:txBody>
          <a:bodyPr anchor="t">
            <a:normAutofit/>
          </a:bodyPr>
          <a:lstStyle/>
          <a:p>
            <a:r>
              <a:rPr lang="en-GB" sz="3200"/>
              <a:t>What is the Mental Health at Work Standard?</a:t>
            </a:r>
          </a:p>
        </p:txBody>
      </p:sp>
      <p:cxnSp>
        <p:nvCxnSpPr>
          <p:cNvPr id="15"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2A572-F921-D468-F1ED-1A3CAE6C8A29}"/>
              </a:ext>
            </a:extLst>
          </p:cNvPr>
          <p:cNvSpPr>
            <a:spLocks noGrp="1"/>
          </p:cNvSpPr>
          <p:nvPr>
            <p:ph idx="1"/>
          </p:nvPr>
        </p:nvSpPr>
        <p:spPr>
          <a:xfrm>
            <a:off x="762000" y="2551176"/>
            <a:ext cx="5791199" cy="3602935"/>
          </a:xfrm>
        </p:spPr>
        <p:txBody>
          <a:bodyPr>
            <a:normAutofit/>
          </a:bodyPr>
          <a:lstStyle/>
          <a:p>
            <a:r>
              <a:rPr lang="en-GB" sz="2000" dirty="0">
                <a:latin typeface="Basis Grotesque Pro Medium" panose="02000603030000020004"/>
              </a:rPr>
              <a:t>The Mental Health at Work Commitment provides a simple framework for employers who recognise the importance of promoting colleague wellbeing </a:t>
            </a:r>
          </a:p>
          <a:p>
            <a:r>
              <a:rPr lang="en-GB" sz="2000" dirty="0">
                <a:latin typeface="Basis Grotesque Pro Medium" panose="02000603030000020004"/>
              </a:rPr>
              <a:t>It sets out six clear standards based on what best practice has shown is needed to make a difference and better equip employers to create an environment where colleagues can thrive </a:t>
            </a:r>
          </a:p>
          <a:p>
            <a:r>
              <a:rPr lang="en-GB" sz="2000" dirty="0">
                <a:latin typeface="Basis Grotesque Pro Medium" panose="02000603030000020004"/>
              </a:rPr>
              <a:t>These standards build on those set out in the independent Government-commissioned Thriving at Work review in 2017 and Time to Change Employer Pledge.</a:t>
            </a:r>
          </a:p>
          <a:p>
            <a:endParaRPr lang="en-GB" sz="2000" dirty="0"/>
          </a:p>
        </p:txBody>
      </p:sp>
      <p:sp>
        <p:nvSpPr>
          <p:cNvPr id="11" name="Rectangle 10">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42DDE0-C86E-DE17-5BCD-10DDD907B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4191" y="2160849"/>
            <a:ext cx="3452192" cy="2530987"/>
          </a:xfrm>
          <a:prstGeom prst="rect">
            <a:avLst/>
          </a:prstGeom>
        </p:spPr>
      </p:pic>
    </p:spTree>
    <p:extLst>
      <p:ext uri="{BB962C8B-B14F-4D97-AF65-F5344CB8AC3E}">
        <p14:creationId xmlns:p14="http://schemas.microsoft.com/office/powerpoint/2010/main" val="89450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10515600" cy="1325563"/>
          </a:xfrm>
        </p:spPr>
        <p:txBody>
          <a:bodyPr>
            <a:normAutofit/>
          </a:bodyPr>
          <a:lstStyle/>
          <a:p>
            <a:r>
              <a:rPr lang="en-GB" sz="6000" dirty="0">
                <a:solidFill>
                  <a:srgbClr val="029EA5"/>
                </a:solidFill>
                <a:latin typeface="Goudar HL Ultra" panose="020F0A06050402060103" pitchFamily="34" charset="0"/>
              </a:rPr>
              <a:t>The Six Standards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115" y="1371563"/>
            <a:ext cx="8102636" cy="5215812"/>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6037" y="5572944"/>
            <a:ext cx="1391174" cy="1019944"/>
          </a:xfrm>
          <a:prstGeom prst="rect">
            <a:avLst/>
          </a:prstGeom>
        </p:spPr>
      </p:pic>
    </p:spTree>
    <p:extLst>
      <p:ext uri="{BB962C8B-B14F-4D97-AF65-F5344CB8AC3E}">
        <p14:creationId xmlns:p14="http://schemas.microsoft.com/office/powerpoint/2010/main" val="364974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7490-5669-DCA8-310F-618956A4729E}"/>
              </a:ext>
            </a:extLst>
          </p:cNvPr>
          <p:cNvSpPr>
            <a:spLocks noGrp="1"/>
          </p:cNvSpPr>
          <p:nvPr>
            <p:ph type="title"/>
          </p:nvPr>
        </p:nvSpPr>
        <p:spPr>
          <a:xfrm>
            <a:off x="762000" y="1138265"/>
            <a:ext cx="5791199" cy="1401183"/>
          </a:xfrm>
        </p:spPr>
        <p:txBody>
          <a:bodyPr anchor="t">
            <a:normAutofit/>
          </a:bodyPr>
          <a:lstStyle/>
          <a:p>
            <a:r>
              <a:rPr lang="en-GB" sz="3000"/>
              <a:t>Why we committed to the Mental Health at Work Standard</a:t>
            </a:r>
          </a:p>
        </p:txBody>
      </p:sp>
      <p:cxnSp>
        <p:nvCxnSpPr>
          <p:cNvPr id="20" name="Straight Connector 1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CA6CE1-D90A-C810-F154-22366C89AE36}"/>
              </a:ext>
            </a:extLst>
          </p:cNvPr>
          <p:cNvSpPr>
            <a:spLocks noGrp="1"/>
          </p:cNvSpPr>
          <p:nvPr>
            <p:ph idx="1"/>
          </p:nvPr>
        </p:nvSpPr>
        <p:spPr>
          <a:xfrm>
            <a:off x="762000" y="2551176"/>
            <a:ext cx="5791199" cy="3602935"/>
          </a:xfrm>
        </p:spPr>
        <p:txBody>
          <a:bodyPr>
            <a:normAutofit/>
          </a:bodyPr>
          <a:lstStyle/>
          <a:p>
            <a:r>
              <a:rPr lang="en-GB" sz="1600" dirty="0"/>
              <a:t>We’re committed to not only supporting health and wellbeing of our people, but also in creating an environment which encourages open conversation about mental health.</a:t>
            </a:r>
          </a:p>
          <a:p>
            <a:pPr marL="0" indent="0">
              <a:buNone/>
            </a:pPr>
            <a:endParaRPr lang="en-GB" sz="1600" dirty="0"/>
          </a:p>
          <a:p>
            <a:r>
              <a:rPr lang="en-GB" sz="1600" dirty="0"/>
              <a:t>We want to raise more awareness that </a:t>
            </a:r>
            <a:r>
              <a:rPr lang="en-GB" sz="1600" b="1" dirty="0"/>
              <a:t>every</a:t>
            </a:r>
            <a:r>
              <a:rPr lang="en-GB" sz="1600" dirty="0"/>
              <a:t> individual is likely to move between periods of good and poor mental health throughout their lives, and this is completely normal. </a:t>
            </a:r>
          </a:p>
          <a:p>
            <a:pPr marL="0" indent="0">
              <a:buNone/>
            </a:pPr>
            <a:endParaRPr lang="en-GB" sz="1600" dirty="0"/>
          </a:p>
          <a:p>
            <a:r>
              <a:rPr lang="en-GB" sz="1600" dirty="0"/>
              <a:t>We value the support of our Champions in playing a leading role in ending stigma around mental health and normalising the conversation in our everyday lives. If you are interested in becoming a Mental Health Champion, then please get in </a:t>
            </a:r>
            <a:r>
              <a:rPr lang="en-GB" sz="1600" dirty="0">
                <a:hlinkClick r:id="rId2"/>
              </a:rPr>
              <a:t>touch</a:t>
            </a:r>
            <a:r>
              <a:rPr lang="en-GB" sz="1600" dirty="0"/>
              <a:t>.</a:t>
            </a:r>
          </a:p>
        </p:txBody>
      </p:sp>
      <p:sp>
        <p:nvSpPr>
          <p:cNvPr id="22" name="Rectangle 2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3ED4F9-39A1-8346-2A38-E8704368E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191" y="2160849"/>
            <a:ext cx="3452192" cy="2530987"/>
          </a:xfrm>
          <a:prstGeom prst="rect">
            <a:avLst/>
          </a:prstGeom>
        </p:spPr>
      </p:pic>
    </p:spTree>
    <p:extLst>
      <p:ext uri="{BB962C8B-B14F-4D97-AF65-F5344CB8AC3E}">
        <p14:creationId xmlns:p14="http://schemas.microsoft.com/office/powerpoint/2010/main" val="261972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F7B6-812B-E9E2-7646-54E83563613B}"/>
              </a:ext>
            </a:extLst>
          </p:cNvPr>
          <p:cNvSpPr>
            <a:spLocks noGrp="1"/>
          </p:cNvSpPr>
          <p:nvPr>
            <p:ph type="title"/>
          </p:nvPr>
        </p:nvSpPr>
        <p:spPr/>
        <p:txBody>
          <a:bodyPr/>
          <a:lstStyle/>
          <a:p>
            <a:r>
              <a:rPr lang="en-GB" dirty="0"/>
              <a:t>Who is the guide for?</a:t>
            </a:r>
          </a:p>
        </p:txBody>
      </p:sp>
      <p:sp>
        <p:nvSpPr>
          <p:cNvPr id="3" name="Content Placeholder 2">
            <a:extLst>
              <a:ext uri="{FF2B5EF4-FFF2-40B4-BE49-F238E27FC236}">
                <a16:creationId xmlns:a16="http://schemas.microsoft.com/office/drawing/2014/main" id="{9343E5F2-A55F-73F8-65EE-CAB30DD36389}"/>
              </a:ext>
            </a:extLst>
          </p:cNvPr>
          <p:cNvSpPr>
            <a:spLocks noGrp="1"/>
          </p:cNvSpPr>
          <p:nvPr>
            <p:ph idx="1"/>
          </p:nvPr>
        </p:nvSpPr>
        <p:spPr/>
        <p:txBody>
          <a:bodyPr>
            <a:normAutofit/>
          </a:bodyPr>
          <a:lstStyle/>
          <a:p>
            <a:pPr marL="0" indent="0">
              <a:buNone/>
            </a:pPr>
            <a:r>
              <a:rPr lang="en-GB" dirty="0"/>
              <a:t>This guide is designed for everyone in employment or a voluntary role who would like to learn more about how to use Wellness Action Plans (WAPs) to support and promote their mental health and wellbeing at work. You could be:</a:t>
            </a:r>
          </a:p>
          <a:p>
            <a:r>
              <a:rPr lang="en-GB" dirty="0"/>
              <a:t>Currently well and interested in using the WAP as a proactive tool to map out what needs to be in place for you to be mentally well at work.</a:t>
            </a:r>
          </a:p>
          <a:p>
            <a:r>
              <a:rPr lang="en-GB" dirty="0"/>
              <a:t>Currently experiencing a mental or physical health condition and want to find out how a WAP can help you.</a:t>
            </a:r>
          </a:p>
          <a:p>
            <a:pPr marL="0" indent="0">
              <a:buNone/>
            </a:pPr>
            <a:endParaRPr lang="en-GB" dirty="0"/>
          </a:p>
        </p:txBody>
      </p:sp>
    </p:spTree>
    <p:extLst>
      <p:ext uri="{BB962C8B-B14F-4D97-AF65-F5344CB8AC3E}">
        <p14:creationId xmlns:p14="http://schemas.microsoft.com/office/powerpoint/2010/main" val="3811499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6be467-e76b-4869-981c-41fd8dac8726" xsi:nil="true"/>
    <lcf76f155ced4ddcb4097134ff3c332f xmlns="4bef7dc7-af15-497c-8416-dfc6c8199cc8">
      <Terms xmlns="http://schemas.microsoft.com/office/infopath/2007/PartnerControls"/>
    </lcf76f155ced4ddcb4097134ff3c332f>
    <SharedWithUsers xmlns="63896bd9-e95b-46ca-a6a6-0699f5839c96">
      <UserInfo>
        <DisplayName>McPherson, Stuart (Growth Company)</DisplayName>
        <AccountId>22823</AccountId>
        <AccountType/>
      </UserInfo>
      <UserInfo>
        <DisplayName>Griffiths, Emma (Growth Company)</DisplayName>
        <AccountId>1556</AccountId>
        <AccountType/>
      </UserInfo>
      <UserInfo>
        <DisplayName>Muzaffar, Noreen (Growth Company)</DisplayName>
        <AccountId>24259</AccountId>
        <AccountType/>
      </UserInfo>
      <UserInfo>
        <DisplayName>Ghaznavi, Virginie (Growth Company)</DisplayName>
        <AccountId>7020</AccountId>
        <AccountType/>
      </UserInfo>
      <UserInfo>
        <DisplayName>Madden, Cheryl (Growth Company)</DisplayName>
        <AccountId>15190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BE8584A209B94B8319F727E386DFAB" ma:contentTypeVersion="" ma:contentTypeDescription="Create a new document." ma:contentTypeScope="" ma:versionID="8b2f0ef99054e49a64bc1dcc866daf3c">
  <xsd:schema xmlns:xsd="http://www.w3.org/2001/XMLSchema" xmlns:xs="http://www.w3.org/2001/XMLSchema" xmlns:p="http://schemas.microsoft.com/office/2006/metadata/properties" xmlns:ns2="4BEF7DC7-AF15-497C-8416-DFC6C8199CC8" xmlns:ns3="63896bd9-e95b-46ca-a6a6-0699f5839c96" xmlns:ns4="4bef7dc7-af15-497c-8416-dfc6c8199cc8" xmlns:ns5="0a6be467-e76b-4869-981c-41fd8dac8726" targetNamespace="http://schemas.microsoft.com/office/2006/metadata/properties" ma:root="true" ma:fieldsID="958297de459379e43d24ba867a39f9d9" ns2:_="" ns3:_="" ns4:_="" ns5:_="">
    <xsd:import namespace="4BEF7DC7-AF15-497C-8416-DFC6C8199CC8"/>
    <xsd:import namespace="63896bd9-e95b-46ca-a6a6-0699f5839c96"/>
    <xsd:import namespace="4bef7dc7-af15-497c-8416-dfc6c8199cc8"/>
    <xsd:import namespace="0a6be467-e76b-4869-981c-41fd8dac87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5:TaxCatchAll"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896bd9-e95b-46ca-a6a6-0699f5839c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722410-03a9-4718-9392-c4089ca5a50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6be467-e76b-4869-981c-41fd8dac872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8a2237-55ea-4d70-868f-dd5aeff31326}" ma:internalName="TaxCatchAll" ma:showField="CatchAllData" ma:web="0a6be467-e76b-4869-981c-41fd8dac8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17BF73-2B13-4469-BEAE-E7C3AC138F5C}">
  <ds:schemaRefs>
    <ds:schemaRef ds:uri="http://schemas.microsoft.com/office/infopath/2007/PartnerControls"/>
    <ds:schemaRef ds:uri="4bef7dc7-af15-497c-8416-dfc6c8199cc8"/>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0a6be467-e76b-4869-981c-41fd8dac8726"/>
    <ds:schemaRef ds:uri="63896bd9-e95b-46ca-a6a6-0699f5839c96"/>
    <ds:schemaRef ds:uri="4BEF7DC7-AF15-497C-8416-DFC6C8199CC8"/>
  </ds:schemaRefs>
</ds:datastoreItem>
</file>

<file path=customXml/itemProps2.xml><?xml version="1.0" encoding="utf-8"?>
<ds:datastoreItem xmlns:ds="http://schemas.openxmlformats.org/officeDocument/2006/customXml" ds:itemID="{19D3877A-E8DD-4F61-9659-CF54931A4192}">
  <ds:schemaRefs>
    <ds:schemaRef ds:uri="http://schemas.microsoft.com/sharepoint/v3/contenttype/forms"/>
  </ds:schemaRefs>
</ds:datastoreItem>
</file>

<file path=customXml/itemProps3.xml><?xml version="1.0" encoding="utf-8"?>
<ds:datastoreItem xmlns:ds="http://schemas.openxmlformats.org/officeDocument/2006/customXml" ds:itemID="{D1F702AC-0CB3-41A1-85E9-9B735CD6D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EF7DC7-AF15-497C-8416-DFC6C8199CC8"/>
    <ds:schemaRef ds:uri="63896bd9-e95b-46ca-a6a6-0699f5839c96"/>
    <ds:schemaRef ds:uri="4bef7dc7-af15-497c-8416-dfc6c8199cc8"/>
    <ds:schemaRef ds:uri="0a6be467-e76b-4869-981c-41fd8dac8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1480</TotalTime>
  <Words>2382</Words>
  <Application>Microsoft Office PowerPoint</Application>
  <PresentationFormat>Widescreen</PresentationFormat>
  <Paragraphs>140</Paragraphs>
  <Slides>21</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Basis Grotesque Pro Medium</vt:lpstr>
      <vt:lpstr>Calibri</vt:lpstr>
      <vt:lpstr>Calibri Light</vt:lpstr>
      <vt:lpstr>Goudar HL Ultra</vt:lpstr>
      <vt:lpstr>Wingdings</vt:lpstr>
      <vt:lpstr>Office Theme</vt:lpstr>
      <vt:lpstr>Custom Design</vt:lpstr>
      <vt:lpstr>Wellness Action Plan Guidance for Colleagues</vt:lpstr>
      <vt:lpstr>Contents</vt:lpstr>
      <vt:lpstr>What is mental health and wellbeing?</vt:lpstr>
      <vt:lpstr>Mental health in the workplace</vt:lpstr>
      <vt:lpstr>What is a Wellness Action Plan?</vt:lpstr>
      <vt:lpstr>What is the Mental Health at Work Standard?</vt:lpstr>
      <vt:lpstr>The Six Standards</vt:lpstr>
      <vt:lpstr>Why we committed to the Mental Health at Work Standard</vt:lpstr>
      <vt:lpstr>Who is the guide for?</vt:lpstr>
      <vt:lpstr>Key benefits of using the WAP tool</vt:lpstr>
      <vt:lpstr>How to get started…</vt:lpstr>
      <vt:lpstr>How to get started in 3 easy steps</vt:lpstr>
      <vt:lpstr>Remember…</vt:lpstr>
      <vt:lpstr>Confidentiality</vt:lpstr>
      <vt:lpstr>Example case study</vt:lpstr>
      <vt:lpstr>Reasonable adjustments and the Equality Act (2010)</vt:lpstr>
      <vt:lpstr>Examples of reasonable adjustments</vt:lpstr>
      <vt:lpstr>Top 10 evidence-based tips for promoting good mental health </vt:lpstr>
      <vt:lpstr>Wellbeing resources</vt:lpstr>
      <vt:lpstr>Now go ahead and complete your WAP…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Brookes, Keri (Growth Company</dc:creator>
  <cp:lastModifiedBy>Madden, Cheryl (Growth Company)</cp:lastModifiedBy>
  <cp:revision>10</cp:revision>
  <dcterms:created xsi:type="dcterms:W3CDTF">2022-04-27T13:47:32Z</dcterms:created>
  <dcterms:modified xsi:type="dcterms:W3CDTF">2023-10-20T11:43:46Z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0x010100BABE8584A209B94B8319F727E386DFAB</vt:lpwstr>
  </property>
  <property fmtid="{D5CDD505-2E9C-101B-9397-08002B2CF9AE}" pid="3" name="MediaServiceImageTags">
    <vt:lpwstr/>
  </property>
  <property fmtid="{D5CDD505-2E9C-101B-9397-08002B2CF9AE}" pid="4" name="ArticulateGUID">
    <vt:lpwstr>72CA482A-0884-4A4B-A4C0-2DB48CE31692</vt:lpwstr>
  </property>
  <property fmtid="{D5CDD505-2E9C-101B-9397-08002B2CF9AE}" pid="5" name="ArticulatePath">
    <vt:lpwstr>https://manchestergrowthcouk.sharepoint.com/sites/corporateservices/HR/Shared Documents/HR Advice/Learning and OD Team/Templates/GC_Slide_Deck  -  Final</vt:lpwstr>
  </property>
</Properties>
</file>